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Open Sans Light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016AE1-1B8C-41FA-90FE-59018387A6CC}">
  <a:tblStyle styleId="{C2016AE1-1B8C-41FA-90FE-59018387A6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Light-italic.fntdata"/><Relationship Id="rId50" Type="http://schemas.openxmlformats.org/officeDocument/2006/relationships/font" Target="fonts/OpenSansLight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a228629e6_3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fa228629e6_3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228629e6_3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fa228629e6_3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0731cb08d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100731cb08d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a228629e6_3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fa228629e6_3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111a226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0111a226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a228629e6_3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fa228629e6_3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a228629e6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fa228629e6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a228629e6_3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fa228629e6_3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228629e6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fa228629e6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0731cb08d_1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00731cb08d_1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0731cb08d_1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00731cb08d_1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0731cb08d_1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00731cb08d_1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0731cb08d_1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00731cb08d_1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0731cb08d_1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00731cb08d_1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00731cb08d_1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binning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00731cb08d_1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0731cb08d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00731cb08d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a22862c8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fa22862c8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0731cb08d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00731cb08d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0731cb08d_1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00731cb08d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228629e6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a228629e6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0731cb08d_1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00731cb08d_1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00731cb08d_1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100731cb08d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89982cbba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f89982cbba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a228629e6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fa228629e6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a228629e6_4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fa228629e6_4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a228629e6_4_6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fa228629e6_4_6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9982cbb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89982cbb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0731cb08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0731cb08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D0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90" name="Google Shape;90;p13"/>
            <p:cNvSpPr/>
            <p:nvPr/>
          </p:nvSpPr>
          <p:spPr>
            <a:xfrm>
              <a:off x="4067174" y="0"/>
              <a:ext cx="8124825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076700" y="434974"/>
              <a:ext cx="8115301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 rot="10800000">
            <a:off x="-1" y="5832074"/>
            <a:ext cx="9772650" cy="1026584"/>
            <a:chOff x="4067174" y="0"/>
            <a:chExt cx="9258302" cy="1028701"/>
          </a:xfrm>
        </p:grpSpPr>
        <p:sp>
          <p:nvSpPr>
            <p:cNvPr id="93" name="Google Shape;93;p13"/>
            <p:cNvSpPr/>
            <p:nvPr/>
          </p:nvSpPr>
          <p:spPr>
            <a:xfrm>
              <a:off x="4067174" y="0"/>
              <a:ext cx="9258302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076700" y="434975"/>
              <a:ext cx="9248776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624114" y="3819204"/>
            <a:ext cx="109728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Predicting </a:t>
            </a:r>
            <a:r>
              <a:rPr lang="en-US" sz="6000">
                <a:solidFill>
                  <a:srgbClr val="EE1C39"/>
                </a:solidFill>
                <a:latin typeface="Roboto"/>
                <a:ea typeface="Roboto"/>
                <a:cs typeface="Roboto"/>
                <a:sym typeface="Roboto"/>
              </a:rPr>
              <a:t>Insurance Cross-Sell</a:t>
            </a:r>
            <a:endParaRPr b="0" i="0" sz="6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864450" y="4880400"/>
            <a:ext cx="44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OPIM 5512 - Data Science Using Python</a:t>
            </a:r>
            <a:endParaRPr b="1" sz="1800">
              <a:solidFill>
                <a:srgbClr val="F2F2F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00" y="2065488"/>
            <a:ext cx="17526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209675" y="5356263"/>
            <a:ext cx="1180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2 - Divya Sai Teja Pamarthi, Kirk Becker, Pallavi Moturi, Sai Shashank Reddy Malreddy</a:t>
            </a:r>
            <a:endParaRPr b="1" sz="1800">
              <a:solidFill>
                <a:srgbClr val="F2F2F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944754" y="4476274"/>
            <a:ext cx="83024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Description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" name="Google Shape;223;p22"/>
          <p:cNvGrpSpPr/>
          <p:nvPr/>
        </p:nvGrpSpPr>
        <p:grpSpPr>
          <a:xfrm>
            <a:off x="5203372" y="1751311"/>
            <a:ext cx="1778000" cy="1778000"/>
            <a:chOff x="5203372" y="1751311"/>
            <a:chExt cx="1778000" cy="1778000"/>
          </a:xfrm>
        </p:grpSpPr>
        <p:grpSp>
          <p:nvGrpSpPr>
            <p:cNvPr id="224" name="Google Shape;224;p22"/>
            <p:cNvGrpSpPr/>
            <p:nvPr/>
          </p:nvGrpSpPr>
          <p:grpSpPr>
            <a:xfrm>
              <a:off x="5203372" y="1751311"/>
              <a:ext cx="1778000" cy="1778000"/>
              <a:chOff x="5159830" y="1574801"/>
              <a:chExt cx="1778000" cy="1778000"/>
            </a:xfrm>
          </p:grpSpPr>
          <p:sp>
            <p:nvSpPr>
              <p:cNvPr id="225" name="Google Shape;225;p22"/>
              <p:cNvSpPr/>
              <p:nvPr/>
            </p:nvSpPr>
            <p:spPr>
              <a:xfrm>
                <a:off x="5159830" y="1574801"/>
                <a:ext cx="1778000" cy="1778000"/>
              </a:xfrm>
              <a:prstGeom prst="ellipse">
                <a:avLst/>
              </a:prstGeom>
              <a:solidFill>
                <a:srgbClr val="EE1C39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22"/>
              <p:cNvSpPr/>
              <p:nvPr/>
            </p:nvSpPr>
            <p:spPr>
              <a:xfrm>
                <a:off x="6048830" y="2459186"/>
                <a:ext cx="0" cy="9231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6048830" y="24638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28" name="Google Shape;228;p22"/>
            <p:cNvSpPr txBox="1"/>
            <p:nvPr/>
          </p:nvSpPr>
          <p:spPr>
            <a:xfrm>
              <a:off x="5391810" y="2078861"/>
              <a:ext cx="144208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9" name="Google Shape;229;p22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3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5" name="Google Shape;235;p23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236" name="Google Shape;236;p23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237" name="Google Shape;237;p23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39" name="Google Shape;239;p23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Description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2" name="Google Shape;242;p23"/>
          <p:cNvGraphicFramePr/>
          <p:nvPr/>
        </p:nvGraphicFramePr>
        <p:xfrm>
          <a:off x="6581750" y="54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{C2016AE1-1B8C-41FA-90FE-59018387A6CC}</a:tableStyleId>
              </a:tblPr>
              <a:tblGrid>
                <a:gridCol w="2578350"/>
                <a:gridCol w="2578350"/>
              </a:tblGrid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Unique ID for the customer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Gender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Gender of the customer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Age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Age of the customer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Driving_License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0 : Customer does not have DL, 1 : Customer already has DL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Region_Code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Unique code for the region of the customer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Previously_Insured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 : Customer already has Vehicle Insurance, 0 : Customer doesn't have Vehicle Insurance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Vehicle_Age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Age of the Vehicle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Vehicle_Damage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 : Customer got his/her vehicle damaged in the past. 0 : Customer didn't get his/her vehicle damaged in the past.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Annual_Premium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The amount customer needs to pay as premium in the year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Policy</a:t>
                      </a:r>
                      <a:r>
                        <a:rPr b="1" i="1" lang="en-US" sz="800"/>
                        <a:t>Sales</a:t>
                      </a:r>
                      <a:r>
                        <a:rPr b="1" lang="en-US" sz="800"/>
                        <a:t>Channel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Anonymized Code for the channel of outreaching to the customer ie. Different Agents, Over Mail, Over Phone, In Person, etc.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Vintage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Number of Days, Customer has been associated with the company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Response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1 : Customer is interested, 0 : Customer is not interested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23"/>
          <p:cNvSpPr txBox="1"/>
          <p:nvPr/>
        </p:nvSpPr>
        <p:spPr>
          <a:xfrm>
            <a:off x="126675" y="1501900"/>
            <a:ext cx="6287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➢"/>
            </a:pPr>
            <a:r>
              <a:rPr lang="en-US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is the target variable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➢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is split into 30% test and 70% training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➢"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~380k records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4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9" name="Google Shape;249;p24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250" name="Google Shape;250;p24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251" name="Google Shape;251;p24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3" name="Google Shape;253;p24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- Before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" name="Google Shape;256;p24"/>
          <p:cNvGrpSpPr/>
          <p:nvPr/>
        </p:nvGrpSpPr>
        <p:grpSpPr>
          <a:xfrm>
            <a:off x="9488257" y="1584960"/>
            <a:ext cx="2347800" cy="562430"/>
            <a:chOff x="9488257" y="1584960"/>
            <a:chExt cx="2347800" cy="562430"/>
          </a:xfrm>
        </p:grpSpPr>
        <p:cxnSp>
          <p:nvCxnSpPr>
            <p:cNvPr id="257" name="Google Shape;257;p24"/>
            <p:cNvCxnSpPr/>
            <p:nvPr/>
          </p:nvCxnSpPr>
          <p:spPr>
            <a:xfrm>
              <a:off x="9566494" y="1584960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D911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8" name="Google Shape;258;p24"/>
            <p:cNvSpPr txBox="1"/>
            <p:nvPr/>
          </p:nvSpPr>
          <p:spPr>
            <a:xfrm>
              <a:off x="9488257" y="1747190"/>
              <a:ext cx="234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 is a lot of imbalance in the target variable</a:t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25" y="1163200"/>
            <a:ext cx="7514750" cy="5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25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5" name="Google Shape;265;p25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266" name="Google Shape;266;p25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267" name="Google Shape;267;p25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69" name="Google Shape;269;p25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- After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25"/>
          <p:cNvGrpSpPr/>
          <p:nvPr/>
        </p:nvGrpSpPr>
        <p:grpSpPr>
          <a:xfrm>
            <a:off x="9488257" y="1584960"/>
            <a:ext cx="2347800" cy="562430"/>
            <a:chOff x="9488257" y="1584960"/>
            <a:chExt cx="2347800" cy="562430"/>
          </a:xfrm>
        </p:grpSpPr>
        <p:cxnSp>
          <p:nvCxnSpPr>
            <p:cNvPr id="273" name="Google Shape;273;p25"/>
            <p:cNvCxnSpPr/>
            <p:nvPr/>
          </p:nvCxnSpPr>
          <p:spPr>
            <a:xfrm>
              <a:off x="9566494" y="1584960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D911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4" name="Google Shape;274;p25"/>
            <p:cNvSpPr txBox="1"/>
            <p:nvPr/>
          </p:nvSpPr>
          <p:spPr>
            <a:xfrm>
              <a:off x="9488257" y="1747190"/>
              <a:ext cx="234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Oversampling and undersampling to balance the data</a:t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75" name="Google Shape;2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00" y="1322250"/>
            <a:ext cx="7800900" cy="48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944754" y="4476274"/>
            <a:ext cx="830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2" name="Google Shape;282;p26"/>
          <p:cNvGrpSpPr/>
          <p:nvPr/>
        </p:nvGrpSpPr>
        <p:grpSpPr>
          <a:xfrm>
            <a:off x="5203372" y="1751311"/>
            <a:ext cx="1778100" cy="1778100"/>
            <a:chOff x="5203372" y="1751311"/>
            <a:chExt cx="1778100" cy="1778100"/>
          </a:xfrm>
        </p:grpSpPr>
        <p:grpSp>
          <p:nvGrpSpPr>
            <p:cNvPr id="283" name="Google Shape;283;p26"/>
            <p:cNvGrpSpPr/>
            <p:nvPr/>
          </p:nvGrpSpPr>
          <p:grpSpPr>
            <a:xfrm>
              <a:off x="5203372" y="1751311"/>
              <a:ext cx="1778100" cy="1778100"/>
              <a:chOff x="5159830" y="1574801"/>
              <a:chExt cx="1778100" cy="1778100"/>
            </a:xfrm>
          </p:grpSpPr>
          <p:sp>
            <p:nvSpPr>
              <p:cNvPr id="284" name="Google Shape;284;p26"/>
              <p:cNvSpPr/>
              <p:nvPr/>
            </p:nvSpPr>
            <p:spPr>
              <a:xfrm>
                <a:off x="5159830" y="1574801"/>
                <a:ext cx="1778100" cy="1778100"/>
              </a:xfrm>
              <a:prstGeom prst="ellipse">
                <a:avLst/>
              </a:prstGeom>
              <a:solidFill>
                <a:srgbClr val="EE1C39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6048830" y="2459186"/>
                <a:ext cx="0" cy="9231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048830" y="24638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7" name="Google Shape;287;p26"/>
            <p:cNvSpPr txBox="1"/>
            <p:nvPr/>
          </p:nvSpPr>
          <p:spPr>
            <a:xfrm>
              <a:off x="5391810" y="2078861"/>
              <a:ext cx="1442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p26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7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4" name="Google Shape;294;p27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295" name="Google Shape;295;p27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296" name="Google Shape;296;p27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8" name="Google Shape;298;p2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794449" y="32412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25" y="1216975"/>
            <a:ext cx="6100200" cy="53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27"/>
          <p:cNvGrpSpPr/>
          <p:nvPr/>
        </p:nvGrpSpPr>
        <p:grpSpPr>
          <a:xfrm>
            <a:off x="9395332" y="2866560"/>
            <a:ext cx="2347800" cy="562430"/>
            <a:chOff x="9488257" y="1584960"/>
            <a:chExt cx="2347800" cy="562430"/>
          </a:xfrm>
        </p:grpSpPr>
        <p:cxnSp>
          <p:nvCxnSpPr>
            <p:cNvPr id="303" name="Google Shape;303;p27"/>
            <p:cNvCxnSpPr/>
            <p:nvPr/>
          </p:nvCxnSpPr>
          <p:spPr>
            <a:xfrm>
              <a:off x="9566494" y="1584960"/>
              <a:ext cx="441960" cy="0"/>
            </a:xfrm>
            <a:prstGeom prst="straightConnector1">
              <a:avLst/>
            </a:prstGeom>
            <a:noFill/>
            <a:ln cap="flat" cmpd="sng" w="38100">
              <a:solidFill>
                <a:srgbClr val="D911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4" name="Google Shape;304;p27"/>
            <p:cNvSpPr txBox="1"/>
            <p:nvPr/>
          </p:nvSpPr>
          <p:spPr>
            <a:xfrm>
              <a:off x="9488257" y="1747190"/>
              <a:ext cx="234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 are No null values </a:t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28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0" name="Google Shape;310;p28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311" name="Google Shape;311;p28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312" name="Google Shape;312;p28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14" name="Google Shape;314;p28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1027324" y="1741176"/>
            <a:ext cx="4123717" cy="577909"/>
            <a:chOff x="8014219" y="1708806"/>
            <a:chExt cx="3607801" cy="550128"/>
          </a:xfrm>
        </p:grpSpPr>
        <p:cxnSp>
          <p:nvCxnSpPr>
            <p:cNvPr id="318" name="Google Shape;318;p28"/>
            <p:cNvCxnSpPr/>
            <p:nvPr/>
          </p:nvCxnSpPr>
          <p:spPr>
            <a:xfrm>
              <a:off x="8014219" y="1708806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9" name="Google Shape;319;p28"/>
            <p:cNvSpPr txBox="1"/>
            <p:nvPr/>
          </p:nvSpPr>
          <p:spPr>
            <a:xfrm>
              <a:off x="8014220" y="1858734"/>
              <a:ext cx="3607800" cy="400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Outlier Detection</a:t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20" name="Google Shape;3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225" y="1860035"/>
            <a:ext cx="67437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250" y="2759724"/>
            <a:ext cx="4333875" cy="15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29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7" name="Google Shape;327;p29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328" name="Google Shape;328;p29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329" name="Google Shape;329;p29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1" name="Google Shape;331;p29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2" name="Google Shape;332;p29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Pre-processing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29"/>
          <p:cNvGrpSpPr/>
          <p:nvPr/>
        </p:nvGrpSpPr>
        <p:grpSpPr>
          <a:xfrm>
            <a:off x="1027324" y="1741176"/>
            <a:ext cx="4123717" cy="577909"/>
            <a:chOff x="8014219" y="1708806"/>
            <a:chExt cx="3607801" cy="550128"/>
          </a:xfrm>
        </p:grpSpPr>
        <p:cxnSp>
          <p:nvCxnSpPr>
            <p:cNvPr id="335" name="Google Shape;335;p29"/>
            <p:cNvCxnSpPr/>
            <p:nvPr/>
          </p:nvCxnSpPr>
          <p:spPr>
            <a:xfrm>
              <a:off x="8014219" y="1708806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6" name="Google Shape;336;p29"/>
            <p:cNvSpPr txBox="1"/>
            <p:nvPr/>
          </p:nvSpPr>
          <p:spPr>
            <a:xfrm>
              <a:off x="8014220" y="1858734"/>
              <a:ext cx="3607800" cy="400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Create dummy variables</a:t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Open Sans"/>
                <a:buChar char="➢"/>
              </a:pPr>
              <a:r>
                <a:rPr b="1" lang="en-US" sz="2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Gender</a:t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Open Sans"/>
                <a:buChar char="➢"/>
              </a:pPr>
              <a:r>
                <a:rPr b="1" lang="en-US" sz="2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Vehicle_Age</a:t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556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000"/>
                <a:buFont typeface="Open Sans"/>
                <a:buChar char="➢"/>
              </a:pPr>
              <a:r>
                <a:rPr b="1" lang="en-US" sz="20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Vehicle_Damage</a:t>
              </a:r>
              <a:endParaRPr b="1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37" name="Google Shape;3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50" y="2421900"/>
            <a:ext cx="7040951" cy="29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1944754" y="4476274"/>
            <a:ext cx="830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Exploratory </a:t>
            </a: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4" name="Google Shape;344;p30"/>
          <p:cNvGrpSpPr/>
          <p:nvPr/>
        </p:nvGrpSpPr>
        <p:grpSpPr>
          <a:xfrm>
            <a:off x="5203372" y="1751311"/>
            <a:ext cx="1778100" cy="1778100"/>
            <a:chOff x="5203372" y="1751311"/>
            <a:chExt cx="1778100" cy="1778100"/>
          </a:xfrm>
        </p:grpSpPr>
        <p:grpSp>
          <p:nvGrpSpPr>
            <p:cNvPr id="345" name="Google Shape;345;p30"/>
            <p:cNvGrpSpPr/>
            <p:nvPr/>
          </p:nvGrpSpPr>
          <p:grpSpPr>
            <a:xfrm>
              <a:off x="5203372" y="1751311"/>
              <a:ext cx="1778100" cy="1778100"/>
              <a:chOff x="5159830" y="1574801"/>
              <a:chExt cx="1778100" cy="1778100"/>
            </a:xfrm>
          </p:grpSpPr>
          <p:sp>
            <p:nvSpPr>
              <p:cNvPr id="346" name="Google Shape;346;p30"/>
              <p:cNvSpPr/>
              <p:nvPr/>
            </p:nvSpPr>
            <p:spPr>
              <a:xfrm>
                <a:off x="5159830" y="1574801"/>
                <a:ext cx="1778100" cy="1778100"/>
              </a:xfrm>
              <a:prstGeom prst="ellipse">
                <a:avLst/>
              </a:prstGeom>
              <a:solidFill>
                <a:srgbClr val="EE1C39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048830" y="2459186"/>
                <a:ext cx="0" cy="9231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048830" y="24638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49" name="Google Shape;349;p30"/>
            <p:cNvSpPr txBox="1"/>
            <p:nvPr/>
          </p:nvSpPr>
          <p:spPr>
            <a:xfrm>
              <a:off x="5391810" y="2078861"/>
              <a:ext cx="1442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" name="Google Shape;350;p30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31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6" name="Google Shape;356;p31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357" name="Google Shape;357;p31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358" name="Google Shape;358;p31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60" name="Google Shape;360;p31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0" y="1739224"/>
            <a:ext cx="11570601" cy="35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640970" y="4476274"/>
            <a:ext cx="893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203372" y="1751311"/>
            <a:ext cx="1778100" cy="1778100"/>
            <a:chOff x="5159830" y="1574801"/>
            <a:chExt cx="1778100" cy="1778100"/>
          </a:xfrm>
        </p:grpSpPr>
        <p:sp>
          <p:nvSpPr>
            <p:cNvPr id="106" name="Google Shape;106;p14"/>
            <p:cNvSpPr/>
            <p:nvPr/>
          </p:nvSpPr>
          <p:spPr>
            <a:xfrm>
              <a:off x="5159830" y="1574801"/>
              <a:ext cx="1778100" cy="1778100"/>
            </a:xfrm>
            <a:prstGeom prst="ellipse">
              <a:avLst/>
            </a:prstGeom>
            <a:solidFill>
              <a:srgbClr val="EE1C39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048830" y="2459186"/>
              <a:ext cx="0" cy="9231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048830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5391810" y="2078861"/>
            <a:ext cx="1442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32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69" name="Google Shape;369;p32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370" name="Google Shape;370;p32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371" name="Google Shape;371;p32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3" name="Google Shape;373;p32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 - Before binning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25" y="1594165"/>
            <a:ext cx="8393099" cy="4446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32"/>
          <p:cNvGrpSpPr/>
          <p:nvPr/>
        </p:nvGrpSpPr>
        <p:grpSpPr>
          <a:xfrm>
            <a:off x="9012032" y="1204885"/>
            <a:ext cx="2347800" cy="478580"/>
            <a:chOff x="9177982" y="1584960"/>
            <a:chExt cx="2347800" cy="478580"/>
          </a:xfrm>
        </p:grpSpPr>
        <p:cxnSp>
          <p:nvCxnSpPr>
            <p:cNvPr id="378" name="Google Shape;378;p32"/>
            <p:cNvCxnSpPr/>
            <p:nvPr/>
          </p:nvCxnSpPr>
          <p:spPr>
            <a:xfrm>
              <a:off x="9261694" y="1584960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D911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9" name="Google Shape;379;p32"/>
            <p:cNvSpPr txBox="1"/>
            <p:nvPr/>
          </p:nvSpPr>
          <p:spPr>
            <a:xfrm>
              <a:off x="9177982" y="1663340"/>
              <a:ext cx="234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All the v</a:t>
              </a: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ariables have less significant correlations with the target variable</a:t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0" name="Google Shape;380;p32"/>
          <p:cNvSpPr txBox="1"/>
          <p:nvPr/>
        </p:nvSpPr>
        <p:spPr>
          <a:xfrm>
            <a:off x="9093525" y="3528150"/>
            <a:ext cx="3016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Vehicle_Damage_No</a:t>
            </a: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Previously_Insured</a:t>
            </a:r>
            <a:r>
              <a:rPr b="1"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have relatively strong negative correlation with target variable </a:t>
            </a:r>
            <a:endParaRPr/>
          </a:p>
        </p:txBody>
      </p:sp>
      <p:cxnSp>
        <p:nvCxnSpPr>
          <p:cNvPr id="381" name="Google Shape;381;p32"/>
          <p:cNvCxnSpPr/>
          <p:nvPr/>
        </p:nvCxnSpPr>
        <p:spPr>
          <a:xfrm>
            <a:off x="9192844" y="3528160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33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87" name="Google Shape;387;p33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388" name="Google Shape;388;p33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389" name="Google Shape;389;p33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91" name="Google Shape;391;p33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" name="Google Shape;392;p33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450"/>
            <a:ext cx="6295900" cy="43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/>
        </p:nvSpPr>
        <p:spPr>
          <a:xfrm>
            <a:off x="9473175" y="1901950"/>
            <a:ext cx="9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6" name="Google Shape;3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189700"/>
            <a:ext cx="6187049" cy="43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3"/>
          <p:cNvSpPr txBox="1"/>
          <p:nvPr/>
        </p:nvSpPr>
        <p:spPr>
          <a:xfrm>
            <a:off x="495750" y="5568525"/>
            <a:ext cx="5600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Relatively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males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 are more likely to take auto insurance with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16.06%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 conversion rate when compared to females with 12% conversion rate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33"/>
          <p:cNvSpPr txBox="1"/>
          <p:nvPr/>
        </p:nvSpPr>
        <p:spPr>
          <a:xfrm>
            <a:off x="6676225" y="5599500"/>
            <a:ext cx="52551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Users in between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 age groups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35-50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 are more likely to take auto insurance with conversion rate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50.67%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34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4" name="Google Shape;404;p34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405" name="Google Shape;405;p34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406" name="Google Shape;406;p34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08" name="Google Shape;408;p34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9473175" y="1901950"/>
            <a:ext cx="9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2" name="Google Shape;4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0" y="1492650"/>
            <a:ext cx="5619001" cy="42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550" y="1492650"/>
            <a:ext cx="6187050" cy="40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 txBox="1"/>
          <p:nvPr/>
        </p:nvSpPr>
        <p:spPr>
          <a:xfrm>
            <a:off x="6625825" y="5743700"/>
            <a:ext cx="4893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If the user had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previous damage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, the conversion ratio is around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30%</a:t>
            </a:r>
            <a:endParaRPr b="1" sz="1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806850" y="5743700"/>
            <a:ext cx="4893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If the user has a vehicle age of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 more than 2 years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, the conversion ratio is around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30%</a:t>
            </a:r>
            <a:endParaRPr b="1" sz="1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35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21" name="Google Shape;421;p35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422" name="Google Shape;422;p35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423" name="Google Shape;423;p35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25" name="Google Shape;425;p35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/>
          </a:p>
        </p:txBody>
      </p:sp>
      <p:sp>
        <p:nvSpPr>
          <p:cNvPr id="428" name="Google Shape;428;p35"/>
          <p:cNvSpPr txBox="1"/>
          <p:nvPr/>
        </p:nvSpPr>
        <p:spPr>
          <a:xfrm>
            <a:off x="9473175" y="1901950"/>
            <a:ext cx="9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9" name="Google Shape;4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0" y="1301100"/>
            <a:ext cx="5619000" cy="40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150" y="1301100"/>
            <a:ext cx="6339450" cy="3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 txBox="1"/>
          <p:nvPr/>
        </p:nvSpPr>
        <p:spPr>
          <a:xfrm>
            <a:off x="6625825" y="5447100"/>
            <a:ext cx="4893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If the user had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no previous insurance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, the conversion ratio is around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30%</a:t>
            </a:r>
            <a:endParaRPr b="1" sz="1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706025" y="5373675"/>
            <a:ext cx="4893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Customers associated with the company for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1-83 days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are slightly more likely to opt for auto insurance with conversion rate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14.02%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Google Shape;437;p36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8" name="Google Shape;438;p36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439" name="Google Shape;439;p36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440" name="Google Shape;440;p36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2" name="Google Shape;442;p36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/>
          </a:p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3">
            <a:alphaModFix/>
          </a:blip>
          <a:srcRect b="2162" l="0" r="0" t="2171"/>
          <a:stretch/>
        </p:blipFill>
        <p:spPr>
          <a:xfrm>
            <a:off x="-106075" y="1384788"/>
            <a:ext cx="6578926" cy="46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 txBox="1"/>
          <p:nvPr/>
        </p:nvSpPr>
        <p:spPr>
          <a:xfrm>
            <a:off x="9473175" y="1901950"/>
            <a:ext cx="9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Google Shape;4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850" y="1098600"/>
            <a:ext cx="6192052" cy="5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6"/>
          <p:cNvSpPr txBox="1"/>
          <p:nvPr/>
        </p:nvSpPr>
        <p:spPr>
          <a:xfrm>
            <a:off x="1114688" y="5856325"/>
            <a:ext cx="4893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Region with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code 28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 has higher conversion ratio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23.02%</a:t>
            </a:r>
            <a:endParaRPr b="1" sz="1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122225" y="5856325"/>
            <a:ext cx="4893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Users with annual premium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over 40,000 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have conversion ratio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17.157%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37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5" name="Google Shape;455;p37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456" name="Google Shape;456;p37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457" name="Google Shape;457;p37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37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59" name="Google Shape;459;p37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0" name="Google Shape;460;p37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/>
          </a:p>
        </p:txBody>
      </p:sp>
      <p:pic>
        <p:nvPicPr>
          <p:cNvPr id="462" name="Google Shape;4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075" y="1447424"/>
            <a:ext cx="6578927" cy="4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7"/>
          <p:cNvSpPr txBox="1"/>
          <p:nvPr/>
        </p:nvSpPr>
        <p:spPr>
          <a:xfrm>
            <a:off x="9473175" y="1901950"/>
            <a:ext cx="9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4" name="Google Shape;4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850" y="1447425"/>
            <a:ext cx="5719299" cy="4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7"/>
          <p:cNvSpPr txBox="1"/>
          <p:nvPr/>
        </p:nvSpPr>
        <p:spPr>
          <a:xfrm>
            <a:off x="7480750" y="5755200"/>
            <a:ext cx="4893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Policy sales channel number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26 </a:t>
            </a: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has a conversion ratio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37"/>
          <p:cNvSpPr txBox="1"/>
          <p:nvPr/>
        </p:nvSpPr>
        <p:spPr>
          <a:xfrm>
            <a:off x="1113750" y="5805750"/>
            <a:ext cx="4893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1"/>
                </a:solidFill>
                <a:highlight>
                  <a:srgbClr val="FFFFFF"/>
                </a:highlight>
              </a:rPr>
              <a:t>Users with driving license have a conversion ratio of </a:t>
            </a:r>
            <a:r>
              <a:rPr b="1" lang="en-US" sz="1650">
                <a:solidFill>
                  <a:srgbClr val="FF0000"/>
                </a:solidFill>
                <a:highlight>
                  <a:srgbClr val="FFFFFF"/>
                </a:highlight>
              </a:rPr>
              <a:t>14%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38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2" name="Google Shape;472;p38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473" name="Google Shape;473;p38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474" name="Google Shape;474;p38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76" name="Google Shape;476;p38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06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7" name="Google Shape;477;p38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Analysis- After binning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50" y="951250"/>
            <a:ext cx="8609676" cy="5635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38"/>
          <p:cNvGrpSpPr/>
          <p:nvPr/>
        </p:nvGrpSpPr>
        <p:grpSpPr>
          <a:xfrm>
            <a:off x="9157725" y="966610"/>
            <a:ext cx="2591700" cy="1196040"/>
            <a:chOff x="9244300" y="951260"/>
            <a:chExt cx="2591700" cy="1196040"/>
          </a:xfrm>
        </p:grpSpPr>
        <p:cxnSp>
          <p:nvCxnSpPr>
            <p:cNvPr id="481" name="Google Shape;481;p38"/>
            <p:cNvCxnSpPr/>
            <p:nvPr/>
          </p:nvCxnSpPr>
          <p:spPr>
            <a:xfrm>
              <a:off x="9259644" y="951260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D9112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2" name="Google Shape;482;p38"/>
            <p:cNvSpPr txBox="1"/>
            <p:nvPr/>
          </p:nvSpPr>
          <p:spPr>
            <a:xfrm>
              <a:off x="9244300" y="1048100"/>
              <a:ext cx="2591700" cy="10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000">
                  <a:solidFill>
                    <a:srgbClr val="D9112E"/>
                  </a:solidFill>
                  <a:latin typeface="Open Sans"/>
                  <a:ea typeface="Open Sans"/>
                  <a:cs typeface="Open Sans"/>
                  <a:sym typeface="Open Sans"/>
                </a:rPr>
                <a:t>All the binned variables have relatively stronger  correlations with the target variable after binning</a:t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D9112E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3" name="Google Shape;483;p38"/>
          <p:cNvGrpSpPr/>
          <p:nvPr/>
        </p:nvGrpSpPr>
        <p:grpSpPr>
          <a:xfrm>
            <a:off x="9168101" y="3428988"/>
            <a:ext cx="2835809" cy="1729537"/>
            <a:chOff x="9267279" y="1777035"/>
            <a:chExt cx="2568900" cy="1729537"/>
          </a:xfrm>
        </p:grpSpPr>
        <p:cxnSp>
          <p:nvCxnSpPr>
            <p:cNvPr id="484" name="Google Shape;484;p38"/>
            <p:cNvCxnSpPr/>
            <p:nvPr/>
          </p:nvCxnSpPr>
          <p:spPr>
            <a:xfrm>
              <a:off x="9326907" y="1777035"/>
              <a:ext cx="441900" cy="0"/>
            </a:xfrm>
            <a:prstGeom prst="straightConnector1">
              <a:avLst/>
            </a:prstGeom>
            <a:noFill/>
            <a:ln cap="flat" cmpd="sng" w="38100">
              <a:solidFill>
                <a:srgbClr val="262B3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5" name="Google Shape;485;p38"/>
            <p:cNvSpPr txBox="1"/>
            <p:nvPr/>
          </p:nvSpPr>
          <p:spPr>
            <a:xfrm>
              <a:off x="9267279" y="1920772"/>
              <a:ext cx="2568900" cy="15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X Features: </a:t>
              </a:r>
              <a:r>
                <a:rPr lang="en-US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'Previously_Insured', 'Vehicle_Age_2', 'Age_Cat',               'Vehicle_Damage', 'Annual_Premium', 'Vintage', 'PSC', 'Region_28'</a:t>
              </a:r>
              <a:endPara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39"/>
          <p:cNvSpPr txBox="1"/>
          <p:nvPr/>
        </p:nvSpPr>
        <p:spPr>
          <a:xfrm>
            <a:off x="1640970" y="4476274"/>
            <a:ext cx="893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2" name="Google Shape;492;p39"/>
          <p:cNvGrpSpPr/>
          <p:nvPr/>
        </p:nvGrpSpPr>
        <p:grpSpPr>
          <a:xfrm>
            <a:off x="5203372" y="1751311"/>
            <a:ext cx="1778100" cy="1778100"/>
            <a:chOff x="5159830" y="1574801"/>
            <a:chExt cx="1778100" cy="1778100"/>
          </a:xfrm>
        </p:grpSpPr>
        <p:sp>
          <p:nvSpPr>
            <p:cNvPr id="493" name="Google Shape;493;p39"/>
            <p:cNvSpPr/>
            <p:nvPr/>
          </p:nvSpPr>
          <p:spPr>
            <a:xfrm>
              <a:off x="5159830" y="1574801"/>
              <a:ext cx="1778100" cy="1778100"/>
            </a:xfrm>
            <a:prstGeom prst="ellipse">
              <a:avLst/>
            </a:prstGeom>
            <a:solidFill>
              <a:srgbClr val="EE1C39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048830" y="2459186"/>
              <a:ext cx="0" cy="9231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48830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96" name="Google Shape;496;p39"/>
          <p:cNvSpPr txBox="1"/>
          <p:nvPr/>
        </p:nvSpPr>
        <p:spPr>
          <a:xfrm>
            <a:off x="5391810" y="2078861"/>
            <a:ext cx="1442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0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503" name="Google Shape;503;p40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504" name="Google Shape;504;p40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40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06" name="Google Shape;506;p40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" name="Google Shape;507;p40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Precision and Recall</a:t>
            </a:r>
            <a:endParaRPr/>
          </a:p>
        </p:txBody>
      </p:sp>
      <p:sp>
        <p:nvSpPr>
          <p:cNvPr id="508" name="Google Shape;508;p40"/>
          <p:cNvSpPr txBox="1"/>
          <p:nvPr/>
        </p:nvSpPr>
        <p:spPr>
          <a:xfrm>
            <a:off x="224875" y="1370125"/>
            <a:ext cx="11182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b="1" lang="en-US" sz="2600">
                <a:solidFill>
                  <a:schemeClr val="dk1"/>
                </a:solidFill>
              </a:rPr>
              <a:t>Precision: </a:t>
            </a:r>
            <a:r>
              <a:rPr lang="en-US" sz="2600">
                <a:solidFill>
                  <a:schemeClr val="dk1"/>
                </a:solidFill>
              </a:rPr>
              <a:t>Out of all the times the model predicted a response of 1, how many times were they actually 1?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b="1" i="1" lang="en-US" sz="2600">
                <a:solidFill>
                  <a:schemeClr val="dk1"/>
                </a:solidFill>
              </a:rPr>
              <a:t>TP / (TP + FP)</a:t>
            </a:r>
            <a:endParaRPr b="1" i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b="1" lang="en-US" sz="2600">
                <a:solidFill>
                  <a:schemeClr val="dk1"/>
                </a:solidFill>
              </a:rPr>
              <a:t>Recall: </a:t>
            </a:r>
            <a:r>
              <a:rPr lang="en-US" sz="2600">
                <a:solidFill>
                  <a:schemeClr val="dk1"/>
                </a:solidFill>
              </a:rPr>
              <a:t>Out of all the responses of 1 in the dataset how many times did the model predict correctly?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b="1" i="1" lang="en-US" sz="2600">
                <a:solidFill>
                  <a:schemeClr val="dk1"/>
                </a:solidFill>
              </a:rPr>
              <a:t>TP / (TP + FN)</a:t>
            </a:r>
            <a:endParaRPr b="1" i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b="1" lang="en-US" sz="2600">
                <a:solidFill>
                  <a:schemeClr val="dk1"/>
                </a:solidFill>
              </a:rPr>
              <a:t>Low precision </a:t>
            </a:r>
            <a:r>
              <a:rPr lang="en-US" sz="2600">
                <a:solidFill>
                  <a:schemeClr val="dk1"/>
                </a:solidFill>
              </a:rPr>
              <a:t>means we have a lot of </a:t>
            </a:r>
            <a:r>
              <a:rPr b="1" lang="en-US" sz="2600">
                <a:solidFill>
                  <a:schemeClr val="dk1"/>
                </a:solidFill>
              </a:rPr>
              <a:t>false positives</a:t>
            </a:r>
            <a:endParaRPr b="1"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Targeting the wrong people with sales and marketing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➢"/>
            </a:pPr>
            <a:r>
              <a:rPr b="1" lang="en-US" sz="2600">
                <a:solidFill>
                  <a:schemeClr val="dk1"/>
                </a:solidFill>
              </a:rPr>
              <a:t>Low recall </a:t>
            </a:r>
            <a:r>
              <a:rPr lang="en-US" sz="2600">
                <a:solidFill>
                  <a:schemeClr val="dk1"/>
                </a:solidFill>
              </a:rPr>
              <a:t>means we have a lot of </a:t>
            </a:r>
            <a:r>
              <a:rPr b="1" lang="en-US" sz="2600">
                <a:solidFill>
                  <a:schemeClr val="dk1"/>
                </a:solidFill>
              </a:rPr>
              <a:t>false negatives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Inability to identify key targets for sales and marketing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509" name="Google Shape;509;p40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1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516" name="Google Shape;516;p41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517" name="Google Shape;517;p41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19" name="Google Shape;519;p41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0" name="Google Shape;520;p41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Modeling</a:t>
            </a:r>
            <a:endParaRPr/>
          </a:p>
        </p:txBody>
      </p:sp>
      <p:cxnSp>
        <p:nvCxnSpPr>
          <p:cNvPr id="521" name="Google Shape;521;p41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41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3" name="Google Shape;523;p41"/>
          <p:cNvPicPr preferRelativeResize="0"/>
          <p:nvPr/>
        </p:nvPicPr>
        <p:blipFill rotWithShape="1">
          <a:blip r:embed="rId3">
            <a:alphaModFix/>
          </a:blip>
          <a:srcRect b="0" l="0" r="44348" t="31647"/>
          <a:stretch/>
        </p:blipFill>
        <p:spPr>
          <a:xfrm>
            <a:off x="10542325" y="1145650"/>
            <a:ext cx="1165950" cy="9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450" y="1145650"/>
            <a:ext cx="8426376" cy="544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 amt="60000"/>
          </a:blip>
          <a:srcRect b="0" l="7855" r="7855" t="0"/>
          <a:stretch/>
        </p:blipFill>
        <p:spPr>
          <a:xfrm>
            <a:off x="4651675" y="694624"/>
            <a:ext cx="7540324" cy="5094446"/>
          </a:xfrm>
          <a:custGeom>
            <a:rect b="b" l="l" r="r" t="t"/>
            <a:pathLst>
              <a:path extrusionOk="0" h="3619500" w="12211051">
                <a:moveTo>
                  <a:pt x="0" y="0"/>
                </a:moveTo>
                <a:lnTo>
                  <a:pt x="12211051" y="0"/>
                </a:lnTo>
                <a:lnTo>
                  <a:pt x="12211051" y="3619500"/>
                </a:lnTo>
                <a:lnTo>
                  <a:pt x="0" y="361950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16" name="Google Shape;116;p15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7" name="Google Shape;117;p15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118" name="Google Shape;118;p15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21" name="Google Shape;121;p15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44250" y="1188000"/>
            <a:ext cx="41712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Research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➢"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Description</a:t>
            </a:r>
            <a:b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Pre-Processing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Modeling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Findings</a:t>
            </a:r>
            <a:br>
              <a:rPr lang="en-US" sz="2300">
                <a:latin typeface="Open Sans"/>
                <a:ea typeface="Open Sans"/>
                <a:cs typeface="Open Sans"/>
                <a:sym typeface="Open Sans"/>
              </a:rPr>
            </a:b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➢"/>
            </a:pPr>
            <a:r>
              <a:rPr lang="en-US" sz="2300">
                <a:latin typeface="Open Sans"/>
                <a:ea typeface="Open Sans"/>
                <a:cs typeface="Open Sans"/>
                <a:sym typeface="Open Sans"/>
              </a:rPr>
              <a:t>Recommendations 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2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530" name="Google Shape;530;p42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531" name="Google Shape;531;p42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33" name="Google Shape;533;p42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4" name="Google Shape;534;p42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Modeling - Best Performing Model</a:t>
            </a:r>
            <a:endParaRPr/>
          </a:p>
        </p:txBody>
      </p:sp>
      <p:sp>
        <p:nvSpPr>
          <p:cNvPr id="535" name="Google Shape;535;p42"/>
          <p:cNvSpPr txBox="1"/>
          <p:nvPr/>
        </p:nvSpPr>
        <p:spPr>
          <a:xfrm>
            <a:off x="500250" y="1670975"/>
            <a:ext cx="6410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0000"/>
                </a:solidFill>
              </a:rPr>
              <a:t>ROC Curve</a:t>
            </a:r>
            <a:endParaRPr b="1" sz="3100">
              <a:solidFill>
                <a:srgbClr val="FF0000"/>
              </a:solidFill>
            </a:endParaRPr>
          </a:p>
        </p:txBody>
      </p:sp>
      <p:cxnSp>
        <p:nvCxnSpPr>
          <p:cNvPr id="536" name="Google Shape;536;p42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7" name="Google Shape;537;p42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7937000" y="1670975"/>
            <a:ext cx="373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FF0000"/>
                </a:solidFill>
              </a:rPr>
              <a:t>Confusion matrix</a:t>
            </a:r>
            <a:endParaRPr b="1" sz="3100">
              <a:solidFill>
                <a:srgbClr val="FF0000"/>
              </a:solidFill>
            </a:endParaRPr>
          </a:p>
        </p:txBody>
      </p:sp>
      <p:pic>
        <p:nvPicPr>
          <p:cNvPr id="539" name="Google Shape;5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50" y="2442850"/>
            <a:ext cx="51054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375" y="2332775"/>
            <a:ext cx="5184550" cy="39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959502" y="4476274"/>
            <a:ext cx="83024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7" name="Google Shape;547;p43"/>
          <p:cNvGrpSpPr/>
          <p:nvPr/>
        </p:nvGrpSpPr>
        <p:grpSpPr>
          <a:xfrm>
            <a:off x="5203372" y="1751311"/>
            <a:ext cx="1778000" cy="1778000"/>
            <a:chOff x="5203372" y="1751311"/>
            <a:chExt cx="1778000" cy="1778000"/>
          </a:xfrm>
        </p:grpSpPr>
        <p:grpSp>
          <p:nvGrpSpPr>
            <p:cNvPr id="548" name="Google Shape;548;p43"/>
            <p:cNvGrpSpPr/>
            <p:nvPr/>
          </p:nvGrpSpPr>
          <p:grpSpPr>
            <a:xfrm>
              <a:off x="5203372" y="1751311"/>
              <a:ext cx="1778000" cy="1778000"/>
              <a:chOff x="5159830" y="1574801"/>
              <a:chExt cx="1778000" cy="1778000"/>
            </a:xfrm>
          </p:grpSpPr>
          <p:sp>
            <p:nvSpPr>
              <p:cNvPr id="549" name="Google Shape;549;p43"/>
              <p:cNvSpPr/>
              <p:nvPr/>
            </p:nvSpPr>
            <p:spPr>
              <a:xfrm>
                <a:off x="5159830" y="1574801"/>
                <a:ext cx="1778000" cy="1778000"/>
              </a:xfrm>
              <a:prstGeom prst="ellipse">
                <a:avLst/>
              </a:prstGeom>
              <a:solidFill>
                <a:srgbClr val="EE1C39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43"/>
              <p:cNvSpPr/>
              <p:nvPr/>
            </p:nvSpPr>
            <p:spPr>
              <a:xfrm>
                <a:off x="6048830" y="2459186"/>
                <a:ext cx="0" cy="9231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1" name="Google Shape;551;p43"/>
              <p:cNvSpPr/>
              <p:nvPr/>
            </p:nvSpPr>
            <p:spPr>
              <a:xfrm>
                <a:off x="6048830" y="24638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52" name="Google Shape;552;p43"/>
            <p:cNvSpPr txBox="1"/>
            <p:nvPr/>
          </p:nvSpPr>
          <p:spPr>
            <a:xfrm>
              <a:off x="5391810" y="2078861"/>
              <a:ext cx="144208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3" name="Google Shape;553;p43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44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559" name="Google Shape;559;p44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560" name="Google Shape;560;p44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44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62" name="Google Shape;562;p44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3" name="Google Shape;563;p44"/>
          <p:cNvSpPr txBox="1"/>
          <p:nvPr/>
        </p:nvSpPr>
        <p:spPr>
          <a:xfrm>
            <a:off x="1754974" y="32402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endParaRPr/>
          </a:p>
        </p:txBody>
      </p:sp>
      <p:sp>
        <p:nvSpPr>
          <p:cNvPr id="564" name="Google Shape;564;p44"/>
          <p:cNvSpPr txBox="1"/>
          <p:nvPr/>
        </p:nvSpPr>
        <p:spPr>
          <a:xfrm>
            <a:off x="327550" y="1468575"/>
            <a:ext cx="113073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➢"/>
            </a:pPr>
            <a:r>
              <a:rPr lang="en-US" sz="3100">
                <a:solidFill>
                  <a:schemeClr val="dk1"/>
                </a:solidFill>
              </a:rPr>
              <a:t>We are recommending a decision tree model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-US" sz="3100">
                <a:solidFill>
                  <a:schemeClr val="dk1"/>
                </a:solidFill>
              </a:rPr>
              <a:t>Accurate predictions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-US" sz="3100">
                <a:solidFill>
                  <a:schemeClr val="dk1"/>
                </a:solidFill>
              </a:rPr>
              <a:t>Underlying framework is transparent and explainable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➢"/>
            </a:pPr>
            <a:r>
              <a:rPr lang="en-US" sz="3100">
                <a:solidFill>
                  <a:schemeClr val="dk1"/>
                </a:solidFill>
              </a:rPr>
              <a:t>EDA and Modeling work has uncovered that…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-US" sz="3100">
                <a:solidFill>
                  <a:schemeClr val="dk1"/>
                </a:solidFill>
              </a:rPr>
              <a:t>There is a need to evaluate costs associated with Policy Sales Channel 152 and 26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-US" sz="3100">
                <a:solidFill>
                  <a:schemeClr val="dk1"/>
                </a:solidFill>
              </a:rPr>
              <a:t>Customers with existing Auto Insurance Policy are not interested in a replacement policy</a:t>
            </a:r>
            <a:endParaRPr sz="3100">
              <a:solidFill>
                <a:schemeClr val="dk1"/>
              </a:solidFill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○"/>
            </a:pPr>
            <a:r>
              <a:rPr lang="en-US" sz="3100">
                <a:solidFill>
                  <a:schemeClr val="dk1"/>
                </a:solidFill>
              </a:rPr>
              <a:t>Customers with vehicle damage history are more likely to purchase a policy</a:t>
            </a:r>
            <a:endParaRPr sz="3100">
              <a:solidFill>
                <a:schemeClr val="dk1"/>
              </a:solidFill>
            </a:endParaRPr>
          </a:p>
        </p:txBody>
      </p:sp>
      <p:cxnSp>
        <p:nvCxnSpPr>
          <p:cNvPr id="565" name="Google Shape;565;p44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44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45"/>
          <p:cNvSpPr txBox="1"/>
          <p:nvPr/>
        </p:nvSpPr>
        <p:spPr>
          <a:xfrm>
            <a:off x="990775" y="4476250"/>
            <a:ext cx="1020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 Recommendations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3" name="Google Shape;573;p45"/>
          <p:cNvGrpSpPr/>
          <p:nvPr/>
        </p:nvGrpSpPr>
        <p:grpSpPr>
          <a:xfrm>
            <a:off x="5203372" y="1751311"/>
            <a:ext cx="1778100" cy="1778100"/>
            <a:chOff x="5203372" y="1751311"/>
            <a:chExt cx="1778100" cy="1778100"/>
          </a:xfrm>
        </p:grpSpPr>
        <p:grpSp>
          <p:nvGrpSpPr>
            <p:cNvPr id="574" name="Google Shape;574;p45"/>
            <p:cNvGrpSpPr/>
            <p:nvPr/>
          </p:nvGrpSpPr>
          <p:grpSpPr>
            <a:xfrm>
              <a:off x="5203372" y="1751311"/>
              <a:ext cx="1778100" cy="1778100"/>
              <a:chOff x="5159830" y="1574801"/>
              <a:chExt cx="1778100" cy="1778100"/>
            </a:xfrm>
          </p:grpSpPr>
          <p:sp>
            <p:nvSpPr>
              <p:cNvPr id="575" name="Google Shape;575;p45"/>
              <p:cNvSpPr/>
              <p:nvPr/>
            </p:nvSpPr>
            <p:spPr>
              <a:xfrm>
                <a:off x="5159830" y="1574801"/>
                <a:ext cx="1778100" cy="1778100"/>
              </a:xfrm>
              <a:prstGeom prst="ellipse">
                <a:avLst/>
              </a:prstGeom>
              <a:solidFill>
                <a:srgbClr val="EE1C39"/>
              </a:solidFill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6048830" y="2459186"/>
                <a:ext cx="0" cy="9231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6048830" y="2463801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E1C3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78" name="Google Shape;578;p45"/>
            <p:cNvSpPr txBox="1"/>
            <p:nvPr/>
          </p:nvSpPr>
          <p:spPr>
            <a:xfrm>
              <a:off x="5391810" y="2078861"/>
              <a:ext cx="1442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7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b="1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9" name="Google Shape;579;p45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46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5" name="Google Shape;585;p46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586" name="Google Shape;586;p46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587" name="Google Shape;587;p46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46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89" name="Google Shape;589;p46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0" name="Google Shape;590;p46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46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Recommendations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2" name="Google Shape;592;p46"/>
          <p:cNvGrpSpPr/>
          <p:nvPr/>
        </p:nvGrpSpPr>
        <p:grpSpPr>
          <a:xfrm>
            <a:off x="7800220" y="1433933"/>
            <a:ext cx="3703769" cy="4419596"/>
            <a:chOff x="942220" y="1562208"/>
            <a:chExt cx="3703769" cy="4419596"/>
          </a:xfrm>
        </p:grpSpPr>
        <p:sp>
          <p:nvSpPr>
            <p:cNvPr id="593" name="Google Shape;593;p46"/>
            <p:cNvSpPr/>
            <p:nvPr/>
          </p:nvSpPr>
          <p:spPr>
            <a:xfrm>
              <a:off x="960353" y="3398725"/>
              <a:ext cx="3597132" cy="1935886"/>
            </a:xfrm>
            <a:custGeom>
              <a:rect b="b" l="l" r="r" t="t"/>
              <a:pathLst>
                <a:path extrusionOk="0" h="425" w="994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2758920" y="4368947"/>
              <a:ext cx="1791330" cy="1184306"/>
            </a:xfrm>
            <a:custGeom>
              <a:rect b="b" l="l" r="r" t="t"/>
              <a:pathLst>
                <a:path extrusionOk="0" h="260" w="495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95" name="Google Shape;595;p46"/>
            <p:cNvGrpSpPr/>
            <p:nvPr/>
          </p:nvGrpSpPr>
          <p:grpSpPr>
            <a:xfrm>
              <a:off x="942220" y="3827240"/>
              <a:ext cx="3597193" cy="2154563"/>
              <a:chOff x="3921371" y="3319272"/>
              <a:chExt cx="4371361" cy="2618256"/>
            </a:xfrm>
          </p:grpSpPr>
          <p:sp>
            <p:nvSpPr>
              <p:cNvPr id="596" name="Google Shape;596;p46"/>
              <p:cNvSpPr/>
              <p:nvPr/>
            </p:nvSpPr>
            <p:spPr>
              <a:xfrm>
                <a:off x="3921371" y="3319272"/>
                <a:ext cx="4371361" cy="2352556"/>
              </a:xfrm>
              <a:custGeom>
                <a:rect b="b" l="l" r="r" t="t"/>
                <a:pathLst>
                  <a:path extrusionOk="0" h="425" w="994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6107052" y="4498319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3930166" y="4498319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99" name="Google Shape;599;p46"/>
            <p:cNvSpPr/>
            <p:nvPr/>
          </p:nvSpPr>
          <p:spPr>
            <a:xfrm>
              <a:off x="960353" y="2920449"/>
              <a:ext cx="3597132" cy="1935886"/>
            </a:xfrm>
            <a:custGeom>
              <a:rect b="b" l="l" r="r" t="t"/>
              <a:pathLst>
                <a:path extrusionOk="0" h="425" w="994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2758920" y="3890668"/>
              <a:ext cx="1791330" cy="1184306"/>
            </a:xfrm>
            <a:custGeom>
              <a:rect b="b" l="l" r="r" t="t"/>
              <a:pathLst>
                <a:path extrusionOk="0" h="260" w="495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01" name="Google Shape;601;p46"/>
            <p:cNvGrpSpPr/>
            <p:nvPr/>
          </p:nvGrpSpPr>
          <p:grpSpPr>
            <a:xfrm>
              <a:off x="942220" y="3207516"/>
              <a:ext cx="3597193" cy="2138883"/>
              <a:chOff x="3921371" y="2738055"/>
              <a:chExt cx="4371361" cy="2599202"/>
            </a:xfrm>
          </p:grpSpPr>
          <p:sp>
            <p:nvSpPr>
              <p:cNvPr id="602" name="Google Shape;602;p46"/>
              <p:cNvSpPr/>
              <p:nvPr/>
            </p:nvSpPr>
            <p:spPr>
              <a:xfrm>
                <a:off x="3921371" y="2738055"/>
                <a:ext cx="4371361" cy="2352556"/>
              </a:xfrm>
              <a:custGeom>
                <a:rect b="b" l="l" r="r" t="t"/>
                <a:pathLst>
                  <a:path extrusionOk="0" h="425" w="994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3" name="Google Shape;603;p46"/>
              <p:cNvSpPr/>
              <p:nvPr/>
            </p:nvSpPr>
            <p:spPr>
              <a:xfrm>
                <a:off x="6107052" y="3898048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3930166" y="3898048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05" name="Google Shape;605;p46"/>
            <p:cNvSpPr/>
            <p:nvPr/>
          </p:nvSpPr>
          <p:spPr>
            <a:xfrm>
              <a:off x="960353" y="2446727"/>
              <a:ext cx="3597132" cy="1931330"/>
            </a:xfrm>
            <a:custGeom>
              <a:rect b="b" l="l" r="r" t="t"/>
              <a:pathLst>
                <a:path extrusionOk="0" h="424" w="99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2758920" y="3412391"/>
              <a:ext cx="1791330" cy="1184306"/>
            </a:xfrm>
            <a:custGeom>
              <a:rect b="b" l="l" r="r" t="t"/>
              <a:pathLst>
                <a:path extrusionOk="0" h="260" w="495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07" name="Google Shape;607;p46"/>
            <p:cNvGrpSpPr/>
            <p:nvPr/>
          </p:nvGrpSpPr>
          <p:grpSpPr>
            <a:xfrm>
              <a:off x="942220" y="2576671"/>
              <a:ext cx="3597193" cy="2150006"/>
              <a:chOff x="3921371" y="2162371"/>
              <a:chExt cx="4371361" cy="2612718"/>
            </a:xfrm>
          </p:grpSpPr>
          <p:sp>
            <p:nvSpPr>
              <p:cNvPr id="608" name="Google Shape;608;p46"/>
              <p:cNvSpPr/>
              <p:nvPr/>
            </p:nvSpPr>
            <p:spPr>
              <a:xfrm>
                <a:off x="3921371" y="2162371"/>
                <a:ext cx="4371361" cy="2347018"/>
              </a:xfrm>
              <a:custGeom>
                <a:rect b="b" l="l" r="r" t="t"/>
                <a:pathLst>
                  <a:path extrusionOk="0" h="424" w="99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EE1C39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9" name="Google Shape;609;p46"/>
              <p:cNvSpPr/>
              <p:nvPr/>
            </p:nvSpPr>
            <p:spPr>
              <a:xfrm>
                <a:off x="6107052" y="3317101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98141D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3930166" y="3335880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141D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1" name="Google Shape;611;p46"/>
            <p:cNvSpPr/>
            <p:nvPr/>
          </p:nvSpPr>
          <p:spPr>
            <a:xfrm>
              <a:off x="960353" y="1968448"/>
              <a:ext cx="3597132" cy="1931330"/>
            </a:xfrm>
            <a:custGeom>
              <a:rect b="b" l="l" r="r" t="t"/>
              <a:pathLst>
                <a:path extrusionOk="0" h="424" w="99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2758920" y="2934112"/>
              <a:ext cx="1791330" cy="1184306"/>
            </a:xfrm>
            <a:custGeom>
              <a:rect b="b" l="l" r="r" t="t"/>
              <a:pathLst>
                <a:path extrusionOk="0" h="260" w="495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13" name="Google Shape;613;p46"/>
            <p:cNvGrpSpPr/>
            <p:nvPr/>
          </p:nvGrpSpPr>
          <p:grpSpPr>
            <a:xfrm>
              <a:off x="988738" y="1562208"/>
              <a:ext cx="3657252" cy="2156065"/>
              <a:chOff x="3899270" y="1608968"/>
              <a:chExt cx="4384668" cy="2584900"/>
            </a:xfrm>
          </p:grpSpPr>
          <p:sp>
            <p:nvSpPr>
              <p:cNvPr id="614" name="Google Shape;614;p46"/>
              <p:cNvSpPr/>
              <p:nvPr/>
            </p:nvSpPr>
            <p:spPr>
              <a:xfrm>
                <a:off x="3899270" y="1608968"/>
                <a:ext cx="4371361" cy="2347018"/>
              </a:xfrm>
              <a:custGeom>
                <a:rect b="b" l="l" r="r" t="t"/>
                <a:pathLst>
                  <a:path extrusionOk="0" h="424" w="99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383F4E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5" name="Google Shape;615;p46"/>
              <p:cNvSpPr/>
              <p:nvPr/>
            </p:nvSpPr>
            <p:spPr>
              <a:xfrm>
                <a:off x="6107052" y="2754659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37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3930166" y="2754659"/>
                <a:ext cx="2176886" cy="1439209"/>
              </a:xfrm>
              <a:custGeom>
                <a:rect b="b" l="l" r="r" t="t"/>
                <a:pathLst>
                  <a:path extrusionOk="0" h="260" w="495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29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17" name="Google Shape;617;p46"/>
          <p:cNvSpPr txBox="1"/>
          <p:nvPr/>
        </p:nvSpPr>
        <p:spPr>
          <a:xfrm>
            <a:off x="463775" y="1588675"/>
            <a:ext cx="7094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Integrate cross-sell predictions into existing business processes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Model deployment framework will vary based on new vs existing business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46"/>
          <p:cNvSpPr/>
          <p:nvPr/>
        </p:nvSpPr>
        <p:spPr>
          <a:xfrm>
            <a:off x="789400" y="4233200"/>
            <a:ext cx="2555700" cy="2131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E1C39">
              <a:alpha val="949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Batch Deployment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4543500" y="4233200"/>
            <a:ext cx="2555700" cy="2131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E1C39">
              <a:alpha val="949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Real-Time </a:t>
            </a:r>
            <a:r>
              <a:rPr lang="en-US" sz="1800">
                <a:solidFill>
                  <a:schemeClr val="lt1"/>
                </a:solidFill>
              </a:rPr>
              <a:t>Deployment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1829200" y="3739825"/>
            <a:ext cx="476100" cy="114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6E6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>
            <a:off x="5583300" y="3739825"/>
            <a:ext cx="476100" cy="114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557350" y="3189775"/>
            <a:ext cx="3019800" cy="592200"/>
          </a:xfrm>
          <a:prstGeom prst="roundRect">
            <a:avLst>
              <a:gd fmla="val 16667" name="adj"/>
            </a:avLst>
          </a:prstGeom>
          <a:solidFill>
            <a:srgbClr val="383F4E">
              <a:alpha val="93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Existing Health Insurance Policyholders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23" name="Google Shape;623;p46"/>
          <p:cNvSpPr/>
          <p:nvPr/>
        </p:nvSpPr>
        <p:spPr>
          <a:xfrm>
            <a:off x="4311450" y="3189775"/>
            <a:ext cx="3019800" cy="592200"/>
          </a:xfrm>
          <a:prstGeom prst="roundRect">
            <a:avLst>
              <a:gd fmla="val 16667" name="adj"/>
            </a:avLst>
          </a:prstGeom>
          <a:solidFill>
            <a:srgbClr val="383F4E">
              <a:alpha val="93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New</a:t>
            </a:r>
            <a:r>
              <a:rPr lang="en-US" sz="1600">
                <a:solidFill>
                  <a:schemeClr val="lt1"/>
                </a:solidFill>
              </a:rPr>
              <a:t> Health Insurance Policyholders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p47"/>
          <p:cNvCxnSpPr/>
          <p:nvPr/>
        </p:nvCxnSpPr>
        <p:spPr>
          <a:xfrm>
            <a:off x="-9526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9" name="Google Shape;629;p47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630" name="Google Shape;630;p47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631" name="Google Shape;631;p47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2" name="Google Shape;632;p47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33" name="Google Shape;633;p4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4" name="Google Shape;634;p47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 1: Call Routing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5" name="Google Shape;635;p47"/>
          <p:cNvPicPr preferRelativeResize="0"/>
          <p:nvPr/>
        </p:nvPicPr>
        <p:blipFill rotWithShape="1">
          <a:blip r:embed="rId3">
            <a:alphaModFix/>
          </a:blip>
          <a:srcRect b="7441" l="0" r="0" t="0"/>
          <a:stretch/>
        </p:blipFill>
        <p:spPr>
          <a:xfrm>
            <a:off x="8833025" y="2336025"/>
            <a:ext cx="3102425" cy="310117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7"/>
          <p:cNvSpPr txBox="1"/>
          <p:nvPr/>
        </p:nvSpPr>
        <p:spPr>
          <a:xfrm>
            <a:off x="177625" y="1103350"/>
            <a:ext cx="1141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Incoming calls from existing customers can be handled based on cross-sell prediction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Requires predictions to be generated ahead of time 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(batch deployment)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7" name="Google Shape;637;p47"/>
          <p:cNvCxnSpPr>
            <a:stCxn id="638" idx="2"/>
            <a:endCxn id="639" idx="0"/>
          </p:cNvCxnSpPr>
          <p:nvPr/>
        </p:nvCxnSpPr>
        <p:spPr>
          <a:xfrm flipH="1" rot="-5400000">
            <a:off x="4694275" y="1864583"/>
            <a:ext cx="837000" cy="2052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0" name="Google Shape;640;p47"/>
          <p:cNvCxnSpPr>
            <a:stCxn id="641" idx="0"/>
            <a:endCxn id="638" idx="2"/>
          </p:cNvCxnSpPr>
          <p:nvPr/>
        </p:nvCxnSpPr>
        <p:spPr>
          <a:xfrm rot="-5400000">
            <a:off x="2732975" y="1955580"/>
            <a:ext cx="837000" cy="18702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2" name="Google Shape;642;p47"/>
          <p:cNvCxnSpPr>
            <a:stCxn id="643" idx="2"/>
            <a:endCxn id="644" idx="0"/>
          </p:cNvCxnSpPr>
          <p:nvPr/>
        </p:nvCxnSpPr>
        <p:spPr>
          <a:xfrm rot="5400000">
            <a:off x="1941725" y="5436317"/>
            <a:ext cx="549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5" name="Google Shape;645;p47"/>
          <p:cNvCxnSpPr>
            <a:stCxn id="643" idx="0"/>
            <a:endCxn id="641" idx="2"/>
          </p:cNvCxnSpPr>
          <p:nvPr/>
        </p:nvCxnSpPr>
        <p:spPr>
          <a:xfrm flipH="1" rot="5400000">
            <a:off x="1941725" y="4398017"/>
            <a:ext cx="549900" cy="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6" name="Google Shape;646;p47"/>
          <p:cNvCxnSpPr>
            <a:stCxn id="639" idx="2"/>
            <a:endCxn id="647" idx="0"/>
          </p:cNvCxnSpPr>
          <p:nvPr/>
        </p:nvCxnSpPr>
        <p:spPr>
          <a:xfrm flipH="1" rot="-5400000">
            <a:off x="5720863" y="5292812"/>
            <a:ext cx="8370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38" name="Google Shape;638;p47"/>
          <p:cNvSpPr txBox="1"/>
          <p:nvPr/>
        </p:nvSpPr>
        <p:spPr>
          <a:xfrm>
            <a:off x="3059575" y="1983833"/>
            <a:ext cx="20541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Incoming customer service call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 txBox="1"/>
          <p:nvPr/>
        </p:nvSpPr>
        <p:spPr>
          <a:xfrm>
            <a:off x="1190975" y="3309180"/>
            <a:ext cx="2050800" cy="8142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Efficient customer service rep trained in initiating cross-sell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 txBox="1"/>
          <p:nvPr/>
        </p:nvSpPr>
        <p:spPr>
          <a:xfrm>
            <a:off x="5113663" y="3309212"/>
            <a:ext cx="2050800" cy="1565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Customer service rep more focused on solving customer’s query and less on selling auto product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7"/>
          <p:cNvSpPr txBox="1"/>
          <p:nvPr/>
        </p:nvSpPr>
        <p:spPr>
          <a:xfrm>
            <a:off x="5113663" y="5711579"/>
            <a:ext cx="20508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High performing sales rep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1190975" y="5711567"/>
            <a:ext cx="20508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Experienced and efficient sales rep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 txBox="1"/>
          <p:nvPr/>
        </p:nvSpPr>
        <p:spPr>
          <a:xfrm>
            <a:off x="1191575" y="4673267"/>
            <a:ext cx="2050800" cy="4884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Call placed at front of sales queue</a:t>
            </a:r>
            <a:endParaRPr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7"/>
          <p:cNvSpPr txBox="1"/>
          <p:nvPr/>
        </p:nvSpPr>
        <p:spPr>
          <a:xfrm>
            <a:off x="1144775" y="2526100"/>
            <a:ext cx="20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Cross-Sell Prediction = 1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47"/>
          <p:cNvSpPr txBox="1"/>
          <p:nvPr/>
        </p:nvSpPr>
        <p:spPr>
          <a:xfrm>
            <a:off x="5117400" y="2526100"/>
            <a:ext cx="21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Cross-Sell Prediction = 0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47"/>
          <p:cNvSpPr txBox="1"/>
          <p:nvPr/>
        </p:nvSpPr>
        <p:spPr>
          <a:xfrm>
            <a:off x="58650" y="4213675"/>
            <a:ext cx="21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Call Transferred to Sales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47"/>
          <p:cNvSpPr txBox="1"/>
          <p:nvPr/>
        </p:nvSpPr>
        <p:spPr>
          <a:xfrm>
            <a:off x="4086625" y="5027200"/>
            <a:ext cx="215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Open Sans"/>
                <a:ea typeface="Open Sans"/>
                <a:cs typeface="Open Sans"/>
                <a:sym typeface="Open Sans"/>
              </a:rPr>
              <a:t>Call Transferred to Sales (Highly Unlikely)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2" name="Google Shape;652;p47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3" name="Google Shape;653;p47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8" name="Google Shape;658;p48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9" name="Google Shape;659;p48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660" name="Google Shape;660;p48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661" name="Google Shape;661;p48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2" name="Google Shape;662;p48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63" name="Google Shape;663;p48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4" name="Google Shape;664;p48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 2: Marketing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 txBox="1"/>
          <p:nvPr/>
        </p:nvSpPr>
        <p:spPr>
          <a:xfrm>
            <a:off x="177625" y="1103350"/>
            <a:ext cx="1141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team can target </a:t>
            </a: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existing health insurance policyholders based on cross-sell prediction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➢"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Requires predictions to be generated ahead of time (batch deployment)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6" name="Google Shape;666;p48"/>
          <p:cNvPicPr preferRelativeResize="0"/>
          <p:nvPr/>
        </p:nvPicPr>
        <p:blipFill rotWithShape="1">
          <a:blip r:embed="rId3">
            <a:alphaModFix/>
          </a:blip>
          <a:srcRect b="0" l="0" r="21334" t="0"/>
          <a:stretch/>
        </p:blipFill>
        <p:spPr>
          <a:xfrm>
            <a:off x="8225260" y="2832113"/>
            <a:ext cx="3715126" cy="27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8"/>
          <p:cNvSpPr/>
          <p:nvPr/>
        </p:nvSpPr>
        <p:spPr>
          <a:xfrm>
            <a:off x="251613" y="2832075"/>
            <a:ext cx="3611700" cy="2733000"/>
          </a:xfrm>
          <a:prstGeom prst="foldedCorner">
            <a:avLst>
              <a:gd fmla="val 16667" name="adj"/>
            </a:avLst>
          </a:prstGeom>
          <a:solidFill>
            <a:srgbClr val="EE1C39">
              <a:alpha val="9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Send flyers, emails, and other advertisements for auto insurance product to policyholders predicted to purchase an auto policy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4238425" y="2832075"/>
            <a:ext cx="3611700" cy="2733000"/>
          </a:xfrm>
          <a:prstGeom prst="foldedCorner">
            <a:avLst>
              <a:gd fmla="val 16667" name="adj"/>
            </a:avLst>
          </a:prstGeom>
          <a:solidFill>
            <a:srgbClr val="EE1C39">
              <a:alpha val="94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Assess current </a:t>
            </a:r>
            <a:r>
              <a:rPr lang="en-US" sz="1800">
                <a:solidFill>
                  <a:schemeClr val="lt1"/>
                </a:solidFill>
              </a:rPr>
              <a:t>marketing strategies. Are we wasting money marketing to people with a low probability of purchasing an auto policy?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669" name="Google Shape;669;p48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0" name="Google Shape;670;p48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779" y="2967675"/>
            <a:ext cx="5279175" cy="395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49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77" name="Google Shape;677;p49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678" name="Google Shape;678;p49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679" name="Google Shape;679;p49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0" name="Google Shape;680;p49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81" name="Google Shape;681;p49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2" name="Google Shape;682;p49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Possibilities are Endless!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49"/>
          <p:cNvSpPr txBox="1"/>
          <p:nvPr/>
        </p:nvSpPr>
        <p:spPr>
          <a:xfrm>
            <a:off x="177625" y="1103350"/>
            <a:ext cx="11416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We are just scratching the surface of how the cross-sell model could be deployed to drive business results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➢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To name a couple more potential use cases...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○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Real-time application to incoming new health insurance business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○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Tailor the digital experience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■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Leverage third-party data to streamline process flow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■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Website layout and design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■"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Type and frequency of advertisements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84" name="Google Shape;684;p49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5" name="Google Shape;685;p49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0D0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0"/>
          <p:cNvGrpSpPr/>
          <p:nvPr/>
        </p:nvGrpSpPr>
        <p:grpSpPr>
          <a:xfrm>
            <a:off x="4552950" y="0"/>
            <a:ext cx="7639052" cy="967195"/>
            <a:chOff x="4067174" y="0"/>
            <a:chExt cx="8124827" cy="1028700"/>
          </a:xfrm>
        </p:grpSpPr>
        <p:sp>
          <p:nvSpPr>
            <p:cNvPr id="692" name="Google Shape;692;p50"/>
            <p:cNvSpPr/>
            <p:nvPr/>
          </p:nvSpPr>
          <p:spPr>
            <a:xfrm>
              <a:off x="4067174" y="0"/>
              <a:ext cx="8124825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4076700" y="434974"/>
              <a:ext cx="8115301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4" name="Google Shape;694;p50"/>
          <p:cNvGrpSpPr/>
          <p:nvPr/>
        </p:nvGrpSpPr>
        <p:grpSpPr>
          <a:xfrm rot="10800000">
            <a:off x="-1" y="5832074"/>
            <a:ext cx="9772650" cy="1026584"/>
            <a:chOff x="4067174" y="0"/>
            <a:chExt cx="9258302" cy="1028701"/>
          </a:xfrm>
        </p:grpSpPr>
        <p:sp>
          <p:nvSpPr>
            <p:cNvPr id="695" name="Google Shape;695;p50"/>
            <p:cNvSpPr/>
            <p:nvPr/>
          </p:nvSpPr>
          <p:spPr>
            <a:xfrm>
              <a:off x="4067174" y="0"/>
              <a:ext cx="9258302" cy="723900"/>
            </a:xfrm>
            <a:custGeom>
              <a:rect b="b" l="l" r="r" t="t"/>
              <a:pathLst>
                <a:path extrusionOk="0" h="723900" w="8137540">
                  <a:moveTo>
                    <a:pt x="416734" y="0"/>
                  </a:moveTo>
                  <a:lnTo>
                    <a:pt x="8137540" y="0"/>
                  </a:lnTo>
                  <a:lnTo>
                    <a:pt x="8137540" y="723900"/>
                  </a:lnTo>
                  <a:lnTo>
                    <a:pt x="0" y="704850"/>
                  </a:lnTo>
                  <a:cubicBezTo>
                    <a:pt x="107111" y="473075"/>
                    <a:pt x="281003" y="241300"/>
                    <a:pt x="416734" y="0"/>
                  </a:cubicBezTo>
                  <a:close/>
                </a:path>
              </a:pathLst>
            </a:custGeom>
            <a:solidFill>
              <a:srgbClr val="9814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076700" y="434975"/>
              <a:ext cx="9248776" cy="593726"/>
            </a:xfrm>
            <a:custGeom>
              <a:rect b="b" l="l" r="r" t="t"/>
              <a:pathLst>
                <a:path extrusionOk="0" h="675970" w="8115301">
                  <a:moveTo>
                    <a:pt x="270626" y="0"/>
                  </a:moveTo>
                  <a:lnTo>
                    <a:pt x="309120" y="0"/>
                  </a:lnTo>
                  <a:lnTo>
                    <a:pt x="8115301" y="0"/>
                  </a:lnTo>
                  <a:lnTo>
                    <a:pt x="8115301" y="675969"/>
                  </a:lnTo>
                  <a:lnTo>
                    <a:pt x="309129" y="675969"/>
                  </a:lnTo>
                  <a:lnTo>
                    <a:pt x="309120" y="675970"/>
                  </a:lnTo>
                  <a:lnTo>
                    <a:pt x="309111" y="675969"/>
                  </a:lnTo>
                  <a:lnTo>
                    <a:pt x="270626" y="675969"/>
                  </a:lnTo>
                  <a:lnTo>
                    <a:pt x="270626" y="671727"/>
                  </a:lnTo>
                  <a:lnTo>
                    <a:pt x="246821" y="669103"/>
                  </a:lnTo>
                  <a:cubicBezTo>
                    <a:pt x="105961" y="637588"/>
                    <a:pt x="0" y="501316"/>
                    <a:pt x="0" y="337985"/>
                  </a:cubicBezTo>
                  <a:cubicBezTo>
                    <a:pt x="0" y="174654"/>
                    <a:pt x="105961" y="38383"/>
                    <a:pt x="246821" y="6867"/>
                  </a:cubicBezTo>
                  <a:lnTo>
                    <a:pt x="270626" y="4243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7" name="Google Shape;697;p50"/>
          <p:cNvSpPr txBox="1"/>
          <p:nvPr/>
        </p:nvSpPr>
        <p:spPr>
          <a:xfrm>
            <a:off x="624114" y="3951939"/>
            <a:ext cx="109728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8" name="Google Shape;6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00" y="2065488"/>
            <a:ext cx="17526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5187950" y="-9525"/>
            <a:ext cx="1816200" cy="26451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640970" y="4476274"/>
            <a:ext cx="8939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5203372" y="1751311"/>
            <a:ext cx="1778100" cy="1778100"/>
            <a:chOff x="5159830" y="1574801"/>
            <a:chExt cx="1778100" cy="1778100"/>
          </a:xfrm>
        </p:grpSpPr>
        <p:sp>
          <p:nvSpPr>
            <p:cNvPr id="132" name="Google Shape;132;p16"/>
            <p:cNvSpPr/>
            <p:nvPr/>
          </p:nvSpPr>
          <p:spPr>
            <a:xfrm>
              <a:off x="5159830" y="1574801"/>
              <a:ext cx="1778100" cy="1778100"/>
            </a:xfrm>
            <a:prstGeom prst="ellipse">
              <a:avLst/>
            </a:prstGeom>
            <a:solidFill>
              <a:srgbClr val="EE1C39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048830" y="2459186"/>
              <a:ext cx="0" cy="9231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6048830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" name="Google Shape;135;p16"/>
          <p:cNvSpPr txBox="1"/>
          <p:nvPr/>
        </p:nvSpPr>
        <p:spPr>
          <a:xfrm>
            <a:off x="5391810" y="2078861"/>
            <a:ext cx="1442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203372" y="6438900"/>
            <a:ext cx="1818000" cy="483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23696" l="0" r="0" t="23691"/>
          <a:stretch/>
        </p:blipFill>
        <p:spPr>
          <a:xfrm>
            <a:off x="1" y="1638300"/>
            <a:ext cx="12211051" cy="3619500"/>
          </a:xfrm>
          <a:custGeom>
            <a:rect b="b" l="l" r="r" t="t"/>
            <a:pathLst>
              <a:path extrusionOk="0" h="3619500" w="12211051">
                <a:moveTo>
                  <a:pt x="0" y="0"/>
                </a:moveTo>
                <a:lnTo>
                  <a:pt x="12211051" y="0"/>
                </a:lnTo>
                <a:lnTo>
                  <a:pt x="12211051" y="3619500"/>
                </a:lnTo>
                <a:lnTo>
                  <a:pt x="0" y="361950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42" name="Google Shape;142;p17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3" name="Google Shape;143;p17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144" name="Google Shape;144;p17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145" name="Google Shape;145;p17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7" name="Google Shape;147;p17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861375" y="2191175"/>
            <a:ext cx="6330600" cy="30603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640000" y="2893175"/>
            <a:ext cx="46683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</a:rPr>
              <a:t>ABC Insurance wants to expand its business by providing Auto insurance to its current customer base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261677" y="5545799"/>
            <a:ext cx="116922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ABC Insurance is a newly formed company with 3 years of market experience and a focus on growth. They currently only sell one product, employer sponsored health insurance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14813" r="14813" t="0"/>
          <a:stretch/>
        </p:blipFill>
        <p:spPr>
          <a:xfrm>
            <a:off x="9901923" y="4247532"/>
            <a:ext cx="1963645" cy="1755062"/>
          </a:xfrm>
          <a:custGeom>
            <a:rect b="b" l="l" r="r" t="t"/>
            <a:pathLst>
              <a:path extrusionOk="0" h="1755062" w="1963645">
                <a:moveTo>
                  <a:pt x="0" y="0"/>
                </a:moveTo>
                <a:lnTo>
                  <a:pt x="1963645" y="0"/>
                </a:lnTo>
                <a:lnTo>
                  <a:pt x="1963645" y="1755062"/>
                </a:lnTo>
                <a:lnTo>
                  <a:pt x="0" y="175506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1484" r="1484" t="0"/>
          <a:stretch/>
        </p:blipFill>
        <p:spPr>
          <a:xfrm>
            <a:off x="7936080" y="4247532"/>
            <a:ext cx="1963645" cy="1755062"/>
          </a:xfrm>
          <a:custGeom>
            <a:rect b="b" l="l" r="r" t="t"/>
            <a:pathLst>
              <a:path extrusionOk="0" h="1755062" w="1963645">
                <a:moveTo>
                  <a:pt x="0" y="0"/>
                </a:moveTo>
                <a:lnTo>
                  <a:pt x="1963645" y="0"/>
                </a:lnTo>
                <a:lnTo>
                  <a:pt x="1963645" y="1755062"/>
                </a:lnTo>
                <a:lnTo>
                  <a:pt x="0" y="175506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5">
            <a:alphaModFix/>
          </a:blip>
          <a:srcRect b="0" l="6001" r="5993" t="0"/>
          <a:stretch/>
        </p:blipFill>
        <p:spPr>
          <a:xfrm>
            <a:off x="5840361" y="4247532"/>
            <a:ext cx="1963645" cy="1755062"/>
          </a:xfrm>
          <a:custGeom>
            <a:rect b="b" l="l" r="r" t="t"/>
            <a:pathLst>
              <a:path extrusionOk="0" h="1755062" w="1963645">
                <a:moveTo>
                  <a:pt x="0" y="0"/>
                </a:moveTo>
                <a:lnTo>
                  <a:pt x="1963645" y="0"/>
                </a:lnTo>
                <a:lnTo>
                  <a:pt x="1963645" y="1755062"/>
                </a:lnTo>
                <a:lnTo>
                  <a:pt x="0" y="1755062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2" name="Google Shape;162;p18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163" name="Google Shape;163;p18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164" name="Google Shape;164;p18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6" name="Google Shape;166;p18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76825" y="2125404"/>
            <a:ext cx="53535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build a model that predicts whether a Health Insurance customer will purchase Auto Insurance from ABC Insurance.</a:t>
            </a:r>
            <a:b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would be beneficial for the company to plan its communication strategy accordingly to reach out to those customers and optimize its business model and revenue.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9100" y="971474"/>
            <a:ext cx="4119200" cy="3276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22A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5187950" y="-9525"/>
            <a:ext cx="1816100" cy="264522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640970" y="4476274"/>
            <a:ext cx="89395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6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19"/>
          <p:cNvGrpSpPr/>
          <p:nvPr/>
        </p:nvGrpSpPr>
        <p:grpSpPr>
          <a:xfrm>
            <a:off x="5203372" y="1751311"/>
            <a:ext cx="1778000" cy="1778000"/>
            <a:chOff x="5159830" y="1574801"/>
            <a:chExt cx="1778000" cy="1778000"/>
          </a:xfrm>
        </p:grpSpPr>
        <p:sp>
          <p:nvSpPr>
            <p:cNvPr id="178" name="Google Shape;178;p19"/>
            <p:cNvSpPr/>
            <p:nvPr/>
          </p:nvSpPr>
          <p:spPr>
            <a:xfrm>
              <a:off x="5159830" y="1574801"/>
              <a:ext cx="1778000" cy="1778000"/>
            </a:xfrm>
            <a:prstGeom prst="ellipse">
              <a:avLst/>
            </a:prstGeom>
            <a:solidFill>
              <a:srgbClr val="EE1C39"/>
            </a:solidFill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048830" y="2459186"/>
              <a:ext cx="0" cy="9231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048830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9"/>
          <p:cNvSpPr txBox="1"/>
          <p:nvPr/>
        </p:nvSpPr>
        <p:spPr>
          <a:xfrm>
            <a:off x="5391810" y="2078861"/>
            <a:ext cx="14420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7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5203372" y="6438900"/>
            <a:ext cx="1817882" cy="483163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0"/>
          <p:cNvCxnSpPr/>
          <p:nvPr/>
        </p:nvCxnSpPr>
        <p:spPr>
          <a:xfrm>
            <a:off x="-19051" y="6587114"/>
            <a:ext cx="12211051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8" name="Google Shape;188;p20"/>
          <p:cNvGrpSpPr/>
          <p:nvPr/>
        </p:nvGrpSpPr>
        <p:grpSpPr>
          <a:xfrm>
            <a:off x="-19051" y="340072"/>
            <a:ext cx="1957261" cy="675969"/>
            <a:chOff x="285749" y="263872"/>
            <a:chExt cx="1957261" cy="675969"/>
          </a:xfrm>
        </p:grpSpPr>
        <p:grpSp>
          <p:nvGrpSpPr>
            <p:cNvPr id="189" name="Google Shape;189;p20"/>
            <p:cNvGrpSpPr/>
            <p:nvPr/>
          </p:nvGrpSpPr>
          <p:grpSpPr>
            <a:xfrm flipH="1">
              <a:off x="285749" y="263872"/>
              <a:ext cx="1623000" cy="675969"/>
              <a:chOff x="3533690" y="533400"/>
              <a:chExt cx="1637426" cy="675969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3806724" y="533400"/>
                <a:ext cx="1364392" cy="675969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3533690" y="533400"/>
                <a:ext cx="623734" cy="675969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92" name="Google Shape;192;p20"/>
            <p:cNvSpPr txBox="1"/>
            <p:nvPr/>
          </p:nvSpPr>
          <p:spPr>
            <a:xfrm>
              <a:off x="1100010" y="309468"/>
              <a:ext cx="1143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11359821" y="6424885"/>
            <a:ext cx="476250" cy="320675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794449" y="340072"/>
            <a:ext cx="83024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 on Cross-Selling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951111" y="1520750"/>
            <a:ext cx="11240789" cy="523222"/>
            <a:chOff x="383458" y="1443271"/>
            <a:chExt cx="11240789" cy="523222"/>
          </a:xfrm>
        </p:grpSpPr>
        <p:sp>
          <p:nvSpPr>
            <p:cNvPr id="196" name="Google Shape;196;p20"/>
            <p:cNvSpPr txBox="1"/>
            <p:nvPr/>
          </p:nvSpPr>
          <p:spPr>
            <a:xfrm>
              <a:off x="516447" y="1443271"/>
              <a:ext cx="11107800" cy="523200"/>
            </a:xfrm>
            <a:prstGeom prst="rect">
              <a:avLst/>
            </a:prstGeom>
            <a:solidFill>
              <a:srgbClr val="EE1C3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Cross-selling is a powerful technique used across many industries</a:t>
              </a:r>
              <a:endPara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7" name="Google Shape;197;p20"/>
            <p:cNvCxnSpPr/>
            <p:nvPr/>
          </p:nvCxnSpPr>
          <p:spPr>
            <a:xfrm>
              <a:off x="383458" y="1443273"/>
              <a:ext cx="0" cy="523220"/>
            </a:xfrm>
            <a:prstGeom prst="straightConnector1">
              <a:avLst/>
            </a:prstGeom>
            <a:noFill/>
            <a:ln cap="flat" cmpd="sng" w="57150">
              <a:solidFill>
                <a:srgbClr val="EE1C3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8" name="Google Shape;198;p20"/>
          <p:cNvSpPr/>
          <p:nvPr/>
        </p:nvSpPr>
        <p:spPr>
          <a:xfrm>
            <a:off x="835000" y="2136700"/>
            <a:ext cx="46515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Companies have the chance to 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earn  more revenue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by offering complementary products to existing customers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➢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Consider how Amazon uses models for their recommender system - this is an example of cross-selling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448" y="2096450"/>
            <a:ext cx="5699350" cy="41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7081" l="0" r="0" t="7081"/>
          <a:stretch/>
        </p:blipFill>
        <p:spPr>
          <a:xfrm>
            <a:off x="6223699" y="2429227"/>
            <a:ext cx="5388822" cy="3080790"/>
          </a:xfrm>
          <a:custGeom>
            <a:rect b="b" l="l" r="r" t="t"/>
            <a:pathLst>
              <a:path extrusionOk="0" h="3080790" w="5388822">
                <a:moveTo>
                  <a:pt x="0" y="0"/>
                </a:moveTo>
                <a:lnTo>
                  <a:pt x="5388822" y="0"/>
                </a:lnTo>
                <a:lnTo>
                  <a:pt x="5388822" y="3080790"/>
                </a:lnTo>
                <a:lnTo>
                  <a:pt x="0" y="308079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05" name="Google Shape;205;p21"/>
          <p:cNvCxnSpPr/>
          <p:nvPr/>
        </p:nvCxnSpPr>
        <p:spPr>
          <a:xfrm>
            <a:off x="-19051" y="6587114"/>
            <a:ext cx="12211200" cy="0"/>
          </a:xfrm>
          <a:prstGeom prst="straightConnector1">
            <a:avLst/>
          </a:prstGeom>
          <a:noFill/>
          <a:ln cap="flat" cmpd="sng" w="19050">
            <a:solidFill>
              <a:srgbClr val="515C7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6" name="Google Shape;206;p21"/>
          <p:cNvGrpSpPr/>
          <p:nvPr/>
        </p:nvGrpSpPr>
        <p:grpSpPr>
          <a:xfrm>
            <a:off x="-19111" y="340072"/>
            <a:ext cx="1957321" cy="675900"/>
            <a:chOff x="285689" y="263872"/>
            <a:chExt cx="1957321" cy="675900"/>
          </a:xfrm>
        </p:grpSpPr>
        <p:grpSp>
          <p:nvGrpSpPr>
            <p:cNvPr id="207" name="Google Shape;207;p21"/>
            <p:cNvGrpSpPr/>
            <p:nvPr/>
          </p:nvGrpSpPr>
          <p:grpSpPr>
            <a:xfrm flipH="1">
              <a:off x="285689" y="263872"/>
              <a:ext cx="1623025" cy="675900"/>
              <a:chOff x="3533690" y="533400"/>
              <a:chExt cx="1637434" cy="675900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3806724" y="533400"/>
                <a:ext cx="1364400" cy="675900"/>
              </a:xfrm>
              <a:prstGeom prst="rect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3533690" y="533400"/>
                <a:ext cx="623700" cy="675900"/>
              </a:xfrm>
              <a:prstGeom prst="ellipse">
                <a:avLst/>
              </a:prstGeom>
              <a:solidFill>
                <a:srgbClr val="EE1C3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10" name="Google Shape;210;p21"/>
            <p:cNvSpPr txBox="1"/>
            <p:nvPr/>
          </p:nvSpPr>
          <p:spPr>
            <a:xfrm>
              <a:off x="1100010" y="309468"/>
              <a:ext cx="1143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11359821" y="6424885"/>
            <a:ext cx="476100" cy="3207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794449" y="340072"/>
            <a:ext cx="8302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Kaggle Code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52528" y="1295302"/>
            <a:ext cx="5139600" cy="5232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was done earlier?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252524" y="4440098"/>
            <a:ext cx="572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have built our models using binned  variables  namely </a:t>
            </a:r>
            <a:r>
              <a:rPr b="1" lang="en-US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Region_28, Age_Cat, PSC, Vehicle_Age_2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IQR for outliers removal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used oversampling and undersampling techniques to balance the data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have calculated confusion matrices and ROC curves to interpret any kind of probable risks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52525" y="3800975"/>
            <a:ext cx="5725800" cy="523200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have we done ?</a:t>
            </a:r>
            <a:endParaRPr sz="2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12825" y="1954553"/>
            <a:ext cx="57258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None of the variables were modified before used for modeling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 Quartile Range was used to detect outliers and remove them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Oversampling and undersampling approach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ROC curves are used to describe business insights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