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2" r:id="rId35"/>
    <p:sldId id="291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3998-C929-40FE-8134-57FAF9B23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8AEEB-5D69-4968-A260-7D2F753FC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337AC-629A-49F1-9A1F-24939EA6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F153-7B3F-48AA-B50F-3B11FFBEB9C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1C99-E389-4DA2-B9BC-0A61E8C7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E6A40-AFE7-4FAF-A30C-8416D49D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0E3-22A2-4861-9F62-63950C853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BEB4-0EBE-4235-9486-0C909CA6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D8840-4192-4394-A12B-659799609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FC07A-EAC7-4A2D-88D7-D364DCA1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F153-7B3F-48AA-B50F-3B11FFBEB9C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3FFD2-8FE8-4FDB-84B1-4A3CDE92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C9119-32A6-44A0-BE5A-AA5963B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0E3-22A2-4861-9F62-63950C853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A976-54C8-47BB-BD83-EA6F35108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C799E-B02D-4ACB-A11E-F596D8A59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ECB7-6291-496F-948C-4392873C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F153-7B3F-48AA-B50F-3B11FFBEB9C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04D05-BA0C-4AB6-9A78-67AE7C82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CC00-9288-479A-8D90-EFCEBCE2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0E3-22A2-4861-9F62-63950C853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7B40-77EF-4583-B2F6-E26221F6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A5D33-4B84-4287-849F-F2B6D788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D93A-604C-4320-99B6-1761FAAD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F153-7B3F-48AA-B50F-3B11FFBEB9C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7ADFA-4A1F-4938-ADC4-A1F640B7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8EA4D-EB90-45DC-92EF-47AF05C4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0E3-22A2-4861-9F62-63950C853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81DD-493C-4C80-9F5A-A4A0A9F6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B236A-54FF-4068-A29A-4EF665F14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0B0D9-300C-49CB-8293-ABC4292B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F153-7B3F-48AA-B50F-3B11FFBEB9C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A17F-0105-45A2-814E-9B863F37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D6CB-DAB5-43AA-8282-27EE889B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0E3-22A2-4861-9F62-63950C853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3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34F6-BE16-4F70-A70E-28CC6F5D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FAFE-A75D-484F-BEDD-A2A88B50B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064F3-6144-4ED7-AE68-D687BFAD6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12C1E-E2BF-4401-8C22-31092662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F153-7B3F-48AA-B50F-3B11FFBEB9C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AFDB-BFC3-4662-A6F0-4DAA9AA5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BA427-E6FF-42DE-9378-6F9C97A7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0E3-22A2-4861-9F62-63950C853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46D4-4D5E-4990-A544-74593A40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A9570-D171-4D67-A04D-CA8C715D6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96DEF-AAFC-43EC-A0D4-73334E79D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654F6-0EDC-4FBA-9100-BEC51DA58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6594E-A144-4F7C-884E-08D5CDCD0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020D9-D0C8-471A-9DE1-18681197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F153-7B3F-48AA-B50F-3B11FFBEB9C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D8AC2-AE51-44BC-9964-8A78132B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72658-2823-463C-8932-ACFF601D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0E3-22A2-4861-9F62-63950C853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6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71A5-98FC-4979-A619-13EE682D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E298C-2521-4B96-9ACC-4F46C84C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F153-7B3F-48AA-B50F-3B11FFBEB9C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329D6-8916-4290-8258-4727EE3F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E6CB8-0376-4197-A3D0-AF284124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0E3-22A2-4861-9F62-63950C853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98338-7944-4E92-A04E-639FF6C1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F153-7B3F-48AA-B50F-3B11FFBEB9C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9A0DB-020E-47FC-B531-A88477C1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5202D-4637-4AD9-80D1-2F5B53CE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0E3-22A2-4861-9F62-63950C853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0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0D92-1AE3-4EFA-82DC-A0CA42D9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216F-3514-4245-AF61-823C4CCC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8E2C0-3A49-4400-BCBF-81BE9651D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22F81-C490-417B-9B14-9D442C2F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F153-7B3F-48AA-B50F-3B11FFBEB9C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E67D-7416-4379-882D-A1038F7D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080C3-A3B0-4443-BA62-B5D41F76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0E3-22A2-4861-9F62-63950C853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2CFC-9BA1-4A9E-BF36-B40420C5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B5371-CBA5-4D92-BB5F-9F4117EC3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8F3BE-83AF-4C90-98BC-11A90F242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7DBD1-6530-4C05-B9E3-C389FFB0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F153-7B3F-48AA-B50F-3B11FFBEB9C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D1DAA-F4C9-4F93-B656-82F4AF13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3A26A-97E3-45A5-9212-EA8A2458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0E3-22A2-4861-9F62-63950C853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9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09F77-F8C9-489A-A992-69C883B6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9DCCF-6981-41C6-9789-ECE18997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5CF0-2985-4B32-A950-1FD3C3471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4F153-7B3F-48AA-B50F-3B11FFBEB9C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9C039-9015-4B3E-B914-6FC48B350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B8D35-8805-4892-B1AF-03735DC3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F30E3-22A2-4861-9F62-63950C853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4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dobe Ming Std L" panose="02020300000000000000" pitchFamily="18" charset="-128"/>
          <a:ea typeface="Adobe Ming Std L" panose="02020300000000000000" pitchFamily="18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dobe Ming Std L" panose="02020300000000000000" pitchFamily="18" charset="-128"/>
          <a:ea typeface="Adobe Ming Std L" panose="02020300000000000000" pitchFamily="18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dobe Ming Std L" panose="02020300000000000000" pitchFamily="18" charset="-128"/>
          <a:ea typeface="Adobe Ming Std L" panose="02020300000000000000" pitchFamily="18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dobe Ming Std L" panose="02020300000000000000" pitchFamily="18" charset="-128"/>
          <a:ea typeface="Adobe Ming Std L" panose="02020300000000000000" pitchFamily="18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obe Ming Std L" panose="02020300000000000000" pitchFamily="18" charset="-128"/>
          <a:ea typeface="Adobe Ming Std L" panose="02020300000000000000" pitchFamily="18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obe Ming Std L" panose="02020300000000000000" pitchFamily="18" charset="-128"/>
          <a:ea typeface="Adobe Ming Std L" panose="02020300000000000000" pitchFamily="18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pdscorg/Data/main/Life%20Expectancy%20Data.csv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AC78-099E-4E2D-A5AC-3F6209F1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56" y="1097280"/>
            <a:ext cx="9702688" cy="2823587"/>
          </a:xfrm>
        </p:spPr>
        <p:txBody>
          <a:bodyPr>
            <a:normAutofit fontScale="90000"/>
          </a:bodyPr>
          <a:lstStyle/>
          <a:p>
            <a:r>
              <a:rPr lang="en-US" sz="5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/>
              <a:t>Python for Data Science</a:t>
            </a:r>
            <a:br>
              <a:rPr lang="en-US" dirty="0"/>
            </a:br>
            <a:r>
              <a:rPr lang="en-US" dirty="0"/>
              <a:t>				</a:t>
            </a:r>
            <a:r>
              <a:rPr lang="en-US" sz="3300" dirty="0"/>
              <a:t>DAY 1</a:t>
            </a:r>
            <a:br>
              <a:rPr lang="en-US" sz="5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5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We will begin shortly!</a:t>
            </a:r>
          </a:p>
        </p:txBody>
      </p:sp>
    </p:spTree>
    <p:extLst>
      <p:ext uri="{BB962C8B-B14F-4D97-AF65-F5344CB8AC3E}">
        <p14:creationId xmlns:p14="http://schemas.microsoft.com/office/powerpoint/2010/main" val="408719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F125-B091-4BC6-8ACA-E7E33BC5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7425-5F2F-40EA-A192-4BB244A2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a.shape</a:t>
            </a:r>
            <a:r>
              <a:rPr lang="en-US" dirty="0"/>
              <a:t>	-&gt; Shape of matrix, tensor</a:t>
            </a:r>
          </a:p>
          <a:p>
            <a:pPr marL="0" indent="0">
              <a:buNone/>
            </a:pPr>
            <a:r>
              <a:rPr lang="en-US" dirty="0" err="1"/>
              <a:t>a.ndim</a:t>
            </a:r>
            <a:r>
              <a:rPr lang="en-US" dirty="0"/>
              <a:t>	-&gt; No. of dimension</a:t>
            </a:r>
          </a:p>
          <a:p>
            <a:pPr marL="0" indent="0">
              <a:buNone/>
            </a:pPr>
            <a:r>
              <a:rPr lang="en-US" dirty="0" err="1"/>
              <a:t>a.dtype</a:t>
            </a:r>
            <a:r>
              <a:rPr lang="en-US" dirty="0"/>
              <a:t>	-&gt; Data type</a:t>
            </a:r>
          </a:p>
          <a:p>
            <a:pPr marL="0" indent="0">
              <a:buNone/>
            </a:pPr>
            <a:r>
              <a:rPr lang="en-US" dirty="0" err="1"/>
              <a:t>a.size</a:t>
            </a:r>
            <a:r>
              <a:rPr lang="en-US" dirty="0"/>
              <a:t>		-&gt; Number of elements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0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0D12-B793-4EDB-8789-6FDE4139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NumPy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0D19-C8EC-4B91-A9C7-FABB74F0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* 2		-&gt;  Multiplies every element of a by 2</a:t>
            </a:r>
          </a:p>
          <a:p>
            <a:pPr marL="0" indent="0">
              <a:buNone/>
            </a:pPr>
            <a:r>
              <a:rPr lang="pt-BR" dirty="0"/>
              <a:t>a + 2		-&gt; Adds 2 to every element of a</a:t>
            </a:r>
          </a:p>
          <a:p>
            <a:pPr marL="0" indent="0">
              <a:buNone/>
            </a:pPr>
            <a:r>
              <a:rPr lang="pt-BR" dirty="0"/>
              <a:t>a - 1		-&gt; Subtracts every element of a by 1</a:t>
            </a:r>
          </a:p>
          <a:p>
            <a:pPr marL="0" indent="0">
              <a:buNone/>
            </a:pPr>
            <a:r>
              <a:rPr lang="pt-BR" dirty="0"/>
              <a:t>a ** 2		-&gt; Squares every  element of a</a:t>
            </a:r>
          </a:p>
          <a:p>
            <a:pPr marL="0" indent="0">
              <a:buNone/>
            </a:pPr>
            <a:r>
              <a:rPr lang="pt-BR" dirty="0"/>
              <a:t>a / 2		-&gt; Divides every element of a by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6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FB11-0652-43E0-88A1-8EFD9E80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between NumPy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825E-568C-4E73-8AA8-92BAEB923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([0, 1, 2, 3])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np.array</a:t>
            </a:r>
            <a:r>
              <a:rPr lang="en-US" dirty="0"/>
              <a:t>([1, 2, 3, 4])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+ b		-&gt; a1 + b1, a2+b2, a3+b3, a4+b4</a:t>
            </a:r>
          </a:p>
          <a:p>
            <a:pPr marL="0" indent="0">
              <a:buNone/>
            </a:pPr>
            <a:r>
              <a:rPr lang="en-US" dirty="0"/>
              <a:t>a * b		-&gt; a1*b1, a2*b2, a3*b3, a4*b4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8FAE-0E44-479D-8626-54FF8C64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4807-353E-42ED-ABB1-5DA1A3C1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Syntax:  </a:t>
            </a:r>
            <a:r>
              <a:rPr lang="en-US" dirty="0" err="1"/>
              <a:t>numpy_array</a:t>
            </a:r>
            <a:r>
              <a:rPr lang="en-US" dirty="0"/>
              <a:t>[</a:t>
            </a:r>
            <a:r>
              <a:rPr lang="en-US" dirty="0" err="1"/>
              <a:t>start:end:step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Default:</a:t>
            </a:r>
          </a:p>
          <a:p>
            <a:pPr marL="0" indent="0">
              <a:buNone/>
            </a:pPr>
            <a:r>
              <a:rPr lang="en-US" dirty="0"/>
              <a:t>start = 0</a:t>
            </a:r>
          </a:p>
          <a:p>
            <a:pPr marL="0" indent="0">
              <a:buNone/>
            </a:pPr>
            <a:r>
              <a:rPr lang="en-US" dirty="0"/>
              <a:t>end = length of array</a:t>
            </a:r>
          </a:p>
          <a:p>
            <a:pPr marL="0" indent="0">
              <a:buNone/>
            </a:pPr>
            <a:r>
              <a:rPr lang="en-US" dirty="0"/>
              <a:t>step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([0, 5, 10, 15, 20, 25])</a:t>
            </a:r>
          </a:p>
          <a:p>
            <a:pPr marL="0" indent="0">
              <a:buNone/>
            </a:pPr>
            <a:r>
              <a:rPr lang="en-US" dirty="0"/>
              <a:t>a[2:5:2]</a:t>
            </a:r>
          </a:p>
        </p:txBody>
      </p:sp>
    </p:spTree>
    <p:extLst>
      <p:ext uri="{BB962C8B-B14F-4D97-AF65-F5344CB8AC3E}">
        <p14:creationId xmlns:p14="http://schemas.microsoft.com/office/powerpoint/2010/main" val="55987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73C0-ADB7-497A-A61B-502B42B4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Slicing cont...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D14E3-5D9C-4C3E-98EB-F05F823AF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Get a specific row </a:t>
            </a:r>
          </a:p>
          <a:p>
            <a:pPr marL="0" indent="0">
              <a:buNone/>
            </a:pPr>
            <a:r>
              <a:rPr lang="en-US" dirty="0"/>
              <a:t>a[</a:t>
            </a:r>
            <a:r>
              <a:rPr lang="en-US" dirty="0" err="1"/>
              <a:t>row_number</a:t>
            </a:r>
            <a:r>
              <a:rPr lang="en-US" dirty="0"/>
              <a:t>, :]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a specific column</a:t>
            </a:r>
          </a:p>
          <a:p>
            <a:pPr marL="0" indent="0">
              <a:buNone/>
            </a:pPr>
            <a:r>
              <a:rPr lang="en-US" dirty="0"/>
              <a:t>a[:, </a:t>
            </a:r>
            <a:r>
              <a:rPr lang="en-US" dirty="0" err="1"/>
              <a:t>col_number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values less than threshold</a:t>
            </a:r>
          </a:p>
          <a:p>
            <a:pPr marL="0" indent="0">
              <a:buNone/>
            </a:pPr>
            <a:r>
              <a:rPr lang="en-US" dirty="0"/>
              <a:t>a[a&lt;threshold]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6C79-6F61-4F85-BDF3-BFB7DE05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E7AF-40DC-45E0-BAD2-DF2FB0AB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Random distribution (0 to 1)</a:t>
            </a:r>
          </a:p>
          <a:p>
            <a:pPr marL="0" indent="0">
              <a:buNone/>
            </a:pPr>
            <a:r>
              <a:rPr lang="en-US" dirty="0" err="1"/>
              <a:t>np.random.rand</a:t>
            </a:r>
            <a:r>
              <a:rPr lang="en-US" dirty="0"/>
              <a:t>(</a:t>
            </a:r>
            <a:r>
              <a:rPr lang="en-US" dirty="0" err="1"/>
              <a:t>nrow</a:t>
            </a:r>
            <a:r>
              <a:rPr lang="en-US" dirty="0"/>
              <a:t>, </a:t>
            </a:r>
            <a:r>
              <a:rPr lang="en-US" dirty="0" err="1"/>
              <a:t>ncol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Random Integer values</a:t>
            </a:r>
          </a:p>
          <a:p>
            <a:pPr marL="0" indent="0">
              <a:buNone/>
            </a:pPr>
            <a:r>
              <a:rPr lang="en-US" dirty="0" err="1"/>
              <a:t>np.random.randint</a:t>
            </a:r>
            <a:r>
              <a:rPr lang="en-US" dirty="0"/>
              <a:t>(</a:t>
            </a:r>
            <a:r>
              <a:rPr lang="en-US" dirty="0" err="1"/>
              <a:t>range_a</a:t>
            </a:r>
            <a:r>
              <a:rPr lang="en-US" dirty="0"/>
              <a:t>, </a:t>
            </a:r>
            <a:r>
              <a:rPr lang="en-US" dirty="0" err="1"/>
              <a:t>range_b</a:t>
            </a:r>
            <a:r>
              <a:rPr lang="en-US" dirty="0"/>
              <a:t>, size=(</a:t>
            </a:r>
            <a:r>
              <a:rPr lang="en-US" dirty="0" err="1"/>
              <a:t>nrow</a:t>
            </a:r>
            <a:r>
              <a:rPr lang="en-US" dirty="0"/>
              <a:t>, </a:t>
            </a:r>
            <a:r>
              <a:rPr lang="en-US" dirty="0" err="1"/>
              <a:t>ncol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Random float values</a:t>
            </a:r>
          </a:p>
          <a:p>
            <a:pPr marL="0" indent="0">
              <a:buNone/>
            </a:pPr>
            <a:r>
              <a:rPr lang="en-US" dirty="0" err="1"/>
              <a:t>np.random.uniform</a:t>
            </a:r>
            <a:r>
              <a:rPr lang="en-US" dirty="0"/>
              <a:t>(</a:t>
            </a:r>
            <a:r>
              <a:rPr lang="en-US" dirty="0" err="1"/>
              <a:t>range_a</a:t>
            </a:r>
            <a:r>
              <a:rPr lang="en-US" dirty="0"/>
              <a:t>, </a:t>
            </a:r>
            <a:r>
              <a:rPr lang="en-US" dirty="0" err="1"/>
              <a:t>range_b</a:t>
            </a:r>
            <a:r>
              <a:rPr lang="en-US" dirty="0"/>
              <a:t>, size=(</a:t>
            </a:r>
            <a:r>
              <a:rPr lang="en-US" dirty="0" err="1"/>
              <a:t>nrow</a:t>
            </a:r>
            <a:r>
              <a:rPr lang="en-US" dirty="0"/>
              <a:t>,  </a:t>
            </a:r>
            <a:r>
              <a:rPr lang="en-US" dirty="0" err="1"/>
              <a:t>ncol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Numbers in a range (sequential)</a:t>
            </a:r>
          </a:p>
          <a:p>
            <a:pPr marL="0" indent="0">
              <a:buNone/>
            </a:pPr>
            <a:r>
              <a:rPr lang="en-US" dirty="0" err="1"/>
              <a:t>np.arange</a:t>
            </a:r>
            <a:r>
              <a:rPr lang="en-US" dirty="0"/>
              <a:t>(start, stop, </a:t>
            </a:r>
            <a:r>
              <a:rPr lang="en-US" dirty="0" err="1"/>
              <a:t>stepsize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63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197E-AB57-4DEC-9E98-3029BAFB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7908-BD33-4BB9-8DCA-90513E21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np.zeros</a:t>
            </a:r>
            <a:r>
              <a:rPr lang="en-US" dirty="0"/>
              <a:t>((</a:t>
            </a:r>
            <a:r>
              <a:rPr lang="en-US" dirty="0" err="1"/>
              <a:t>nrow</a:t>
            </a:r>
            <a:r>
              <a:rPr lang="en-US" dirty="0"/>
              <a:t>, </a:t>
            </a:r>
            <a:r>
              <a:rPr lang="en-US" dirty="0" err="1"/>
              <a:t>ncol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err="1"/>
              <a:t>np.ones</a:t>
            </a:r>
            <a:r>
              <a:rPr lang="en-US" dirty="0"/>
              <a:t>((</a:t>
            </a:r>
            <a:r>
              <a:rPr lang="en-US" dirty="0" err="1"/>
              <a:t>nrow</a:t>
            </a:r>
            <a:r>
              <a:rPr lang="en-US" dirty="0"/>
              <a:t>, </a:t>
            </a:r>
            <a:r>
              <a:rPr lang="en-US" dirty="0" err="1"/>
              <a:t>ncol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err="1"/>
              <a:t>np.full</a:t>
            </a:r>
            <a:r>
              <a:rPr lang="en-US" dirty="0"/>
              <a:t>((</a:t>
            </a:r>
            <a:r>
              <a:rPr lang="en-US" dirty="0" err="1"/>
              <a:t>nrow</a:t>
            </a:r>
            <a:r>
              <a:rPr lang="en-US" dirty="0"/>
              <a:t>, </a:t>
            </a:r>
            <a:r>
              <a:rPr lang="en-US" dirty="0" err="1"/>
              <a:t>ncol</a:t>
            </a:r>
            <a:r>
              <a:rPr lang="en-US" dirty="0"/>
              <a:t>), </a:t>
            </a:r>
            <a:r>
              <a:rPr lang="en-US" dirty="0" err="1"/>
              <a:t>value_to_insert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 err="1"/>
              <a:t>np.full_like</a:t>
            </a:r>
            <a:r>
              <a:rPr lang="en-US" dirty="0"/>
              <a:t>(</a:t>
            </a:r>
            <a:r>
              <a:rPr lang="en-US" dirty="0" err="1"/>
              <a:t>shape_like_of</a:t>
            </a:r>
            <a:r>
              <a:rPr lang="en-US" dirty="0"/>
              <a:t>, </a:t>
            </a:r>
            <a:r>
              <a:rPr lang="en-US" dirty="0" err="1"/>
              <a:t>value_to_insert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err="1"/>
              <a:t>np.identity</a:t>
            </a:r>
            <a:r>
              <a:rPr lang="en-US" dirty="0"/>
              <a:t>(3)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7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2905-ECB2-446A-BBFE-0F4AEEAC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7884-67A6-4A4F-A963-0119B9AA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np.arange</a:t>
            </a:r>
            <a:r>
              <a:rPr lang="en-US" dirty="0"/>
              <a:t>(0,10).reshape(5,2)</a:t>
            </a:r>
          </a:p>
          <a:p>
            <a:pPr marL="0" indent="0">
              <a:buNone/>
            </a:pPr>
            <a:r>
              <a:rPr lang="en-US" dirty="0" err="1"/>
              <a:t>np.arange</a:t>
            </a:r>
            <a:r>
              <a:rPr lang="en-US" dirty="0"/>
              <a:t>(0,10).reshape(2,5)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7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22EA-403E-4DBF-94EE-FC1511A0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47BA-B5E6-4CB0-A645-C3CA702D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Vertically stack</a:t>
            </a:r>
          </a:p>
          <a:p>
            <a:pPr marL="0" indent="0">
              <a:buNone/>
            </a:pPr>
            <a:r>
              <a:rPr lang="en-US" dirty="0"/>
              <a:t>v1 = </a:t>
            </a:r>
            <a:r>
              <a:rPr lang="en-US" dirty="0" err="1"/>
              <a:t>np.array</a:t>
            </a:r>
            <a:r>
              <a:rPr lang="en-US" dirty="0"/>
              <a:t>([0, 1, 2, 3])</a:t>
            </a:r>
          </a:p>
          <a:p>
            <a:pPr marL="0" indent="0">
              <a:buNone/>
            </a:pPr>
            <a:r>
              <a:rPr lang="en-US" dirty="0"/>
              <a:t>v2 = </a:t>
            </a:r>
            <a:r>
              <a:rPr lang="en-US" dirty="0" err="1"/>
              <a:t>np.array</a:t>
            </a:r>
            <a:r>
              <a:rPr lang="en-US" dirty="0"/>
              <a:t>([5, 6, 7, 8])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np.vstack</a:t>
            </a:r>
            <a:r>
              <a:rPr lang="en-US" dirty="0"/>
              <a:t>([v1,v2,v1,v2])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Horizontal stack</a:t>
            </a:r>
          </a:p>
          <a:p>
            <a:pPr marL="0" indent="0">
              <a:buNone/>
            </a:pPr>
            <a:r>
              <a:rPr lang="en-US" dirty="0"/>
              <a:t>h1 = </a:t>
            </a:r>
            <a:r>
              <a:rPr lang="en-US" dirty="0" err="1"/>
              <a:t>np.ones</a:t>
            </a:r>
            <a:r>
              <a:rPr lang="en-US" dirty="0"/>
              <a:t>((2, 4))</a:t>
            </a:r>
          </a:p>
          <a:p>
            <a:pPr marL="0" indent="0">
              <a:buNone/>
            </a:pPr>
            <a:r>
              <a:rPr lang="en-US" dirty="0"/>
              <a:t>h2 = </a:t>
            </a:r>
            <a:r>
              <a:rPr lang="en-US" dirty="0" err="1"/>
              <a:t>np.zeros</a:t>
            </a:r>
            <a:r>
              <a:rPr lang="en-US" dirty="0"/>
              <a:t>((2, 2))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np.hstack</a:t>
            </a:r>
            <a:r>
              <a:rPr lang="en-US" dirty="0"/>
              <a:t>((h1,h2))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7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3E73-F4E5-48BE-A26B-4A4C2658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values before the given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222F-2432-4B80-8054-76AFB05D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([0, 1, 2, 3, 4, 5])</a:t>
            </a:r>
          </a:p>
          <a:p>
            <a:pPr marL="0" indent="0">
              <a:buNone/>
            </a:pPr>
            <a:r>
              <a:rPr lang="en-US" dirty="0" err="1"/>
              <a:t>np.insert</a:t>
            </a:r>
            <a:r>
              <a:rPr lang="en-US" dirty="0"/>
              <a:t>(a, 2, 99)		-&gt; Insert before 2</a:t>
            </a:r>
            <a:r>
              <a:rPr lang="en-US" baseline="30000" dirty="0"/>
              <a:t>nd</a:t>
            </a:r>
            <a:r>
              <a:rPr lang="en-US" dirty="0"/>
              <a:t> index</a:t>
            </a:r>
          </a:p>
          <a:p>
            <a:pPr marL="0" indent="0">
              <a:buNone/>
            </a:pPr>
            <a:r>
              <a:rPr lang="en-US" dirty="0" err="1"/>
              <a:t>np.insert</a:t>
            </a:r>
            <a:r>
              <a:rPr lang="en-US" dirty="0"/>
              <a:t>(a, (3, 4, 5), (9, 8, 7)) 	-&gt; Multiple at once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3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CFF6-A404-4C1C-9875-ACDA18C3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649D-735F-4CA3-9A51-57351A2B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to know about basics of data science</a:t>
            </a:r>
          </a:p>
          <a:p>
            <a:r>
              <a:rPr lang="en-US" dirty="0"/>
              <a:t>Why NumPy?</a:t>
            </a:r>
          </a:p>
          <a:p>
            <a:r>
              <a:rPr lang="en-US" dirty="0"/>
              <a:t>NumPy functions</a:t>
            </a:r>
          </a:p>
          <a:p>
            <a:r>
              <a:rPr lang="en-US" dirty="0"/>
              <a:t>Getting started with pandas</a:t>
            </a:r>
          </a:p>
          <a:p>
            <a:r>
              <a:rPr lang="en-US" dirty="0"/>
              <a:t>Operations on pandas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To create a Nepali Tesla car (sorry no!)</a:t>
            </a:r>
          </a:p>
        </p:txBody>
      </p:sp>
    </p:spTree>
    <p:extLst>
      <p:ext uri="{BB962C8B-B14F-4D97-AF65-F5344CB8AC3E}">
        <p14:creationId xmlns:p14="http://schemas.microsoft.com/office/powerpoint/2010/main" val="2708502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DDC0-E76F-4E33-9330-A4E2836F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B4D2-D9E0-4F17-A571-FEB7C372E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([[1,2,3],</a:t>
            </a:r>
          </a:p>
          <a:p>
            <a:pPr marL="0" indent="0">
              <a:buNone/>
            </a:pPr>
            <a:r>
              <a:rPr lang="en-US" dirty="0"/>
              <a:t>              [4,5,6]])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a.min</a:t>
            </a:r>
            <a:r>
              <a:rPr lang="en-US" dirty="0"/>
              <a:t>()	-&gt; Minimum of all elements</a:t>
            </a:r>
          </a:p>
          <a:p>
            <a:pPr marL="0" indent="0">
              <a:buNone/>
            </a:pPr>
            <a:r>
              <a:rPr lang="en-US" dirty="0" err="1"/>
              <a:t>a.max</a:t>
            </a:r>
            <a:r>
              <a:rPr lang="en-US" dirty="0"/>
              <a:t>()	-&gt; Maximum of all elements</a:t>
            </a:r>
          </a:p>
          <a:p>
            <a:pPr marL="0" indent="0">
              <a:buNone/>
            </a:pPr>
            <a:r>
              <a:rPr lang="en-US" dirty="0" err="1"/>
              <a:t>a.sum</a:t>
            </a:r>
            <a:r>
              <a:rPr lang="en-US" dirty="0"/>
              <a:t>()	-&gt; Sum of all elements</a:t>
            </a:r>
          </a:p>
          <a:p>
            <a:pPr marL="0" indent="0">
              <a:buNone/>
            </a:pPr>
            <a:r>
              <a:rPr lang="en-US" dirty="0" err="1"/>
              <a:t>a.T</a:t>
            </a:r>
            <a:r>
              <a:rPr lang="en-US" dirty="0"/>
              <a:t>		-&gt; Transpose of matrix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11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1FB4-12FD-40D1-AF09-28A96452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operations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E6492-302C-42A9-93CF-66DDF0CD6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 Dot product</a:t>
            </a:r>
          </a:p>
          <a:p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([0, 1, 2, 3])</a:t>
            </a:r>
          </a:p>
          <a:p>
            <a:r>
              <a:rPr lang="en-US" dirty="0"/>
              <a:t>b = </a:t>
            </a:r>
            <a:r>
              <a:rPr lang="en-US" dirty="0" err="1"/>
              <a:t>np.array</a:t>
            </a:r>
            <a:r>
              <a:rPr lang="en-US" dirty="0"/>
              <a:t>([5, 6, 7, 8])</a:t>
            </a:r>
          </a:p>
          <a:p>
            <a:r>
              <a:rPr lang="en-US" dirty="0"/>
              <a:t>np.dot(a, b)</a:t>
            </a:r>
          </a:p>
          <a:p>
            <a:endParaRPr lang="en-US" dirty="0"/>
          </a:p>
          <a:p>
            <a:r>
              <a:rPr lang="en-US" dirty="0"/>
              <a:t># Matrix multiplication</a:t>
            </a:r>
          </a:p>
          <a:p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([[0, 1],</a:t>
            </a:r>
          </a:p>
          <a:p>
            <a:r>
              <a:rPr lang="en-US" dirty="0"/>
              <a:t>              	[2, 3]])</a:t>
            </a:r>
          </a:p>
          <a:p>
            <a:r>
              <a:rPr lang="en-US" dirty="0"/>
              <a:t>b = </a:t>
            </a:r>
            <a:r>
              <a:rPr lang="en-US" dirty="0" err="1"/>
              <a:t>np.array</a:t>
            </a:r>
            <a:r>
              <a:rPr lang="en-US" dirty="0"/>
              <a:t>([[5, 6],</a:t>
            </a:r>
          </a:p>
          <a:p>
            <a:r>
              <a:rPr lang="en-US" dirty="0"/>
              <a:t>             	[7, 8]])</a:t>
            </a:r>
          </a:p>
          <a:p>
            <a:r>
              <a:rPr lang="en-US" dirty="0"/>
              <a:t>np.dot(a, b)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21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4264-12E2-4C3B-AA5F-F3CBD021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fast is NumPy?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61159-429F-4315-838D-929789648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NumPy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F72DC-55F3-46A7-BF44-DC18195737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= [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range(10000000)]</a:t>
            </a:r>
          </a:p>
          <a:p>
            <a:pPr marL="0" indent="0">
              <a:buNone/>
            </a:pPr>
            <a:r>
              <a:rPr lang="en-US" dirty="0"/>
              <a:t>b = [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range(10000000)]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j in zip(a, b):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dot_product</a:t>
            </a:r>
            <a:r>
              <a:rPr lang="en-US" dirty="0"/>
              <a:t> += </a:t>
            </a:r>
            <a:r>
              <a:rPr lang="en-US" dirty="0" err="1"/>
              <a:t>i</a:t>
            </a:r>
            <a:r>
              <a:rPr lang="en-US" dirty="0"/>
              <a:t>*j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2.380635 seconds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12099-6EEA-4D11-A144-D9D1FC59E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With NumPy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A1505-44F5-48B2-9997-9D2C4EFC0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6019800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range(10000000)])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np.array</a:t>
            </a:r>
            <a:r>
              <a:rPr lang="en-US" dirty="0"/>
              <a:t>([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range(10000000)])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dot_product</a:t>
            </a:r>
            <a:r>
              <a:rPr lang="en-US" dirty="0"/>
              <a:t> = np.dot(a, 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0.012966 seconds</a:t>
            </a:r>
          </a:p>
        </p:txBody>
      </p:sp>
    </p:spTree>
    <p:extLst>
      <p:ext uri="{BB962C8B-B14F-4D97-AF65-F5344CB8AC3E}">
        <p14:creationId xmlns:p14="http://schemas.microsoft.com/office/powerpoint/2010/main" val="3724514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217B-1ED0-4918-B729-8DA1598C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: Panel Data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A38D8-B35A-45B3-AB1B-F4C2D9A7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python library to work with data sets</a:t>
            </a:r>
          </a:p>
          <a:p>
            <a:r>
              <a:rPr lang="en-US" dirty="0"/>
              <a:t>Fast, powerful, flexible and easy to use open-source data analysis and manipulation tool</a:t>
            </a:r>
          </a:p>
          <a:p>
            <a:r>
              <a:rPr lang="en-US" dirty="0"/>
              <a:t>Easy to clean, analyze, explore, manipulate, merge on structured data</a:t>
            </a:r>
          </a:p>
          <a:p>
            <a:r>
              <a:rPr lang="en-US" dirty="0"/>
              <a:t>Traditional software take lots of time and lack automation</a:t>
            </a:r>
          </a:p>
          <a:p>
            <a:r>
              <a:rPr lang="en-US" dirty="0"/>
              <a:t>Less code and more work done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9AFFEA-4804-49F0-897C-32F5375B8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526" y="443979"/>
            <a:ext cx="3251698" cy="13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1F80-EEF8-46AA-96AF-07EBD728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Series and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9D15-5AF4-46A8-B7B0-85CAEC6E496E}"/>
              </a:ext>
            </a:extLst>
          </p:cNvPr>
          <p:cNvSpPr/>
          <p:nvPr/>
        </p:nvSpPr>
        <p:spPr>
          <a:xfrm>
            <a:off x="3605349" y="239050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E01357-A0AE-44C1-8BA3-56ECD95BF6A0}"/>
              </a:ext>
            </a:extLst>
          </p:cNvPr>
          <p:cNvSpPr/>
          <p:nvPr/>
        </p:nvSpPr>
        <p:spPr>
          <a:xfrm>
            <a:off x="4781006" y="1690688"/>
            <a:ext cx="1998617" cy="503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 data structures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2922BB-BEC7-4652-9AEA-1F9F6A9173BE}"/>
              </a:ext>
            </a:extLst>
          </p:cNvPr>
          <p:cNvCxnSpPr>
            <a:cxnSpLocks/>
          </p:cNvCxnSpPr>
          <p:nvPr/>
        </p:nvCxnSpPr>
        <p:spPr>
          <a:xfrm flipH="1">
            <a:off x="3461657" y="2194560"/>
            <a:ext cx="1685110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0BF27B-4E97-4FF1-8F39-7774A6813D6D}"/>
              </a:ext>
            </a:extLst>
          </p:cNvPr>
          <p:cNvCxnSpPr/>
          <p:nvPr/>
        </p:nvCxnSpPr>
        <p:spPr>
          <a:xfrm>
            <a:off x="6348549" y="2194560"/>
            <a:ext cx="1645920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51BEA7-334A-4312-AB3B-43BF6BAF40BA}"/>
              </a:ext>
            </a:extLst>
          </p:cNvPr>
          <p:cNvSpPr txBox="1"/>
          <p:nvPr/>
        </p:nvSpPr>
        <p:spPr>
          <a:xfrm>
            <a:off x="2547257" y="2978331"/>
            <a:ext cx="223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Pandas Series:</a:t>
            </a:r>
          </a:p>
          <a:p>
            <a:r>
              <a:rPr lang="en-US" dirty="0"/>
              <a:t>1D array like object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3874CF-1B26-4481-815B-D317E43F78DE}"/>
              </a:ext>
            </a:extLst>
          </p:cNvPr>
          <p:cNvSpPr txBox="1"/>
          <p:nvPr/>
        </p:nvSpPr>
        <p:spPr>
          <a:xfrm>
            <a:off x="7171509" y="2980117"/>
            <a:ext cx="4974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r>
              <a:rPr lang="en-US" dirty="0"/>
              <a:t>2D labeled data structure of pandas, similar to spreadsheet in excel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43A0A917-7C38-43D1-B982-FB31B23D1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374" y="4166771"/>
            <a:ext cx="5916929" cy="20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63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2234-A322-42CE-9F6D-5FEE6E76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into Pandas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3955-223A-46E6-B89D-824AB2AA7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825625"/>
            <a:ext cx="1210056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file_path</a:t>
            </a:r>
            <a:r>
              <a:rPr lang="en-US" dirty="0"/>
              <a:t>)		-&gt; Reading csv file</a:t>
            </a:r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pd.read_excel</a:t>
            </a:r>
            <a:r>
              <a:rPr lang="en-US" dirty="0"/>
              <a:t>(</a:t>
            </a:r>
            <a:r>
              <a:rPr lang="en-US" dirty="0" err="1"/>
              <a:t>file_path</a:t>
            </a:r>
            <a:r>
              <a:rPr lang="en-US" dirty="0"/>
              <a:t>)		-&gt; Reading excel file</a:t>
            </a:r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pd.read_json</a:t>
            </a:r>
            <a:r>
              <a:rPr lang="en-US" dirty="0"/>
              <a:t>(</a:t>
            </a:r>
            <a:r>
              <a:rPr lang="en-US" dirty="0" err="1"/>
              <a:t>file_path</a:t>
            </a:r>
            <a:r>
              <a:rPr lang="en-US" dirty="0"/>
              <a:t>)		-&gt; Reading json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df.head</a:t>
            </a:r>
            <a:r>
              <a:rPr lang="en-US" dirty="0"/>
              <a:t>()	-&gt; Show first n rows (default 5)</a:t>
            </a:r>
          </a:p>
          <a:p>
            <a:pPr marL="0" indent="0">
              <a:buNone/>
            </a:pPr>
            <a:r>
              <a:rPr lang="en-US" dirty="0" err="1"/>
              <a:t>df.tail</a:t>
            </a:r>
            <a:r>
              <a:rPr lang="en-US" dirty="0"/>
              <a:t>()	-&gt; Show last n rows (default 5)</a:t>
            </a:r>
          </a:p>
          <a:p>
            <a:pPr marL="0" indent="0">
              <a:buNone/>
            </a:pPr>
            <a:r>
              <a:rPr lang="en-US" dirty="0"/>
              <a:t>type(df)	-&gt; See what datatype is df</a:t>
            </a:r>
          </a:p>
        </p:txBody>
      </p:sp>
    </p:spTree>
    <p:extLst>
      <p:ext uri="{BB962C8B-B14F-4D97-AF65-F5344CB8AC3E}">
        <p14:creationId xmlns:p14="http://schemas.microsoft.com/office/powerpoint/2010/main" val="257931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8F3C-DEF5-427E-AA80-CDDEB816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5EB7-D726-4F5E-AFC5-79B4CBD2D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= {'Name’:</a:t>
            </a:r>
          </a:p>
          <a:p>
            <a:pPr marL="0" indent="0">
              <a:buNone/>
            </a:pPr>
            <a:r>
              <a:rPr lang="en-US" dirty="0"/>
              <a:t>		 ['Hari', 'Mahesh', 'Hari ko </a:t>
            </a:r>
            <a:r>
              <a:rPr lang="en-US" dirty="0" err="1"/>
              <a:t>vai</a:t>
            </a:r>
            <a:r>
              <a:rPr lang="en-US" dirty="0"/>
              <a:t>', 'Mahesh ko </a:t>
            </a:r>
            <a:r>
              <a:rPr lang="en-US" dirty="0" err="1"/>
              <a:t>vai</a:t>
            </a:r>
            <a:r>
              <a:rPr lang="en-US" dirty="0"/>
              <a:t>'],</a:t>
            </a:r>
          </a:p>
          <a:p>
            <a:pPr marL="0" indent="0">
              <a:buNone/>
            </a:pPr>
            <a:r>
              <a:rPr lang="en-US" dirty="0"/>
              <a:t>        'Interest’:</a:t>
            </a:r>
          </a:p>
          <a:p>
            <a:pPr marL="0" indent="0">
              <a:buNone/>
            </a:pPr>
            <a:r>
              <a:rPr lang="en-US" dirty="0"/>
              <a:t>		 ['Web', 'Mobile app', 'Data science', 'Cyber security']}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pd.DataFrame</a:t>
            </a:r>
            <a:r>
              <a:rPr lang="en-US" dirty="0"/>
              <a:t>(data)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56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0A45-F09C-43A8-833F-8E76A3ED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D5318-7537-456A-8E69-8FE33344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df.info()		-&gt; Information about the data</a:t>
            </a:r>
          </a:p>
          <a:p>
            <a:pPr marL="0" indent="0">
              <a:buNone/>
            </a:pPr>
            <a:r>
              <a:rPr lang="en-US" dirty="0" err="1"/>
              <a:t>df.columns</a:t>
            </a:r>
            <a:r>
              <a:rPr lang="en-US" dirty="0"/>
              <a:t>		-&gt; Column/Feature list</a:t>
            </a:r>
          </a:p>
          <a:p>
            <a:pPr marL="0" indent="0">
              <a:buNone/>
            </a:pPr>
            <a:r>
              <a:rPr lang="en-US" dirty="0" err="1"/>
              <a:t>df.shape</a:t>
            </a:r>
            <a:r>
              <a:rPr lang="en-US" dirty="0"/>
              <a:t>		-&gt; Number of rows and columns</a:t>
            </a:r>
          </a:p>
          <a:p>
            <a:pPr marL="0" indent="0">
              <a:buNone/>
            </a:pPr>
            <a:r>
              <a:rPr lang="en-US" dirty="0" err="1"/>
              <a:t>df.describe</a:t>
            </a:r>
            <a:r>
              <a:rPr lang="en-US" dirty="0"/>
              <a:t>()	-&gt; Statistical description </a:t>
            </a:r>
          </a:p>
          <a:p>
            <a:pPr marL="0" indent="0">
              <a:buNone/>
            </a:pPr>
            <a:r>
              <a:rPr lang="en-US" dirty="0" err="1"/>
              <a:t>df.isna</a:t>
            </a:r>
            <a:r>
              <a:rPr lang="en-US" dirty="0"/>
              <a:t>()		-&gt; Has null value?</a:t>
            </a:r>
          </a:p>
          <a:p>
            <a:pPr marL="0" indent="0">
              <a:buNone/>
            </a:pPr>
            <a:r>
              <a:rPr lang="en-US" dirty="0" err="1"/>
              <a:t>df.isna</a:t>
            </a:r>
            <a:r>
              <a:rPr lang="en-US" dirty="0"/>
              <a:t>().sum()	-&gt; Sum of null values for each column/features</a:t>
            </a:r>
          </a:p>
          <a:p>
            <a:pPr marL="0" indent="0">
              <a:buNone/>
            </a:pPr>
            <a:r>
              <a:rPr lang="en-US" dirty="0" err="1"/>
              <a:t>df.notna</a:t>
            </a:r>
            <a:r>
              <a:rPr lang="en-US" dirty="0"/>
              <a:t>()		-&gt; Has not null value?</a:t>
            </a:r>
          </a:p>
          <a:p>
            <a:pPr marL="0" indent="0">
              <a:buNone/>
            </a:pPr>
            <a:r>
              <a:rPr lang="en-US" dirty="0" err="1"/>
              <a:t>df.dtypes</a:t>
            </a:r>
            <a:r>
              <a:rPr lang="en-US" dirty="0"/>
              <a:t>		-&gt; Datatypes of all columns/features</a:t>
            </a:r>
          </a:p>
          <a:p>
            <a:pPr marL="0" indent="0">
              <a:buNone/>
            </a:pPr>
            <a:r>
              <a:rPr lang="en-US" dirty="0" err="1"/>
              <a:t>df.corr</a:t>
            </a:r>
            <a:r>
              <a:rPr lang="en-US" dirty="0"/>
              <a:t>()		-&gt; Correlation among columns/features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41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9C62-F860-4A5C-88B4-CD094664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F9D3-97C3-4DA9-B71B-A9878A5F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18"/>
            <a:ext cx="1135380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Using index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df.iloc</a:t>
            </a:r>
            <a:r>
              <a:rPr lang="en-US" dirty="0"/>
              <a:t>[0] 		# Row of index 0</a:t>
            </a:r>
          </a:p>
          <a:p>
            <a:pPr marL="0" indent="0">
              <a:buNone/>
            </a:pPr>
            <a:r>
              <a:rPr lang="en-US" dirty="0" err="1"/>
              <a:t>df.iloc</a:t>
            </a:r>
            <a:r>
              <a:rPr lang="en-US" dirty="0"/>
              <a:t>[[0, 1]] 		# Row of index 0 and 1</a:t>
            </a:r>
          </a:p>
          <a:p>
            <a:pPr marL="0" indent="0">
              <a:buNone/>
            </a:pPr>
            <a:r>
              <a:rPr lang="en-US" dirty="0" err="1"/>
              <a:t>df.iloc</a:t>
            </a:r>
            <a:r>
              <a:rPr lang="en-US" dirty="0"/>
              <a:t>[:, 0] 		# Column of index 0</a:t>
            </a:r>
          </a:p>
          <a:p>
            <a:pPr marL="0" indent="0">
              <a:buNone/>
            </a:pPr>
            <a:r>
              <a:rPr lang="en-US" dirty="0" err="1"/>
              <a:t>df.iloc</a:t>
            </a:r>
            <a:r>
              <a:rPr lang="en-US" dirty="0"/>
              <a:t>[:, [1, 5]] 	# Column of index 1 and 5</a:t>
            </a:r>
          </a:p>
          <a:p>
            <a:pPr marL="0" indent="0">
              <a:buNone/>
            </a:pPr>
            <a:r>
              <a:rPr lang="en-US" dirty="0" err="1"/>
              <a:t>df.iloc</a:t>
            </a:r>
            <a:r>
              <a:rPr lang="en-US" dirty="0"/>
              <a:t>[1, 2] = 40	# Value change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Using label</a:t>
            </a:r>
          </a:p>
          <a:p>
            <a:pPr marL="0" indent="0">
              <a:buNone/>
            </a:pPr>
            <a:r>
              <a:rPr lang="en-US" dirty="0" err="1"/>
              <a:t>df.loc</a:t>
            </a:r>
            <a:r>
              <a:rPr lang="en-US" dirty="0"/>
              <a:t>[:, ['longitude', '</a:t>
            </a:r>
            <a:r>
              <a:rPr lang="en-US" dirty="0" err="1"/>
              <a:t>total_rooms</a:t>
            </a:r>
            <a:r>
              <a:rPr lang="en-US" dirty="0"/>
              <a:t>’]]	 # Columns longitude and </a:t>
            </a:r>
            <a:r>
              <a:rPr lang="en-US" dirty="0" err="1"/>
              <a:t>total_rooms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df.loc</a:t>
            </a:r>
            <a:r>
              <a:rPr lang="en-US" dirty="0"/>
              <a:t>[(df['</a:t>
            </a:r>
            <a:r>
              <a:rPr lang="en-US" dirty="0" err="1"/>
              <a:t>housing_median_age</a:t>
            </a:r>
            <a:r>
              <a:rPr lang="en-US" dirty="0"/>
              <a:t>']==20) &amp; (df['</a:t>
            </a:r>
            <a:r>
              <a:rPr lang="en-US" dirty="0" err="1"/>
              <a:t>total_bedrooms</a:t>
            </a:r>
            <a:r>
              <a:rPr lang="en-US" dirty="0"/>
              <a:t>']&lt;50)]</a:t>
            </a:r>
          </a:p>
        </p:txBody>
      </p:sp>
    </p:spTree>
    <p:extLst>
      <p:ext uri="{BB962C8B-B14F-4D97-AF65-F5344CB8AC3E}">
        <p14:creationId xmlns:p14="http://schemas.microsoft.com/office/powerpoint/2010/main" val="1695683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73CD-8726-411D-A48A-693728C4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on columns/features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E3A2-8160-4D61-A5E0-FDD4EBA5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df.housing_median_age</a:t>
            </a:r>
            <a:r>
              <a:rPr lang="en-US" dirty="0"/>
              <a:t> is same as df['</a:t>
            </a:r>
            <a:r>
              <a:rPr lang="en-US" dirty="0" err="1"/>
              <a:t>housing_median_age</a:t>
            </a:r>
            <a:r>
              <a:rPr lang="en-US" dirty="0"/>
              <a:t>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unique values</a:t>
            </a:r>
          </a:p>
          <a:p>
            <a:pPr marL="0" indent="0">
              <a:buNone/>
            </a:pPr>
            <a:r>
              <a:rPr lang="en-US" dirty="0"/>
              <a:t>df['</a:t>
            </a:r>
            <a:r>
              <a:rPr lang="en-US" dirty="0" err="1"/>
              <a:t>housing_median_age</a:t>
            </a:r>
            <a:r>
              <a:rPr lang="en-US" dirty="0"/>
              <a:t>’].unique()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Count of unique values</a:t>
            </a:r>
          </a:p>
          <a:p>
            <a:pPr marL="0" indent="0">
              <a:buNone/>
            </a:pPr>
            <a:r>
              <a:rPr lang="en-US" dirty="0"/>
              <a:t>df['</a:t>
            </a:r>
            <a:r>
              <a:rPr lang="en-US" dirty="0" err="1"/>
              <a:t>housing_median_age</a:t>
            </a:r>
            <a:r>
              <a:rPr lang="en-US" dirty="0"/>
              <a:t>'].</a:t>
            </a:r>
            <a:r>
              <a:rPr lang="en-US" dirty="0" err="1"/>
              <a:t>value_counts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df['</a:t>
            </a:r>
            <a:r>
              <a:rPr lang="en-US" dirty="0" err="1"/>
              <a:t>housing_median_age</a:t>
            </a:r>
            <a:r>
              <a:rPr lang="en-US" dirty="0"/>
              <a:t>'].values 	# Converting to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marL="0" indent="0">
              <a:buNone/>
            </a:pPr>
            <a:r>
              <a:rPr lang="en-US" dirty="0" err="1"/>
              <a:t>df.sort_values</a:t>
            </a:r>
            <a:r>
              <a:rPr lang="en-US" dirty="0"/>
              <a:t>(by='</a:t>
            </a:r>
            <a:r>
              <a:rPr lang="en-US" dirty="0" err="1"/>
              <a:t>housing_median_age</a:t>
            </a:r>
            <a:r>
              <a:rPr lang="en-US" dirty="0"/>
              <a:t>').</a:t>
            </a:r>
            <a:r>
              <a:rPr lang="en-US" dirty="0" err="1"/>
              <a:t>reset_index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330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02C7-3940-4D77-9711-438223C04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0"/>
            <a:ext cx="9144000" cy="2387600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91583-5BDE-4BCB-819D-A8A111D72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Rewan Gautam</a:t>
            </a:r>
          </a:p>
          <a:p>
            <a:r>
              <a:rPr lang="en-US" dirty="0"/>
              <a:t>BEI 3</a:t>
            </a:r>
            <a:r>
              <a:rPr lang="en-US" baseline="30000" dirty="0"/>
              <a:t>rd</a:t>
            </a:r>
            <a:r>
              <a:rPr lang="en-US" dirty="0"/>
              <a:t> Year,</a:t>
            </a:r>
          </a:p>
          <a:p>
            <a:r>
              <a:rPr lang="en-US" dirty="0"/>
              <a:t>IOE </a:t>
            </a:r>
            <a:r>
              <a:rPr lang="en-US" dirty="0" err="1"/>
              <a:t>Thapathali</a:t>
            </a:r>
            <a:r>
              <a:rPr lang="en-US" dirty="0"/>
              <a:t> Campus</a:t>
            </a:r>
          </a:p>
          <a:p>
            <a:r>
              <a:rPr lang="en-US" i="1" dirty="0"/>
              <a:t>rewan.com.np</a:t>
            </a:r>
          </a:p>
        </p:txBody>
      </p:sp>
      <p:pic>
        <p:nvPicPr>
          <p:cNvPr id="7" name="Picture 6" descr="A person sitting in front of a whiteboard&#10;&#10;Description automatically generated with low confidence">
            <a:extLst>
              <a:ext uri="{FF2B5EF4-FFF2-40B4-BE49-F238E27FC236}">
                <a16:creationId xmlns:a16="http://schemas.microsoft.com/office/drawing/2014/main" id="{E5ACE710-9C44-47C3-993C-B8001DACE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40576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41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5F6B-39DA-419F-8922-37F618A5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6556-E269-4E0B-9AC8-43CC42AC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91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pd.read_excel</a:t>
            </a:r>
            <a:r>
              <a:rPr lang="en-US" dirty="0"/>
              <a:t>('/content/data_demo.xlsx')</a:t>
            </a:r>
          </a:p>
          <a:p>
            <a:pPr marL="0" indent="0">
              <a:buNone/>
            </a:pPr>
            <a:r>
              <a:rPr lang="en-US" dirty="0" err="1"/>
              <a:t>df.isna</a:t>
            </a:r>
            <a:r>
              <a:rPr lang="en-US" dirty="0"/>
              <a:t>().sum()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df.dropna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=True)	-&gt; Drop all rows of missing values</a:t>
            </a:r>
          </a:p>
          <a:p>
            <a:pPr marL="0" indent="0">
              <a:buNone/>
            </a:pPr>
            <a:r>
              <a:rPr lang="en-US" dirty="0" err="1"/>
              <a:t>df.fillna</a:t>
            </a:r>
            <a:r>
              <a:rPr lang="en-US" dirty="0"/>
              <a:t>(value)			-&gt; Fill the missing data by value</a:t>
            </a:r>
          </a:p>
          <a:p>
            <a:pPr marL="0" indent="0">
              <a:buNone/>
            </a:pPr>
            <a:r>
              <a:rPr lang="en-US" dirty="0" err="1"/>
              <a:t>df.fillna</a:t>
            </a:r>
            <a:r>
              <a:rPr lang="en-US" dirty="0"/>
              <a:t>(</a:t>
            </a:r>
            <a:r>
              <a:rPr lang="en-US" dirty="0" err="1"/>
              <a:t>df.mean</a:t>
            </a:r>
            <a:r>
              <a:rPr lang="en-US" dirty="0"/>
              <a:t>())		-&gt; Fill the missing data by mean</a:t>
            </a:r>
          </a:p>
          <a:p>
            <a:pPr marL="0" indent="0">
              <a:buNone/>
            </a:pPr>
            <a:r>
              <a:rPr lang="en-US" dirty="0" err="1"/>
              <a:t>df.fillna</a:t>
            </a:r>
            <a:r>
              <a:rPr lang="en-US" dirty="0"/>
              <a:t>(</a:t>
            </a:r>
            <a:r>
              <a:rPr lang="en-US" dirty="0" err="1"/>
              <a:t>df.median</a:t>
            </a:r>
            <a:r>
              <a:rPr lang="en-US" dirty="0"/>
              <a:t>())		-&gt; Fill the missing data by median</a:t>
            </a:r>
          </a:p>
        </p:txBody>
      </p:sp>
    </p:spTree>
    <p:extLst>
      <p:ext uri="{BB962C8B-B14F-4D97-AF65-F5344CB8AC3E}">
        <p14:creationId xmlns:p14="http://schemas.microsoft.com/office/powerpoint/2010/main" val="1669024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7143-5AA8-496C-B4A5-00998E53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1BC9-5017-41BC-ADF2-085FA6F87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df.housing_median_age.replace</a:t>
            </a:r>
            <a:r>
              <a:rPr lang="en-US" dirty="0"/>
              <a:t>(</a:t>
            </a:r>
            <a:r>
              <a:rPr lang="en-US" dirty="0" err="1"/>
              <a:t>to_replace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				      </a:t>
            </a:r>
            <a:r>
              <a:rPr lang="en-US" dirty="0" err="1"/>
              <a:t>replace_by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				   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Single value</a:t>
            </a:r>
          </a:p>
          <a:p>
            <a:pPr marL="0" indent="0">
              <a:buNone/>
            </a:pPr>
            <a:r>
              <a:rPr lang="en-US" dirty="0" err="1"/>
              <a:t>df.housing_median_age.replace</a:t>
            </a:r>
            <a:r>
              <a:rPr lang="en-US" dirty="0"/>
              <a:t>(15, 1,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Multiple values</a:t>
            </a:r>
          </a:p>
          <a:p>
            <a:pPr marL="0" indent="0">
              <a:buNone/>
            </a:pPr>
            <a:r>
              <a:rPr lang="en-US" dirty="0" err="1"/>
              <a:t>df.housing_median_age.replace</a:t>
            </a:r>
            <a:r>
              <a:rPr lang="en-US" dirty="0"/>
              <a:t>([15, 19, 17], [0, 11111, 1111111],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095080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32E8-5B2E-479B-9472-2C4122FB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D30A-C284-459A-9F08-47E9E83B0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df.to_csv</a:t>
            </a:r>
            <a:r>
              <a:rPr lang="en-US" dirty="0"/>
              <a:t>(‘filename.csv’) 		# Saving to csv</a:t>
            </a:r>
          </a:p>
          <a:p>
            <a:pPr marL="0" indent="0">
              <a:buNone/>
            </a:pPr>
            <a:r>
              <a:rPr lang="en-US" dirty="0" err="1"/>
              <a:t>df.to_excel</a:t>
            </a:r>
            <a:r>
              <a:rPr lang="en-US" dirty="0"/>
              <a:t>(‘filename.xlsx’)  	# Saving to excel</a:t>
            </a:r>
          </a:p>
        </p:txBody>
      </p:sp>
    </p:spTree>
    <p:extLst>
      <p:ext uri="{BB962C8B-B14F-4D97-AF65-F5344CB8AC3E}">
        <p14:creationId xmlns:p14="http://schemas.microsoft.com/office/powerpoint/2010/main" val="2353713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589D-421C-4D66-BC31-251B9D59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Plotting  using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BCE6-BCCE-4CAC-BA22-3A8C1321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Example:</a:t>
            </a:r>
          </a:p>
          <a:p>
            <a:pPr marL="0" indent="0">
              <a:buNone/>
            </a:pPr>
            <a:endParaRPr lang="en-US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3657600" lvl="8" indent="0">
              <a:buNone/>
            </a:pPr>
            <a:r>
              <a:rPr lang="en-US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df = </a:t>
            </a:r>
            <a:r>
              <a:rPr lang="en-US" sz="24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pd.DataFrame</a:t>
            </a:r>
            <a:r>
              <a:rPr lang="en-US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({'Roll': [1 , 5, 10, 12, 40, 48],</a:t>
            </a:r>
          </a:p>
          <a:p>
            <a:pPr marL="3657600" lvl="8" indent="0">
              <a:buNone/>
            </a:pPr>
            <a:r>
              <a:rPr lang="en-US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             'Faculty': ['BEI', 'BCT', 'BEL', 'BEI', 'BCT', 'BEI']})</a:t>
            </a:r>
          </a:p>
          <a:p>
            <a:pPr marL="3657600" lvl="8" indent="0">
              <a:buNone/>
            </a:pPr>
            <a:r>
              <a:rPr lang="en-US" sz="24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df.Faculty.value_counts</a:t>
            </a:r>
            <a:r>
              <a:rPr lang="en-US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().plot(kind='pie’)</a:t>
            </a:r>
          </a:p>
          <a:p>
            <a:pPr marL="3657600" lvl="8" indent="0">
              <a:buNone/>
            </a:pPr>
            <a:endParaRPr lang="en-US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3657600" lvl="8" indent="0">
              <a:buNone/>
            </a:pPr>
            <a:r>
              <a:rPr lang="en-US" sz="2400" b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MORE CHARTS TOMORROW USING MATPLOTLIB AND SEABORN!</a:t>
            </a:r>
          </a:p>
          <a:p>
            <a:pPr marL="3657600" lvl="8" indent="0">
              <a:buNone/>
            </a:pPr>
            <a:endParaRPr lang="en-US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0" indent="0">
              <a:buNone/>
            </a:pPr>
            <a:endParaRPr lang="en-US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0" indent="0">
              <a:buNone/>
            </a:pPr>
            <a:endParaRPr lang="en-US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1E727BD8-96FD-4D02-99ED-10E75A681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6" y="2382849"/>
            <a:ext cx="3765393" cy="35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19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4767-1B17-44B2-BED7-34D54D06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(NumPy):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35BD-7206-4C02-9174-D6DC59AF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Suppose PDSC team made a Nepali Tesla car and  were testing in main road. It is on the way to </a:t>
            </a:r>
            <a:r>
              <a:rPr lang="en-US" dirty="0" err="1"/>
              <a:t>Thapathali</a:t>
            </a:r>
            <a:r>
              <a:rPr lang="en-US" dirty="0"/>
              <a:t> from </a:t>
            </a:r>
            <a:r>
              <a:rPr lang="en-US" dirty="0" err="1"/>
              <a:t>Pulchowk</a:t>
            </a:r>
            <a:r>
              <a:rPr lang="en-US" dirty="0"/>
              <a:t>. It is trying to detect number plate which it should follow as per the instruction. The number plate image was taken and was converted to array A and preprocessed with NumPy to finally detect the numbers.</a:t>
            </a:r>
          </a:p>
          <a:p>
            <a:pPr marL="0" indent="0">
              <a:buNone/>
            </a:pPr>
            <a:r>
              <a:rPr lang="en-US" dirty="0"/>
              <a:t> Create a random </a:t>
            </a:r>
            <a:r>
              <a:rPr lang="en-US" dirty="0" err="1"/>
              <a:t>numpy</a:t>
            </a:r>
            <a:r>
              <a:rPr lang="en-US" dirty="0"/>
              <a:t> array A with shape (2, 4) and another array B with shape (4, 2). Both containing integer values in range 20 to 50.</a:t>
            </a:r>
          </a:p>
          <a:p>
            <a:pPr marL="0" indent="0">
              <a:buNone/>
            </a:pPr>
            <a:r>
              <a:rPr lang="en-US" dirty="0"/>
              <a:t>Compute the dot product between those array represented by C and also find sum of elements for each array.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sum_of_A</a:t>
            </a:r>
            <a:r>
              <a:rPr lang="en-US" dirty="0"/>
              <a:t> is greater or equal to that of </a:t>
            </a:r>
            <a:r>
              <a:rPr lang="en-US" dirty="0" err="1"/>
              <a:t>sum_of_B</a:t>
            </a:r>
            <a:r>
              <a:rPr lang="en-US" dirty="0"/>
              <a:t>, compute transpose of C and if it's false, multiply each element of array C by 9.</a:t>
            </a:r>
          </a:p>
          <a:p>
            <a:pPr marL="0" indent="0">
              <a:buNone/>
            </a:pPr>
            <a:r>
              <a:rPr lang="en-US" dirty="0"/>
              <a:t>Display the result.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47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120C-BC1E-4FCE-926B-77962F6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(Pandas):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FC28-32F3-4098-9D1F-5F6740CBC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Load the data from link: </a:t>
            </a:r>
            <a:r>
              <a:rPr lang="en-US" dirty="0">
                <a:hlinkClick r:id="rId2"/>
              </a:rPr>
              <a:t>https://raw.githubusercontent.com/pdscorg/Data/main/Life%20Expectancy%20Data.csv</a:t>
            </a:r>
            <a:r>
              <a:rPr lang="en-US" dirty="0"/>
              <a:t> in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Check if it contains missing value.</a:t>
            </a:r>
          </a:p>
          <a:p>
            <a:pPr marL="0" indent="0">
              <a:buNone/>
            </a:pPr>
            <a:r>
              <a:rPr lang="en-US" dirty="0"/>
              <a:t>Try, dropping the rows containing missing values.</a:t>
            </a:r>
          </a:p>
          <a:p>
            <a:pPr marL="0" indent="0">
              <a:buNone/>
            </a:pPr>
            <a:r>
              <a:rPr lang="en-US" dirty="0"/>
              <a:t>If you found more than 200 rows being dropped, load the data again and fill the missing values with mean.</a:t>
            </a:r>
          </a:p>
          <a:p>
            <a:pPr marL="0" indent="0">
              <a:buNone/>
            </a:pPr>
            <a:r>
              <a:rPr lang="en-US" dirty="0"/>
              <a:t>Manipulate the </a:t>
            </a:r>
            <a:r>
              <a:rPr lang="en-US" dirty="0" err="1"/>
              <a:t>dataframe</a:t>
            </a:r>
            <a:r>
              <a:rPr lang="en-US" dirty="0"/>
              <a:t> by keeping only the data having Life expectancy above 80.</a:t>
            </a:r>
          </a:p>
          <a:p>
            <a:pPr marL="0" indent="0">
              <a:buNone/>
            </a:pPr>
            <a:r>
              <a:rPr lang="en-US" dirty="0"/>
              <a:t>Take first 5 columns of the </a:t>
            </a:r>
            <a:r>
              <a:rPr lang="en-US" dirty="0" err="1"/>
              <a:t>dataframe</a:t>
            </a:r>
            <a:r>
              <a:rPr lang="en-US" dirty="0"/>
              <a:t> and save it to csv file</a:t>
            </a:r>
          </a:p>
          <a:p>
            <a:pPr marL="0" indent="0">
              <a:buNone/>
            </a:pPr>
            <a:r>
              <a:rPr lang="en-US" dirty="0"/>
              <a:t>(Submit the csv file and the notebook/python file)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30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9464-882D-4876-987F-18031DC6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388" y="2103437"/>
            <a:ext cx="6842760" cy="1325563"/>
          </a:xfrm>
        </p:spPr>
        <p:txBody>
          <a:bodyPr/>
          <a:lstStyle/>
          <a:p>
            <a:r>
              <a:rPr lang="en-US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99117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2401-9892-4984-A3E1-420F0888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D18E-8C87-4871-99C3-83925B17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assume that you know basics of python </a:t>
            </a:r>
          </a:p>
          <a:p>
            <a:r>
              <a:rPr lang="en-US" dirty="0"/>
              <a:t>Instructor does not know everything</a:t>
            </a:r>
          </a:p>
          <a:p>
            <a:r>
              <a:rPr lang="en-US" dirty="0"/>
              <a:t>Workshop cannot cover everything</a:t>
            </a:r>
          </a:p>
          <a:p>
            <a:r>
              <a:rPr lang="en-US" dirty="0"/>
              <a:t>Workshop cannot make you a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4137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DA5A-E97A-4663-9182-8CEE2B1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Introduction to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8C78-7866-4807-BAEA-09E23A04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2.5 quintillion(10^18) bytes of data are created everyday</a:t>
            </a:r>
          </a:p>
          <a:p>
            <a:r>
              <a:rPr lang="en-US" dirty="0"/>
              <a:t>Over the last two years, 90% of data in the world were generated</a:t>
            </a:r>
          </a:p>
          <a:p>
            <a:r>
              <a:rPr lang="en-US" dirty="0"/>
              <a:t>Growth in data and computing process, data science evolved</a:t>
            </a:r>
          </a:p>
          <a:p>
            <a:r>
              <a:rPr lang="en-US" dirty="0"/>
              <a:t>Data Science: Domain dealing with tremendous amount of data to discover hidden patterns</a:t>
            </a:r>
          </a:p>
        </p:txBody>
      </p:sp>
    </p:spTree>
    <p:extLst>
      <p:ext uri="{BB962C8B-B14F-4D97-AF65-F5344CB8AC3E}">
        <p14:creationId xmlns:p14="http://schemas.microsoft.com/office/powerpoint/2010/main" val="331643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C2D5-608A-48D8-9EFB-44940526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Need of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E87B6-7B47-4674-9624-A145F0F8C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  <a:p>
            <a:r>
              <a:rPr lang="en-US" dirty="0"/>
              <a:t>Personalized experience (Facebook, Google, Netflix,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Foundation for AI systems</a:t>
            </a:r>
          </a:p>
        </p:txBody>
      </p:sp>
    </p:spTree>
    <p:extLst>
      <p:ext uri="{BB962C8B-B14F-4D97-AF65-F5344CB8AC3E}">
        <p14:creationId xmlns:p14="http://schemas.microsoft.com/office/powerpoint/2010/main" val="119263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27E7-6749-4C47-B704-EAA5ABE8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n-US" dirty="0"/>
              <a:t>	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7757-B0EE-4BCA-A86E-0AB927D8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understands numbers</a:t>
            </a:r>
          </a:p>
          <a:p>
            <a:r>
              <a:rPr lang="en-US" dirty="0"/>
              <a:t>Data Science and AI is heavy computational task</a:t>
            </a:r>
          </a:p>
          <a:p>
            <a:r>
              <a:rPr lang="en-US" dirty="0"/>
              <a:t>Python was not made for fast numeric solutions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4A5943E-B5DA-4CA3-902D-DD25D95AC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6190" y="286747"/>
            <a:ext cx="156702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4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6FF4-F3A1-4DC8-B346-43EAD032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(</a:t>
            </a:r>
            <a:r>
              <a:rPr lang="en-US" sz="2000" dirty="0"/>
              <a:t>Numerical Python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C553-A2FD-486F-AFF8-63797DE8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for the rescue</a:t>
            </a:r>
          </a:p>
          <a:p>
            <a:r>
              <a:rPr lang="en-US" dirty="0"/>
              <a:t>Open-source python library for </a:t>
            </a:r>
          </a:p>
          <a:p>
            <a:pPr marL="0" indent="0">
              <a:buNone/>
            </a:pPr>
            <a:r>
              <a:rPr lang="en-US" dirty="0"/>
              <a:t>scientific computing</a:t>
            </a:r>
          </a:p>
          <a:p>
            <a:r>
              <a:rPr lang="en-US" dirty="0"/>
              <a:t>Vectorized processing</a:t>
            </a:r>
          </a:p>
          <a:p>
            <a:r>
              <a:rPr lang="en-US" dirty="0"/>
              <a:t>Interpret patterns in images, </a:t>
            </a:r>
          </a:p>
          <a:p>
            <a:pPr marL="0" indent="0">
              <a:buNone/>
            </a:pPr>
            <a:r>
              <a:rPr lang="en-US" dirty="0"/>
              <a:t>sounds, and structured data using , </a:t>
            </a:r>
          </a:p>
          <a:p>
            <a:pPr marL="0" indent="0">
              <a:buNone/>
            </a:pPr>
            <a:r>
              <a:rPr lang="en-US" dirty="0"/>
              <a:t>multidimensional arrays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6F2F7DB-DB7F-4704-9B4B-648685870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5984" y="410390"/>
            <a:ext cx="1567021" cy="132556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BE2D7FB-3C89-400A-975D-9B31F24161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2246"/>
          <a:stretch/>
        </p:blipFill>
        <p:spPr>
          <a:xfrm>
            <a:off x="7429500" y="0"/>
            <a:ext cx="476250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9EB5-4CEE-4D84-A59C-F69664C2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NumPy and creating a NumPy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8451-0DAA-4172-A7E2-613A4F06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([0, 1, 2, 3])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np.array</a:t>
            </a:r>
            <a:r>
              <a:rPr lang="en-US" dirty="0"/>
              <a:t>([[0 , 1, 2, 3],</a:t>
            </a:r>
          </a:p>
          <a:p>
            <a:pPr marL="0" indent="0">
              <a:buNone/>
            </a:pPr>
            <a:r>
              <a:rPr lang="en-US" dirty="0"/>
              <a:t>              	[4, 5, 6, 7],</a:t>
            </a:r>
          </a:p>
          <a:p>
            <a:pPr marL="0" indent="0">
              <a:buNone/>
            </a:pPr>
            <a:r>
              <a:rPr lang="en-US" dirty="0"/>
              <a:t>              	[8, 9, 4, 3]])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9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2204</Words>
  <Application>Microsoft Office PowerPoint</Application>
  <PresentationFormat>Widescreen</PresentationFormat>
  <Paragraphs>263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Adobe Ming Std L</vt:lpstr>
      <vt:lpstr>Adobe Song Std L</vt:lpstr>
      <vt:lpstr>Arial</vt:lpstr>
      <vt:lpstr>Calibri</vt:lpstr>
      <vt:lpstr>Office Theme</vt:lpstr>
      <vt:lpstr> Python for Data Science     DAY 1    We will begin shortly!</vt:lpstr>
      <vt:lpstr>Objectives</vt:lpstr>
      <vt:lpstr>Who am I?</vt:lpstr>
      <vt:lpstr>Disclaimer</vt:lpstr>
      <vt:lpstr> Introduction to data science</vt:lpstr>
      <vt:lpstr> Need of Data Science</vt:lpstr>
      <vt:lpstr> NumPy</vt:lpstr>
      <vt:lpstr>NumPy (Numerical Python)</vt:lpstr>
      <vt:lpstr>Importing NumPy and creating a NumPy array</vt:lpstr>
      <vt:lpstr>NumPy attributes</vt:lpstr>
      <vt:lpstr>Operations on NumPy array</vt:lpstr>
      <vt:lpstr>Operations between NumPy arrays</vt:lpstr>
      <vt:lpstr>NumPy slicing</vt:lpstr>
      <vt:lpstr>NumPy Slicing cont...</vt:lpstr>
      <vt:lpstr>Random numbers generation</vt:lpstr>
      <vt:lpstr>Matrix initialization</vt:lpstr>
      <vt:lpstr>Reshape</vt:lpstr>
      <vt:lpstr>Stack</vt:lpstr>
      <vt:lpstr>Insert values before the given indices</vt:lpstr>
      <vt:lpstr>Statistical operations</vt:lpstr>
      <vt:lpstr>Statistical operations cont..</vt:lpstr>
      <vt:lpstr>How fast is NumPy?</vt:lpstr>
      <vt:lpstr>                     : Panel Data System</vt:lpstr>
      <vt:lpstr>Pandas Series and DataFrame</vt:lpstr>
      <vt:lpstr>Loading data into Pandas DataFrame</vt:lpstr>
      <vt:lpstr>Creating a DataFrame</vt:lpstr>
      <vt:lpstr>Description on the Data</vt:lpstr>
      <vt:lpstr>Accessing elements</vt:lpstr>
      <vt:lpstr>Operation on columns/features</vt:lpstr>
      <vt:lpstr>Filling missing data</vt:lpstr>
      <vt:lpstr>Replace</vt:lpstr>
      <vt:lpstr>Saving file</vt:lpstr>
      <vt:lpstr>Bonus: Plotting  using Pandas</vt:lpstr>
      <vt:lpstr>Assignment (NumPy):  </vt:lpstr>
      <vt:lpstr>Assignment (Pandas):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Rewan Gautam</dc:creator>
  <cp:lastModifiedBy>Rewan Gautam</cp:lastModifiedBy>
  <cp:revision>77</cp:revision>
  <dcterms:created xsi:type="dcterms:W3CDTF">2021-07-13T03:04:50Z</dcterms:created>
  <dcterms:modified xsi:type="dcterms:W3CDTF">2021-07-18T08:08:56Z</dcterms:modified>
</cp:coreProperties>
</file>