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64" r:id="rId2"/>
    <p:sldId id="365" r:id="rId3"/>
    <p:sldId id="346" r:id="rId4"/>
    <p:sldId id="345" r:id="rId5"/>
    <p:sldId id="348" r:id="rId6"/>
    <p:sldId id="349" r:id="rId7"/>
    <p:sldId id="363" r:id="rId8"/>
    <p:sldId id="347" r:id="rId9"/>
    <p:sldId id="351" r:id="rId10"/>
    <p:sldId id="352" r:id="rId11"/>
    <p:sldId id="353" r:id="rId12"/>
    <p:sldId id="355" r:id="rId13"/>
    <p:sldId id="354" r:id="rId14"/>
    <p:sldId id="356" r:id="rId15"/>
    <p:sldId id="357" r:id="rId16"/>
    <p:sldId id="342" r:id="rId17"/>
    <p:sldId id="360" r:id="rId18"/>
    <p:sldId id="361" r:id="rId19"/>
    <p:sldId id="3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535" autoAdjust="0"/>
  </p:normalViewPr>
  <p:slideViewPr>
    <p:cSldViewPr snapToGrid="0">
      <p:cViewPr varScale="1">
        <p:scale>
          <a:sx n="92" d="100"/>
          <a:sy n="92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3391E-3BDB-446C-8336-33D4A0745FA5}" type="datetimeFigureOut">
              <a:rPr lang="en-IE" smtClean="0"/>
              <a:t>20/11/2023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9F625-9A83-4716-867E-3EC9F36CCB1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2121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Answer</a:t>
            </a:r>
            <a:r>
              <a:rPr lang="en-IE" baseline="0" dirty="0"/>
              <a:t> / </a:t>
            </a:r>
            <a:r>
              <a:rPr lang="en-IE" dirty="0"/>
              <a:t>Syntax notes:</a:t>
            </a:r>
          </a:p>
          <a:p>
            <a:r>
              <a:rPr lang="en-IE" dirty="0"/>
              <a:t>A is incorrect – colon is an unexpected symbol</a:t>
            </a:r>
          </a:p>
          <a:p>
            <a:r>
              <a:rPr lang="en-IE" dirty="0"/>
              <a:t>B compares the string which</a:t>
            </a:r>
            <a:r>
              <a:rPr lang="en-IE" baseline="0" dirty="0"/>
              <a:t> was entered </a:t>
            </a:r>
            <a:r>
              <a:rPr lang="en-IE" dirty="0"/>
              <a:t>to Dublin</a:t>
            </a:r>
          </a:p>
          <a:p>
            <a:r>
              <a:rPr lang="en-IE" dirty="0"/>
              <a:t>C is correct – good practice</a:t>
            </a:r>
            <a:r>
              <a:rPr lang="en-IE" baseline="0" dirty="0"/>
              <a:t> to use curly braces even though there is only one statement in the body</a:t>
            </a:r>
            <a:endParaRPr lang="en-IE" dirty="0"/>
          </a:p>
          <a:p>
            <a:r>
              <a:rPr lang="en-IE" dirty="0"/>
              <a:t>D – colon is unexpected BUT assignment works</a:t>
            </a:r>
          </a:p>
          <a:p>
            <a:endParaRPr lang="en-IE" dirty="0"/>
          </a:p>
          <a:p>
            <a:r>
              <a:rPr lang="en-IE" dirty="0"/>
              <a:t>E is</a:t>
            </a:r>
            <a:r>
              <a:rPr lang="en-IE" baseline="0" dirty="0"/>
              <a:t> fine – single and double quotes can be used for strings – braces not needed because only one statement in loop body</a:t>
            </a:r>
          </a:p>
          <a:p>
            <a:r>
              <a:rPr lang="en-IE" baseline="0" dirty="0"/>
              <a:t>F is an assignment – usually evaluate to true (unless a </a:t>
            </a:r>
            <a:r>
              <a:rPr lang="en-IE" baseline="0" dirty="0" err="1"/>
              <a:t>falsey</a:t>
            </a:r>
            <a:r>
              <a:rPr lang="en-IE" baseline="0" dirty="0"/>
              <a:t> value – zero, null etc) </a:t>
            </a:r>
          </a:p>
          <a:p>
            <a:endParaRPr lang="en-IE" baseline="0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58F1C-6D80-415C-BC25-9B7FD9EC8230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8442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58441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1588A8"/>
                </a:solidFill>
              </a:rPr>
              <a:t>Other events include loss or gain Focus / mouse move etc</a:t>
            </a:r>
          </a:p>
          <a:p>
            <a:endParaRPr lang="en-IE" b="1" dirty="0">
              <a:solidFill>
                <a:srgbClr val="1588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15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Radio Button (push me!)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26416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/>
              <a:t>Answer</a:t>
            </a:r>
            <a:r>
              <a:rPr lang="en-IE" baseline="0"/>
              <a:t> / </a:t>
            </a:r>
            <a:r>
              <a:rPr lang="en-IE"/>
              <a:t>Syntax notes:</a:t>
            </a:r>
          </a:p>
          <a:p>
            <a:r>
              <a:rPr lang="en-IE"/>
              <a:t>A is incorrect – colon is an unexpected symbol</a:t>
            </a:r>
          </a:p>
          <a:p>
            <a:r>
              <a:rPr lang="en-IE"/>
              <a:t>B compares the string which</a:t>
            </a:r>
            <a:r>
              <a:rPr lang="en-IE" baseline="0"/>
              <a:t> was entered </a:t>
            </a:r>
            <a:r>
              <a:rPr lang="en-IE"/>
              <a:t>to Dublin</a:t>
            </a:r>
          </a:p>
          <a:p>
            <a:r>
              <a:rPr lang="en-IE"/>
              <a:t>C is correct – good practice</a:t>
            </a:r>
            <a:r>
              <a:rPr lang="en-IE" baseline="0"/>
              <a:t> to use curly braces even though there is only one statement in the body</a:t>
            </a:r>
            <a:endParaRPr lang="en-IE"/>
          </a:p>
          <a:p>
            <a:r>
              <a:rPr lang="en-IE"/>
              <a:t>D – colon is unexpected BUT assignment works</a:t>
            </a:r>
          </a:p>
          <a:p>
            <a:endParaRPr lang="en-IE"/>
          </a:p>
          <a:p>
            <a:r>
              <a:rPr lang="en-IE"/>
              <a:t>E is</a:t>
            </a:r>
            <a:r>
              <a:rPr lang="en-IE" baseline="0"/>
              <a:t> fine – single and double quotes can be used for strings – braces not needed because only one statement in loop body</a:t>
            </a:r>
          </a:p>
          <a:p>
            <a:r>
              <a:rPr lang="en-IE" baseline="0"/>
              <a:t>F is an assignment – usually evaluate to true (unless a falsey value – zero, null etc) </a:t>
            </a:r>
          </a:p>
          <a:p>
            <a:endParaRPr lang="en-IE" baseline="0"/>
          </a:p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58F1C-6D80-415C-BC25-9B7FD9EC8230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0540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Manual pg. 213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28834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 memory/JavaScript representation of the HTML shown on page 210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5065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25815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33734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91808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17974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8386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3020-B58F-AC9E-B8F7-026086479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068D4-54F4-7756-90EC-E0BA127A5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925A9-BC51-B008-0257-454317F9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A4DE-5E3A-4C65-B5CA-8DCAA87C4613}" type="datetimeFigureOut">
              <a:rPr lang="en-IE" smtClean="0"/>
              <a:t>20/11/2023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4BB32-2BF9-3DA5-88CA-4F8AA779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AE39E-BDD2-A77C-BA30-48A9BA48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C828-3DF9-46EA-BFD7-924AC58277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9861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E85E-A8E5-E0A5-3B4A-CB943A91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C9F5F-5820-CBFC-0851-9564875BA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D70EB-73D9-7765-2AB1-9E838722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A4DE-5E3A-4C65-B5CA-8DCAA87C4613}" type="datetimeFigureOut">
              <a:rPr lang="en-IE" smtClean="0"/>
              <a:t>20/11/2023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9768F-37E1-30E9-6B1D-579A0207D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C03C7-C496-D18B-2F91-2EB720F8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C828-3DF9-46EA-BFD7-924AC58277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527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48B353-C659-C3D0-0751-4498818DA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D0A39-C14D-36B3-7CA3-648C80B36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A4B37-9C8B-D360-0733-29775459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A4DE-5E3A-4C65-B5CA-8DCAA87C4613}" type="datetimeFigureOut">
              <a:rPr lang="en-IE" smtClean="0"/>
              <a:t>20/11/2023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66660-B852-188F-B472-83DA4488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C90F6-E3D0-B932-1644-12B6A6F0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C828-3DF9-46EA-BFD7-924AC58277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0302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larger text">
  <p:cSld name="Title and content larger text">
    <p:bg>
      <p:bgPr>
        <a:solidFill>
          <a:schemeClr val="lt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c08561a31_0_351"/>
          <p:cNvSpPr txBox="1">
            <a:spLocks noGrp="1"/>
          </p:cNvSpPr>
          <p:nvPr>
            <p:ph type="title"/>
          </p:nvPr>
        </p:nvSpPr>
        <p:spPr>
          <a:xfrm>
            <a:off x="514800" y="897616"/>
            <a:ext cx="525630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alibri"/>
              <a:buNone/>
              <a:defRPr>
                <a:solidFill>
                  <a:schemeClr val="accen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g24c08561a31_0_351"/>
          <p:cNvSpPr txBox="1">
            <a:spLocks noGrp="1"/>
          </p:cNvSpPr>
          <p:nvPr>
            <p:ph type="body" idx="1"/>
          </p:nvPr>
        </p:nvSpPr>
        <p:spPr>
          <a:xfrm>
            <a:off x="514799" y="2263939"/>
            <a:ext cx="10010400" cy="3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•"/>
              <a:defRPr sz="1867">
                <a:solidFill>
                  <a:schemeClr val="dk2"/>
                </a:solidFill>
              </a:defRPr>
            </a:lvl3pPr>
            <a:lvl4pPr marL="182880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  <a:defRPr sz="1600">
                <a:solidFill>
                  <a:schemeClr val="dk2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5pPr>
            <a:lvl6pPr marL="2743200" lvl="5" indent="-31750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F0000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225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422FF-5A27-3D66-E07B-B48CA83A9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2EB88-CEA7-A3A2-7CB7-39ED2638A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580BF-4AC4-2479-FDE2-E0EE73D8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A4DE-5E3A-4C65-B5CA-8DCAA87C4613}" type="datetimeFigureOut">
              <a:rPr lang="en-IE" smtClean="0"/>
              <a:t>20/11/2023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8AC04-3C33-412C-B52A-B8EBA919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FE987-9B23-E1AB-0409-9069D64C0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C828-3DF9-46EA-BFD7-924AC58277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7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DCF1-2C8D-195E-5617-AE330DFB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7596C-5BCE-ACF8-8820-716FC3B53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F88DB-F040-B0B4-EA97-0773A5EF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A4DE-5E3A-4C65-B5CA-8DCAA87C4613}" type="datetimeFigureOut">
              <a:rPr lang="en-IE" smtClean="0"/>
              <a:t>20/11/2023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80EA5-3FB4-1BB4-5734-04B363B9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DD156-730B-707D-6726-5C4C04A9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C828-3DF9-46EA-BFD7-924AC58277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8544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D6A8A-FCC1-A3B5-AE04-4CDA5EE5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0298A-ABE0-FB29-B36E-B4F2CEDEC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2C14E-68C5-92DA-A8BC-D58A6192E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A8E69-677B-3C61-FD91-A8E038FD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A4DE-5E3A-4C65-B5CA-8DCAA87C4613}" type="datetimeFigureOut">
              <a:rPr lang="en-IE" smtClean="0"/>
              <a:t>20/11/2023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55915-8B3A-565F-29B2-351F0683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0B024-F617-BD19-E70E-C90C4A0B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C828-3DF9-46EA-BFD7-924AC58277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4655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D5ADB-1FF3-D97C-B43B-26FA112D1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EA89F-C2F4-DBED-5A73-F64F6E939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62838-2CF6-9594-FD08-8227D8975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D8FCD-98EB-1902-9C0B-5E783CB48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A4084-EC5C-09F9-E249-4F75774AD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0D948-BBCF-3126-DE0E-FC6AB2F0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A4DE-5E3A-4C65-B5CA-8DCAA87C4613}" type="datetimeFigureOut">
              <a:rPr lang="en-IE" smtClean="0"/>
              <a:t>20/11/2023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1A229-C242-0438-3910-9189FD66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83F3A4-E4D7-6F0E-07D1-F7C2C7FD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C828-3DF9-46EA-BFD7-924AC58277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234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213D-6821-C285-B32F-D7B4011D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DBA420-8974-DA8D-02E4-A065BE3D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A4DE-5E3A-4C65-B5CA-8DCAA87C4613}" type="datetimeFigureOut">
              <a:rPr lang="en-IE" smtClean="0"/>
              <a:t>20/11/2023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8FB96-E31D-65E8-29A9-EC25B956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94ED8-A5BD-0D6A-4255-5C2AF226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C828-3DF9-46EA-BFD7-924AC58277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6425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53FE2B-8DB8-5982-3980-622766A4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A4DE-5E3A-4C65-B5CA-8DCAA87C4613}" type="datetimeFigureOut">
              <a:rPr lang="en-IE" smtClean="0"/>
              <a:t>20/11/2023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815DC-350C-F2CB-F44B-B2C95B89E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7E08E-E40B-F178-D511-8B913D0A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C828-3DF9-46EA-BFD7-924AC58277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386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4FA4-D12F-4BC2-961F-271481740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4CBEB-AE4B-4DDE-ECB3-A531745FC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0537C-C732-1A27-0E5B-6CB452023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19574-C7AC-1419-EB92-C6CB8CD3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A4DE-5E3A-4C65-B5CA-8DCAA87C4613}" type="datetimeFigureOut">
              <a:rPr lang="en-IE" smtClean="0"/>
              <a:t>20/11/2023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A0141-8DB7-6F11-AC91-8F4F7EC8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8195F-F99A-F301-6DCF-A6B49659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C828-3DF9-46EA-BFD7-924AC58277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865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6EC8-67DF-09AE-DF45-B5108112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BEBCA-0879-E467-17B9-0B0EB4B17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E7FC4-5FB7-A641-4D10-41749625C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7DB54-FEF4-D9DC-893A-A95FC5D7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A4DE-5E3A-4C65-B5CA-8DCAA87C4613}" type="datetimeFigureOut">
              <a:rPr lang="en-IE" smtClean="0"/>
              <a:t>20/11/2023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66EF3-EDB6-F67C-1C4F-724DFBEF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04A9D-3CCD-2CD9-1B7B-0F34C042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C828-3DF9-46EA-BFD7-924AC58277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893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3F133-6E0F-8F91-9959-682821F55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4F93C-B29F-0498-48F6-42CACBBA1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32E49-E8A9-015F-98F6-1A1D7F30E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6A4DE-5E3A-4C65-B5CA-8DCAA87C4613}" type="datetimeFigureOut">
              <a:rPr lang="en-IE" smtClean="0"/>
              <a:t>20/11/2023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3ABF0-ED25-BB20-CD32-5B1400361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44EE4-9E95-E735-79B0-27A836AAF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0C828-3DF9-46EA-BFD7-924AC58277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061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dst-lccs/lccs-javascript/blob/main/ch13_clientSideJS/DOMExample1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dst-lccs/lccs-javascript/blob/main/ch13_clientSideJS/DOMExample1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dst-lccs/lccs-javascript/blob/main/ch13_clientSideJS/DOMExample1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dst-lccs/lccs-javascript/blob/main/ch13_clientSideJS/DOMExample1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dst-lccs/lccs-javascript/blob/main/ch13_clientSideJS/DOMExample1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dst-lccs/lccs-javascript/blob/main/ch13_clientSideJS/DOMExample1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rive.google.com/file/d/1FJKTIwYtkwUTTOY9YLZVb83JLwe6tcYk/view?usp=sharing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KAogeP681Swo2EyVXoCx84gak00Yyd8u/view?usp=shar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254E-51B7-5D52-7F5D-20CD3B1B3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JavaScript Skills Workshop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DCC50-E118-0C7B-60B1-179F0B394B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Day 3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87751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39;g1fb3416361d_0_15">
            <a:extLst>
              <a:ext uri="{FF2B5EF4-FFF2-40B4-BE49-F238E27FC236}">
                <a16:creationId xmlns:a16="http://schemas.microsoft.com/office/drawing/2014/main" id="{52575D03-9731-DB0D-D889-D923CB763CC3}"/>
              </a:ext>
            </a:extLst>
          </p:cNvPr>
          <p:cNvSpPr txBox="1">
            <a:spLocks/>
          </p:cNvSpPr>
          <p:nvPr/>
        </p:nvSpPr>
        <p:spPr>
          <a:xfrm>
            <a:off x="265614" y="259147"/>
            <a:ext cx="10475062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85AA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E85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  <a:buSzPts val="2800"/>
            </a:pPr>
            <a:r>
              <a:rPr lang="en-GB" sz="3600" dirty="0">
                <a:solidFill>
                  <a:schemeClr val="accent2"/>
                </a:solidFill>
              </a:rPr>
              <a:t>DOM Application Programming Interface (API)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071D71-52ED-9723-B18B-FAAAD95E6C28}"/>
              </a:ext>
            </a:extLst>
          </p:cNvPr>
          <p:cNvGrpSpPr/>
          <p:nvPr/>
        </p:nvGrpSpPr>
        <p:grpSpPr>
          <a:xfrm>
            <a:off x="357689" y="1012952"/>
            <a:ext cx="7405408" cy="4832092"/>
            <a:chOff x="500807" y="850036"/>
            <a:chExt cx="7405408" cy="4832092"/>
          </a:xfrm>
        </p:grpSpPr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DEC778E0-42D0-EAAC-3010-8BC0496FC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07" y="850036"/>
              <a:ext cx="7405408" cy="4832092"/>
            </a:xfrm>
            <a:prstGeom prst="rect">
              <a:avLst/>
            </a:prstGeom>
            <a:solidFill>
              <a:srgbClr val="F7CAA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E" altLang="en-US" sz="14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&lt;! You should rename this file index.html to run it --&gt;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IE" altLang="en-US" sz="1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&lt;!DOCTYPE html&gt;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&lt;html&gt;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&lt;head&gt;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&lt;title&gt;DOM Example 1&lt;/title&gt;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&lt;/head&gt;  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&lt;body id="</a:t>
              </a:r>
              <a:r>
                <a:rPr kumimoji="0" lang="en-IE" altLang="en-US" sz="1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body-id</a:t>
              </a: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"&gt;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&lt;script&gt;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// create a new h1 element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let h1Elem = </a:t>
              </a:r>
              <a:r>
                <a:rPr kumimoji="0" lang="en-IE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document.createElement</a:t>
              </a: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("h1");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// set the h1 element’s text </a:t>
              </a:r>
              <a:r>
                <a:rPr kumimoji="0" lang="en-IE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conten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h1Elem.textContent = "This is a level 1 heading!";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// insert the new h1 element as a child of body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let </a:t>
              </a:r>
              <a:r>
                <a:rPr kumimoji="0" lang="en-IE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bodyElem</a:t>
              </a: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= </a:t>
              </a:r>
              <a:r>
                <a:rPr kumimoji="0" lang="en-IE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document.getElementById</a:t>
              </a: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("</a:t>
              </a:r>
              <a:r>
                <a:rPr kumimoji="0" lang="en-IE" altLang="en-US" sz="1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body-id</a:t>
              </a: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");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</a:t>
              </a:r>
              <a:r>
                <a:rPr kumimoji="0" lang="en-IE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bodyElem.appendChild</a:t>
              </a: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(h1Elem);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E" altLang="en-US" sz="14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</a:t>
              </a: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&lt;/script&gt;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E" altLang="en-US" sz="14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</a:t>
              </a: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&lt;/body&gt;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&lt;/html&gt;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2049" name="Picture 3">
              <a:hlinkClick r:id="rId3" tooltip="Jump to source code on GitHub"/>
              <a:extLst>
                <a:ext uri="{FF2B5EF4-FFF2-40B4-BE49-F238E27FC236}">
                  <a16:creationId xmlns:a16="http://schemas.microsoft.com/office/drawing/2014/main" id="{58E6768C-23EF-9A5F-0CC6-83EB33AF8D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4345" y="5139792"/>
              <a:ext cx="390525" cy="333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53428">
            <a:extLst>
              <a:ext uri="{FF2B5EF4-FFF2-40B4-BE49-F238E27FC236}">
                <a16:creationId xmlns:a16="http://schemas.microsoft.com/office/drawing/2014/main" id="{737FE213-ECA4-5469-6482-63DA8FC11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514" y="1044531"/>
            <a:ext cx="2604008" cy="19002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454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39;g1fb3416361d_0_15">
            <a:extLst>
              <a:ext uri="{FF2B5EF4-FFF2-40B4-BE49-F238E27FC236}">
                <a16:creationId xmlns:a16="http://schemas.microsoft.com/office/drawing/2014/main" id="{52575D03-9731-DB0D-D889-D923CB763CC3}"/>
              </a:ext>
            </a:extLst>
          </p:cNvPr>
          <p:cNvSpPr txBox="1">
            <a:spLocks/>
          </p:cNvSpPr>
          <p:nvPr/>
        </p:nvSpPr>
        <p:spPr>
          <a:xfrm>
            <a:off x="265614" y="259147"/>
            <a:ext cx="10475062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85AA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E85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  <a:buSzPts val="2800"/>
            </a:pPr>
            <a:r>
              <a:rPr lang="en-GB" sz="3600" dirty="0">
                <a:solidFill>
                  <a:schemeClr val="accent2"/>
                </a:solidFill>
              </a:rPr>
              <a:t>DOM Application Programming Interface (API)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071D71-52ED-9723-B18B-FAAAD95E6C28}"/>
              </a:ext>
            </a:extLst>
          </p:cNvPr>
          <p:cNvGrpSpPr/>
          <p:nvPr/>
        </p:nvGrpSpPr>
        <p:grpSpPr>
          <a:xfrm>
            <a:off x="357689" y="1520783"/>
            <a:ext cx="7405408" cy="4115300"/>
            <a:chOff x="500807" y="1357867"/>
            <a:chExt cx="7405408" cy="4115300"/>
          </a:xfrm>
        </p:grpSpPr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DEC778E0-42D0-EAAC-3010-8BC0496FC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07" y="1357867"/>
              <a:ext cx="7405408" cy="3816429"/>
            </a:xfrm>
            <a:prstGeom prst="rect">
              <a:avLst/>
            </a:prstGeom>
            <a:solidFill>
              <a:srgbClr val="F7CAA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E" altLang="en-US" sz="11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&lt;! You should rename this file index.html to run it --&gt;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IE" altLang="en-US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&lt;!DOCTYPE html&gt;</a:t>
              </a:r>
              <a:endParaRPr kumimoji="0" lang="en-IE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&lt;html&gt;</a:t>
              </a:r>
              <a:endParaRPr kumimoji="0" lang="en-IE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&lt;head&gt;</a:t>
              </a:r>
              <a:endParaRPr kumimoji="0" lang="en-IE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&lt;title&gt;DOM Example 1&lt;/title&gt;</a:t>
              </a:r>
              <a:endParaRPr kumimoji="0" lang="en-IE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&lt;/head&gt;  </a:t>
              </a:r>
              <a:endParaRPr kumimoji="0" lang="en-IE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</a:t>
              </a:r>
              <a:endParaRPr kumimoji="0" lang="en-IE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&lt;body id="</a:t>
              </a:r>
              <a:r>
                <a:rPr kumimoji="0" lang="en-IE" altLang="en-US" sz="11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body-id</a:t>
              </a:r>
              <a:r>
                <a:rPr kumimoji="0" lang="en-IE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"&gt;</a:t>
              </a:r>
              <a:endParaRPr kumimoji="0" lang="en-IE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&lt;script&gt;</a:t>
              </a:r>
              <a:endParaRPr kumimoji="0" lang="en-IE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// create a new h1 element</a:t>
              </a:r>
              <a:endParaRPr kumimoji="0" lang="en-IE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let h1Elem = </a:t>
              </a:r>
              <a:r>
                <a:rPr kumimoji="0" lang="en-IE" altLang="en-US" sz="11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document.createElement</a:t>
              </a:r>
              <a:r>
                <a:rPr kumimoji="0" lang="en-IE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("h1");</a:t>
              </a:r>
              <a:endParaRPr kumimoji="0" lang="en-IE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// set the h1 element’s text </a:t>
              </a:r>
              <a:r>
                <a:rPr kumimoji="0" lang="en-IE" altLang="en-US" sz="11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conten</a:t>
              </a:r>
              <a:endParaRPr kumimoji="0" lang="en-IE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h1Elem.textContent = "This is a level 1 heading!";</a:t>
              </a:r>
              <a:endParaRPr kumimoji="0" lang="en-IE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</a:t>
              </a:r>
              <a:endParaRPr kumimoji="0" lang="en-IE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// insert the new h1 element as a child of body</a:t>
              </a:r>
              <a:endParaRPr kumimoji="0" lang="en-IE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let </a:t>
              </a:r>
              <a:r>
                <a:rPr kumimoji="0" lang="en-IE" altLang="en-US" sz="11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bodyElem</a:t>
              </a:r>
              <a:r>
                <a:rPr kumimoji="0" lang="en-IE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= </a:t>
              </a:r>
              <a:r>
                <a:rPr kumimoji="0" lang="en-IE" altLang="en-US" sz="11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document.getElementById</a:t>
              </a:r>
              <a:r>
                <a:rPr kumimoji="0" lang="en-IE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("</a:t>
              </a:r>
              <a:r>
                <a:rPr kumimoji="0" lang="en-IE" altLang="en-US" sz="11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body-id</a:t>
              </a:r>
              <a:r>
                <a:rPr kumimoji="0" lang="en-IE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");</a:t>
              </a:r>
              <a:endParaRPr kumimoji="0" lang="en-IE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</a:t>
              </a:r>
              <a:r>
                <a:rPr kumimoji="0" lang="en-IE" altLang="en-US" sz="11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bodyElem.appendChild</a:t>
              </a:r>
              <a:r>
                <a:rPr kumimoji="0" lang="en-IE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(h1Elem);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E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E" altLang="en-US" sz="11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</a:t>
              </a:r>
              <a:r>
                <a:rPr kumimoji="0" lang="en-IE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&lt;/script&gt;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E" altLang="en-US" sz="11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</a:t>
              </a:r>
              <a:r>
                <a:rPr kumimoji="0" lang="en-IE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&lt;/body&gt;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&lt;/html&gt;</a:t>
              </a:r>
              <a:endParaRPr kumimoji="0" lang="en-IE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2049" name="Picture 3">
              <a:hlinkClick r:id="rId3" tooltip="Jump to source code on GitHub"/>
              <a:extLst>
                <a:ext uri="{FF2B5EF4-FFF2-40B4-BE49-F238E27FC236}">
                  <a16:creationId xmlns:a16="http://schemas.microsoft.com/office/drawing/2014/main" id="{58E6768C-23EF-9A5F-0CC6-83EB33AF8D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4345" y="5139792"/>
              <a:ext cx="390525" cy="333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337BFB1-72CD-CBAE-76FD-C3D91567ED7A}"/>
              </a:ext>
            </a:extLst>
          </p:cNvPr>
          <p:cNvGrpSpPr/>
          <p:nvPr/>
        </p:nvGrpSpPr>
        <p:grpSpPr>
          <a:xfrm>
            <a:off x="8031744" y="3139302"/>
            <a:ext cx="4070399" cy="2485569"/>
            <a:chOff x="4085302" y="664038"/>
            <a:chExt cx="4070399" cy="2485569"/>
          </a:xfrm>
          <a:solidFill>
            <a:schemeClr val="lt1"/>
          </a:solidFill>
        </p:grpSpPr>
        <p:sp>
          <p:nvSpPr>
            <p:cNvPr id="26" name="Rounded Rectangle 1">
              <a:extLst>
                <a:ext uri="{FF2B5EF4-FFF2-40B4-BE49-F238E27FC236}">
                  <a16:creationId xmlns:a16="http://schemas.microsoft.com/office/drawing/2014/main" id="{8629ED33-2BFA-73CF-13A8-BE0D8D4463B8}"/>
                </a:ext>
              </a:extLst>
            </p:cNvPr>
            <p:cNvSpPr/>
            <p:nvPr/>
          </p:nvSpPr>
          <p:spPr>
            <a:xfrm>
              <a:off x="5209630" y="1166730"/>
              <a:ext cx="784013" cy="336800"/>
            </a:xfrm>
            <a:prstGeom prst="roundRect">
              <a:avLst/>
            </a:prstGeom>
            <a:grpFill/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html </a:t>
              </a:r>
              <a:endParaRPr kumimoji="0" lang="en-I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27" name="Rounded Rectangle 2">
              <a:extLst>
                <a:ext uri="{FF2B5EF4-FFF2-40B4-BE49-F238E27FC236}">
                  <a16:creationId xmlns:a16="http://schemas.microsoft.com/office/drawing/2014/main" id="{9B97B6D0-028C-258F-B6F5-4D9822A6FBD6}"/>
                </a:ext>
              </a:extLst>
            </p:cNvPr>
            <p:cNvSpPr/>
            <p:nvPr/>
          </p:nvSpPr>
          <p:spPr>
            <a:xfrm>
              <a:off x="4298310" y="2302320"/>
              <a:ext cx="784013" cy="336800"/>
            </a:xfrm>
            <a:prstGeom prst="roundRect">
              <a:avLst/>
            </a:prstGeom>
            <a:grpFill/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title </a:t>
              </a:r>
              <a:endParaRPr kumimoji="0" lang="en-I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2242328-B72C-DFCE-21CD-3E5C74E1D0B3}"/>
                </a:ext>
              </a:extLst>
            </p:cNvPr>
            <p:cNvCxnSpPr/>
            <p:nvPr/>
          </p:nvCxnSpPr>
          <p:spPr>
            <a:xfrm flipH="1" flipV="1">
              <a:off x="4714971" y="2144307"/>
              <a:ext cx="1" cy="146637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9" name="Rounded Rectangle 4">
              <a:extLst>
                <a:ext uri="{FF2B5EF4-FFF2-40B4-BE49-F238E27FC236}">
                  <a16:creationId xmlns:a16="http://schemas.microsoft.com/office/drawing/2014/main" id="{8AE5B850-1680-F0B6-D346-68E75405070C}"/>
                </a:ext>
              </a:extLst>
            </p:cNvPr>
            <p:cNvSpPr/>
            <p:nvPr/>
          </p:nvSpPr>
          <p:spPr>
            <a:xfrm>
              <a:off x="5993643" y="1794286"/>
              <a:ext cx="784013" cy="336800"/>
            </a:xfrm>
            <a:prstGeom prst="roundRect">
              <a:avLst/>
            </a:prstGeom>
            <a:grpFill/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body </a:t>
              </a:r>
              <a:endParaRPr kumimoji="0" lang="en-I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D2AFDFF-CAC7-3037-162F-2597E6DF2415}"/>
                </a:ext>
              </a:extLst>
            </p:cNvPr>
            <p:cNvCxnSpPr/>
            <p:nvPr/>
          </p:nvCxnSpPr>
          <p:spPr>
            <a:xfrm flipH="1" flipV="1">
              <a:off x="5596706" y="1522371"/>
              <a:ext cx="1" cy="146637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279AC59-3057-BB46-CBBE-D80E2125BD0E}"/>
                </a:ext>
              </a:extLst>
            </p:cNvPr>
            <p:cNvCxnSpPr/>
            <p:nvPr/>
          </p:nvCxnSpPr>
          <p:spPr>
            <a:xfrm flipV="1">
              <a:off x="6796659" y="1974500"/>
              <a:ext cx="354842" cy="1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2" name="Rounded Rectangle 26">
              <a:extLst>
                <a:ext uri="{FF2B5EF4-FFF2-40B4-BE49-F238E27FC236}">
                  <a16:creationId xmlns:a16="http://schemas.microsoft.com/office/drawing/2014/main" id="{480A00D8-0277-2319-0019-86B7E742FBEF}"/>
                </a:ext>
              </a:extLst>
            </p:cNvPr>
            <p:cNvSpPr/>
            <p:nvPr/>
          </p:nvSpPr>
          <p:spPr>
            <a:xfrm>
              <a:off x="4298310" y="1808279"/>
              <a:ext cx="784013" cy="332442"/>
            </a:xfrm>
            <a:prstGeom prst="roundRect">
              <a:avLst/>
            </a:prstGeom>
            <a:grpFill/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head </a:t>
              </a:r>
              <a:endParaRPr kumimoji="0" lang="en-I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7343D37-B695-AF16-1BB0-D2ECFA9810F0}"/>
                </a:ext>
              </a:extLst>
            </p:cNvPr>
            <p:cNvCxnSpPr/>
            <p:nvPr/>
          </p:nvCxnSpPr>
          <p:spPr>
            <a:xfrm>
              <a:off x="4719884" y="1652939"/>
              <a:ext cx="1744640" cy="16069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17713DC-CB95-7977-D50A-60E171E89DB3}"/>
                </a:ext>
              </a:extLst>
            </p:cNvPr>
            <p:cNvCxnSpPr/>
            <p:nvPr/>
          </p:nvCxnSpPr>
          <p:spPr>
            <a:xfrm flipH="1" flipV="1">
              <a:off x="4724781" y="1645857"/>
              <a:ext cx="1" cy="146637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BA25614-926B-0514-852F-38414982E73A}"/>
                </a:ext>
              </a:extLst>
            </p:cNvPr>
            <p:cNvCxnSpPr/>
            <p:nvPr/>
          </p:nvCxnSpPr>
          <p:spPr>
            <a:xfrm flipH="1" flipV="1">
              <a:off x="6460323" y="1648129"/>
              <a:ext cx="1" cy="146637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6" name="Rounded Rectangle 46">
              <a:extLst>
                <a:ext uri="{FF2B5EF4-FFF2-40B4-BE49-F238E27FC236}">
                  <a16:creationId xmlns:a16="http://schemas.microsoft.com/office/drawing/2014/main" id="{4ECF19CC-3C5E-2174-3F00-B28627A18F17}"/>
                </a:ext>
              </a:extLst>
            </p:cNvPr>
            <p:cNvSpPr/>
            <p:nvPr/>
          </p:nvSpPr>
          <p:spPr>
            <a:xfrm>
              <a:off x="7156052" y="1777952"/>
              <a:ext cx="999649" cy="336800"/>
            </a:xfrm>
            <a:prstGeom prst="roundRect">
              <a:avLst/>
            </a:prstGeom>
            <a:grpFill/>
            <a:ln w="381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body-id</a:t>
              </a:r>
              <a:endParaRPr kumimoji="0" lang="en-I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37" name="Rounded Rectangle 48">
              <a:extLst>
                <a:ext uri="{FF2B5EF4-FFF2-40B4-BE49-F238E27FC236}">
                  <a16:creationId xmlns:a16="http://schemas.microsoft.com/office/drawing/2014/main" id="{855405F1-AC11-D8C3-2595-DDD092E71186}"/>
                </a:ext>
              </a:extLst>
            </p:cNvPr>
            <p:cNvSpPr/>
            <p:nvPr/>
          </p:nvSpPr>
          <p:spPr>
            <a:xfrm>
              <a:off x="5089070" y="664038"/>
              <a:ext cx="1038773" cy="336800"/>
            </a:xfrm>
            <a:prstGeom prst="roundRect">
              <a:avLst/>
            </a:prstGeom>
            <a:grpFill/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document </a:t>
              </a:r>
              <a:endParaRPr kumimoji="0" lang="en-I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D20A16E-97C7-F881-34AE-17694155B3F8}"/>
                </a:ext>
              </a:extLst>
            </p:cNvPr>
            <p:cNvCxnSpPr/>
            <p:nvPr/>
          </p:nvCxnSpPr>
          <p:spPr>
            <a:xfrm flipH="1" flipV="1">
              <a:off x="5598978" y="1006031"/>
              <a:ext cx="1" cy="146637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9" name="Rounded Rectangle 52">
              <a:extLst>
                <a:ext uri="{FF2B5EF4-FFF2-40B4-BE49-F238E27FC236}">
                  <a16:creationId xmlns:a16="http://schemas.microsoft.com/office/drawing/2014/main" id="{2ABCDF79-5EE8-73C8-39A6-6F99986AAB13}"/>
                </a:ext>
              </a:extLst>
            </p:cNvPr>
            <p:cNvSpPr/>
            <p:nvPr/>
          </p:nvSpPr>
          <p:spPr>
            <a:xfrm>
              <a:off x="6039941" y="2277243"/>
              <a:ext cx="784013" cy="336800"/>
            </a:xfrm>
            <a:prstGeom prst="roundRect">
              <a:avLst/>
            </a:prstGeom>
            <a:grpFill/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script 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90F6BAF-1877-C956-9838-A966FD9035B7}"/>
                </a:ext>
              </a:extLst>
            </p:cNvPr>
            <p:cNvCxnSpPr/>
            <p:nvPr/>
          </p:nvCxnSpPr>
          <p:spPr>
            <a:xfrm flipH="1" flipV="1">
              <a:off x="6456602" y="2119230"/>
              <a:ext cx="1" cy="146637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2" name="Rounded Rectangle 56">
              <a:extLst>
                <a:ext uri="{FF2B5EF4-FFF2-40B4-BE49-F238E27FC236}">
                  <a16:creationId xmlns:a16="http://schemas.microsoft.com/office/drawing/2014/main" id="{8ED0E1BA-781D-EAC8-0189-CCBB3F443DB3}"/>
                </a:ext>
              </a:extLst>
            </p:cNvPr>
            <p:cNvSpPr/>
            <p:nvPr/>
          </p:nvSpPr>
          <p:spPr>
            <a:xfrm>
              <a:off x="4085302" y="2812807"/>
              <a:ext cx="1237323" cy="336800"/>
            </a:xfrm>
            <a:prstGeom prst="roundRect">
              <a:avLst/>
            </a:prstGeom>
            <a:grpFill/>
            <a:ln w="38100" cap="flat" cmpd="sng" algn="ctr">
              <a:solidFill>
                <a:srgbClr val="FFFF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“DOM Demo 2”</a:t>
              </a:r>
              <a:endParaRPr kumimoji="0" lang="en-IE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99C9C50-FBFE-FAD5-58BA-6B5D653A1E4F}"/>
                </a:ext>
              </a:extLst>
            </p:cNvPr>
            <p:cNvCxnSpPr/>
            <p:nvPr/>
          </p:nvCxnSpPr>
          <p:spPr>
            <a:xfrm flipH="1" flipV="1">
              <a:off x="4698316" y="2640121"/>
              <a:ext cx="1" cy="146637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pic>
        <p:nvPicPr>
          <p:cNvPr id="45" name="Picture 53428">
            <a:extLst>
              <a:ext uri="{FF2B5EF4-FFF2-40B4-BE49-F238E27FC236}">
                <a16:creationId xmlns:a16="http://schemas.microsoft.com/office/drawing/2014/main" id="{28AB6488-B9E3-3F06-A710-2B419BFA3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514" y="1044531"/>
            <a:ext cx="2604008" cy="19002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36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39;g1fb3416361d_0_15">
            <a:extLst>
              <a:ext uri="{FF2B5EF4-FFF2-40B4-BE49-F238E27FC236}">
                <a16:creationId xmlns:a16="http://schemas.microsoft.com/office/drawing/2014/main" id="{52575D03-9731-DB0D-D889-D923CB763CC3}"/>
              </a:ext>
            </a:extLst>
          </p:cNvPr>
          <p:cNvSpPr txBox="1">
            <a:spLocks/>
          </p:cNvSpPr>
          <p:nvPr/>
        </p:nvSpPr>
        <p:spPr>
          <a:xfrm>
            <a:off x="265614" y="259147"/>
            <a:ext cx="10475062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85AA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E85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  <a:buSzPts val="2800"/>
            </a:pPr>
            <a:r>
              <a:rPr lang="en-GB" sz="3600" dirty="0">
                <a:solidFill>
                  <a:schemeClr val="accent2"/>
                </a:solidFill>
              </a:rPr>
              <a:t>DOM Application Programming Interface (API)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071D71-52ED-9723-B18B-FAAAD95E6C28}"/>
              </a:ext>
            </a:extLst>
          </p:cNvPr>
          <p:cNvGrpSpPr/>
          <p:nvPr/>
        </p:nvGrpSpPr>
        <p:grpSpPr>
          <a:xfrm>
            <a:off x="357689" y="1012952"/>
            <a:ext cx="7405408" cy="4832092"/>
            <a:chOff x="500807" y="850036"/>
            <a:chExt cx="7405408" cy="4832092"/>
          </a:xfrm>
        </p:grpSpPr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DEC778E0-42D0-EAAC-3010-8BC0496FC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07" y="850036"/>
              <a:ext cx="7405408" cy="4832092"/>
            </a:xfrm>
            <a:prstGeom prst="rect">
              <a:avLst/>
            </a:prstGeom>
            <a:solidFill>
              <a:srgbClr val="F7CAA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E" altLang="en-US" sz="14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&lt;! You should rename this file index.html to run it --&gt;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IE" altLang="en-US" sz="1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&lt;!DOCTYPE html&gt;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&lt;html&gt;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&lt;head&gt;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&lt;title&gt;DOM Example 1&lt;/title&gt;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&lt;/head&gt;  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&lt;body id="</a:t>
              </a:r>
              <a:r>
                <a:rPr kumimoji="0" lang="en-IE" altLang="en-US" sz="1400" b="1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10000"/>
                    </a:schemeClr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body-id</a:t>
              </a: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"&gt;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&lt;script&gt;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// create a new h1 element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let h1Elem = </a:t>
              </a:r>
              <a:r>
                <a:rPr kumimoji="0" lang="en-IE" altLang="en-US" sz="1400" b="1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document.createElement</a:t>
              </a:r>
              <a:r>
                <a:rPr kumimoji="0" lang="en-IE" altLang="en-US" sz="1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("h1");</a:t>
              </a:r>
              <a:endParaRPr kumimoji="0" lang="en-IE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// set the h1 element’s text </a:t>
              </a:r>
              <a:r>
                <a:rPr kumimoji="0" lang="en-IE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conten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h1Elem.textContent = "This is a level 1 heading!";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// insert the new h1 element as a child of body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let </a:t>
              </a:r>
              <a:r>
                <a:rPr kumimoji="0" lang="en-IE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bodyElem</a:t>
              </a: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= </a:t>
              </a:r>
              <a:r>
                <a:rPr kumimoji="0" lang="en-IE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document.getElementById</a:t>
              </a: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("</a:t>
              </a:r>
              <a:r>
                <a:rPr kumimoji="0" lang="en-IE" altLang="en-US" sz="1400" b="1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10000"/>
                    </a:schemeClr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body-id</a:t>
              </a: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");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</a:t>
              </a:r>
              <a:r>
                <a:rPr kumimoji="0" lang="en-IE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bodyElem.appendChild</a:t>
              </a: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(h1Elem);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E" altLang="en-US" sz="14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</a:t>
              </a: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&lt;/script&gt;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E" altLang="en-US" sz="14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</a:t>
              </a: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&lt;/body&gt;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&lt;/html&gt;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2049" name="Picture 3">
              <a:hlinkClick r:id="rId3" tooltip="Jump to source code on GitHub"/>
              <a:extLst>
                <a:ext uri="{FF2B5EF4-FFF2-40B4-BE49-F238E27FC236}">
                  <a16:creationId xmlns:a16="http://schemas.microsoft.com/office/drawing/2014/main" id="{58E6768C-23EF-9A5F-0CC6-83EB33AF8D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4345" y="5139792"/>
              <a:ext cx="390525" cy="333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337BFB1-72CD-CBAE-76FD-C3D91567ED7A}"/>
              </a:ext>
            </a:extLst>
          </p:cNvPr>
          <p:cNvGrpSpPr/>
          <p:nvPr/>
        </p:nvGrpSpPr>
        <p:grpSpPr>
          <a:xfrm>
            <a:off x="8031744" y="3139302"/>
            <a:ext cx="4070399" cy="2485569"/>
            <a:chOff x="4085302" y="664038"/>
            <a:chExt cx="4070399" cy="2485569"/>
          </a:xfrm>
          <a:solidFill>
            <a:schemeClr val="lt1"/>
          </a:solidFill>
        </p:grpSpPr>
        <p:sp>
          <p:nvSpPr>
            <p:cNvPr id="26" name="Rounded Rectangle 1">
              <a:extLst>
                <a:ext uri="{FF2B5EF4-FFF2-40B4-BE49-F238E27FC236}">
                  <a16:creationId xmlns:a16="http://schemas.microsoft.com/office/drawing/2014/main" id="{8629ED33-2BFA-73CF-13A8-BE0D8D4463B8}"/>
                </a:ext>
              </a:extLst>
            </p:cNvPr>
            <p:cNvSpPr/>
            <p:nvPr/>
          </p:nvSpPr>
          <p:spPr>
            <a:xfrm>
              <a:off x="5209630" y="1166730"/>
              <a:ext cx="784013" cy="336800"/>
            </a:xfrm>
            <a:prstGeom prst="roundRect">
              <a:avLst/>
            </a:prstGeom>
            <a:grpFill/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html </a:t>
              </a:r>
              <a:endParaRPr kumimoji="0" lang="en-I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27" name="Rounded Rectangle 2">
              <a:extLst>
                <a:ext uri="{FF2B5EF4-FFF2-40B4-BE49-F238E27FC236}">
                  <a16:creationId xmlns:a16="http://schemas.microsoft.com/office/drawing/2014/main" id="{9B97B6D0-028C-258F-B6F5-4D9822A6FBD6}"/>
                </a:ext>
              </a:extLst>
            </p:cNvPr>
            <p:cNvSpPr/>
            <p:nvPr/>
          </p:nvSpPr>
          <p:spPr>
            <a:xfrm>
              <a:off x="4298310" y="2302320"/>
              <a:ext cx="784013" cy="336800"/>
            </a:xfrm>
            <a:prstGeom prst="roundRect">
              <a:avLst/>
            </a:prstGeom>
            <a:grpFill/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title </a:t>
              </a:r>
              <a:endParaRPr kumimoji="0" lang="en-I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2242328-B72C-DFCE-21CD-3E5C74E1D0B3}"/>
                </a:ext>
              </a:extLst>
            </p:cNvPr>
            <p:cNvCxnSpPr/>
            <p:nvPr/>
          </p:nvCxnSpPr>
          <p:spPr>
            <a:xfrm flipH="1" flipV="1">
              <a:off x="4714971" y="2144307"/>
              <a:ext cx="1" cy="146637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9" name="Rounded Rectangle 4">
              <a:extLst>
                <a:ext uri="{FF2B5EF4-FFF2-40B4-BE49-F238E27FC236}">
                  <a16:creationId xmlns:a16="http://schemas.microsoft.com/office/drawing/2014/main" id="{8AE5B850-1680-F0B6-D346-68E75405070C}"/>
                </a:ext>
              </a:extLst>
            </p:cNvPr>
            <p:cNvSpPr/>
            <p:nvPr/>
          </p:nvSpPr>
          <p:spPr>
            <a:xfrm>
              <a:off x="5993643" y="1794286"/>
              <a:ext cx="784013" cy="336800"/>
            </a:xfrm>
            <a:prstGeom prst="roundRect">
              <a:avLst/>
            </a:prstGeom>
            <a:grpFill/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body </a:t>
              </a:r>
              <a:endParaRPr kumimoji="0" lang="en-I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D2AFDFF-CAC7-3037-162F-2597E6DF2415}"/>
                </a:ext>
              </a:extLst>
            </p:cNvPr>
            <p:cNvCxnSpPr/>
            <p:nvPr/>
          </p:nvCxnSpPr>
          <p:spPr>
            <a:xfrm flipH="1" flipV="1">
              <a:off x="5596706" y="1522371"/>
              <a:ext cx="1" cy="146637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279AC59-3057-BB46-CBBE-D80E2125BD0E}"/>
                </a:ext>
              </a:extLst>
            </p:cNvPr>
            <p:cNvCxnSpPr/>
            <p:nvPr/>
          </p:nvCxnSpPr>
          <p:spPr>
            <a:xfrm flipV="1">
              <a:off x="6796659" y="1974500"/>
              <a:ext cx="354842" cy="1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2" name="Rounded Rectangle 26">
              <a:extLst>
                <a:ext uri="{FF2B5EF4-FFF2-40B4-BE49-F238E27FC236}">
                  <a16:creationId xmlns:a16="http://schemas.microsoft.com/office/drawing/2014/main" id="{480A00D8-0277-2319-0019-86B7E742FBEF}"/>
                </a:ext>
              </a:extLst>
            </p:cNvPr>
            <p:cNvSpPr/>
            <p:nvPr/>
          </p:nvSpPr>
          <p:spPr>
            <a:xfrm>
              <a:off x="4298310" y="1808279"/>
              <a:ext cx="784013" cy="332442"/>
            </a:xfrm>
            <a:prstGeom prst="roundRect">
              <a:avLst/>
            </a:prstGeom>
            <a:grpFill/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head </a:t>
              </a:r>
              <a:endParaRPr kumimoji="0" lang="en-I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7343D37-B695-AF16-1BB0-D2ECFA9810F0}"/>
                </a:ext>
              </a:extLst>
            </p:cNvPr>
            <p:cNvCxnSpPr/>
            <p:nvPr/>
          </p:nvCxnSpPr>
          <p:spPr>
            <a:xfrm>
              <a:off x="4719884" y="1652939"/>
              <a:ext cx="1744640" cy="16069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17713DC-CB95-7977-D50A-60E171E89DB3}"/>
                </a:ext>
              </a:extLst>
            </p:cNvPr>
            <p:cNvCxnSpPr/>
            <p:nvPr/>
          </p:nvCxnSpPr>
          <p:spPr>
            <a:xfrm flipH="1" flipV="1">
              <a:off x="4724781" y="1645857"/>
              <a:ext cx="1" cy="146637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BA25614-926B-0514-852F-38414982E73A}"/>
                </a:ext>
              </a:extLst>
            </p:cNvPr>
            <p:cNvCxnSpPr/>
            <p:nvPr/>
          </p:nvCxnSpPr>
          <p:spPr>
            <a:xfrm flipH="1" flipV="1">
              <a:off x="6460323" y="1648129"/>
              <a:ext cx="1" cy="146637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6" name="Rounded Rectangle 46">
              <a:extLst>
                <a:ext uri="{FF2B5EF4-FFF2-40B4-BE49-F238E27FC236}">
                  <a16:creationId xmlns:a16="http://schemas.microsoft.com/office/drawing/2014/main" id="{4ECF19CC-3C5E-2174-3F00-B28627A18F17}"/>
                </a:ext>
              </a:extLst>
            </p:cNvPr>
            <p:cNvSpPr/>
            <p:nvPr/>
          </p:nvSpPr>
          <p:spPr>
            <a:xfrm>
              <a:off x="7156052" y="1777952"/>
              <a:ext cx="999649" cy="336800"/>
            </a:xfrm>
            <a:prstGeom prst="roundRect">
              <a:avLst/>
            </a:prstGeom>
            <a:grpFill/>
            <a:ln w="381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body-id</a:t>
              </a:r>
              <a:endParaRPr kumimoji="0" lang="en-I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37" name="Rounded Rectangle 48">
              <a:extLst>
                <a:ext uri="{FF2B5EF4-FFF2-40B4-BE49-F238E27FC236}">
                  <a16:creationId xmlns:a16="http://schemas.microsoft.com/office/drawing/2014/main" id="{855405F1-AC11-D8C3-2595-DDD092E71186}"/>
                </a:ext>
              </a:extLst>
            </p:cNvPr>
            <p:cNvSpPr/>
            <p:nvPr/>
          </p:nvSpPr>
          <p:spPr>
            <a:xfrm>
              <a:off x="5089070" y="664038"/>
              <a:ext cx="1038773" cy="336800"/>
            </a:xfrm>
            <a:prstGeom prst="roundRect">
              <a:avLst/>
            </a:prstGeom>
            <a:grpFill/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document </a:t>
              </a:r>
              <a:endParaRPr kumimoji="0" lang="en-I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D20A16E-97C7-F881-34AE-17694155B3F8}"/>
                </a:ext>
              </a:extLst>
            </p:cNvPr>
            <p:cNvCxnSpPr/>
            <p:nvPr/>
          </p:nvCxnSpPr>
          <p:spPr>
            <a:xfrm flipH="1" flipV="1">
              <a:off x="5598978" y="1006031"/>
              <a:ext cx="1" cy="146637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9" name="Rounded Rectangle 52">
              <a:extLst>
                <a:ext uri="{FF2B5EF4-FFF2-40B4-BE49-F238E27FC236}">
                  <a16:creationId xmlns:a16="http://schemas.microsoft.com/office/drawing/2014/main" id="{2ABCDF79-5EE8-73C8-39A6-6F99986AAB13}"/>
                </a:ext>
              </a:extLst>
            </p:cNvPr>
            <p:cNvSpPr/>
            <p:nvPr/>
          </p:nvSpPr>
          <p:spPr>
            <a:xfrm>
              <a:off x="6039941" y="2277243"/>
              <a:ext cx="784013" cy="336800"/>
            </a:xfrm>
            <a:prstGeom prst="roundRect">
              <a:avLst/>
            </a:prstGeom>
            <a:grpFill/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script 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90F6BAF-1877-C956-9838-A966FD9035B7}"/>
                </a:ext>
              </a:extLst>
            </p:cNvPr>
            <p:cNvCxnSpPr/>
            <p:nvPr/>
          </p:nvCxnSpPr>
          <p:spPr>
            <a:xfrm flipH="1" flipV="1">
              <a:off x="6456602" y="2119230"/>
              <a:ext cx="1" cy="146637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2" name="Rounded Rectangle 56">
              <a:extLst>
                <a:ext uri="{FF2B5EF4-FFF2-40B4-BE49-F238E27FC236}">
                  <a16:creationId xmlns:a16="http://schemas.microsoft.com/office/drawing/2014/main" id="{8ED0E1BA-781D-EAC8-0189-CCBB3F443DB3}"/>
                </a:ext>
              </a:extLst>
            </p:cNvPr>
            <p:cNvSpPr/>
            <p:nvPr/>
          </p:nvSpPr>
          <p:spPr>
            <a:xfrm>
              <a:off x="4085302" y="2812807"/>
              <a:ext cx="1237323" cy="336800"/>
            </a:xfrm>
            <a:prstGeom prst="roundRect">
              <a:avLst/>
            </a:prstGeom>
            <a:grpFill/>
            <a:ln w="38100" cap="flat" cmpd="sng" algn="ctr">
              <a:solidFill>
                <a:srgbClr val="FFFF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“DOM Demo 2”</a:t>
              </a:r>
              <a:endParaRPr kumimoji="0" lang="en-IE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99C9C50-FBFE-FAD5-58BA-6B5D653A1E4F}"/>
                </a:ext>
              </a:extLst>
            </p:cNvPr>
            <p:cNvCxnSpPr/>
            <p:nvPr/>
          </p:nvCxnSpPr>
          <p:spPr>
            <a:xfrm flipH="1" flipV="1">
              <a:off x="4698316" y="2640121"/>
              <a:ext cx="1" cy="146637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pic>
        <p:nvPicPr>
          <p:cNvPr id="45" name="Picture 53428">
            <a:extLst>
              <a:ext uri="{FF2B5EF4-FFF2-40B4-BE49-F238E27FC236}">
                <a16:creationId xmlns:a16="http://schemas.microsoft.com/office/drawing/2014/main" id="{28AB6488-B9E3-3F06-A710-2B419BFA3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514" y="1044531"/>
            <a:ext cx="2604008" cy="19002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9">
            <a:extLst>
              <a:ext uri="{FF2B5EF4-FFF2-40B4-BE49-F238E27FC236}">
                <a16:creationId xmlns:a16="http://schemas.microsoft.com/office/drawing/2014/main" id="{590A086D-E3E9-8F5C-0954-3D50D9E82D9D}"/>
              </a:ext>
            </a:extLst>
          </p:cNvPr>
          <p:cNvSpPr/>
          <p:nvPr/>
        </p:nvSpPr>
        <p:spPr>
          <a:xfrm>
            <a:off x="10944001" y="5020303"/>
            <a:ext cx="784013" cy="336800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h1 </a:t>
            </a:r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131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39;g1fb3416361d_0_15">
            <a:extLst>
              <a:ext uri="{FF2B5EF4-FFF2-40B4-BE49-F238E27FC236}">
                <a16:creationId xmlns:a16="http://schemas.microsoft.com/office/drawing/2014/main" id="{52575D03-9731-DB0D-D889-D923CB763CC3}"/>
              </a:ext>
            </a:extLst>
          </p:cNvPr>
          <p:cNvSpPr txBox="1">
            <a:spLocks/>
          </p:cNvSpPr>
          <p:nvPr/>
        </p:nvSpPr>
        <p:spPr>
          <a:xfrm>
            <a:off x="265614" y="259147"/>
            <a:ext cx="10475062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85AA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E85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  <a:buSzPts val="2800"/>
            </a:pPr>
            <a:r>
              <a:rPr lang="en-GB" sz="3600" dirty="0">
                <a:solidFill>
                  <a:schemeClr val="accent2"/>
                </a:solidFill>
              </a:rPr>
              <a:t>DOM Application Programming Interface (API)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071D71-52ED-9723-B18B-FAAAD95E6C28}"/>
              </a:ext>
            </a:extLst>
          </p:cNvPr>
          <p:cNvGrpSpPr/>
          <p:nvPr/>
        </p:nvGrpSpPr>
        <p:grpSpPr>
          <a:xfrm>
            <a:off x="357689" y="1012952"/>
            <a:ext cx="7405408" cy="4832092"/>
            <a:chOff x="500807" y="850036"/>
            <a:chExt cx="7405408" cy="4832092"/>
          </a:xfrm>
        </p:grpSpPr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DEC778E0-42D0-EAAC-3010-8BC0496FC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07" y="850036"/>
              <a:ext cx="7405408" cy="4832092"/>
            </a:xfrm>
            <a:prstGeom prst="rect">
              <a:avLst/>
            </a:prstGeom>
            <a:solidFill>
              <a:srgbClr val="F7CAA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E" altLang="en-US" sz="14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&lt;! You should rename this file index.html to run it --&gt;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IE" altLang="en-US" sz="1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&lt;!DOCTYPE html&gt;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&lt;html&gt;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&lt;head&gt;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&lt;title&gt;DOM Example 1&lt;/title&gt;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&lt;/head&gt;  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&lt;body id="</a:t>
              </a:r>
              <a:r>
                <a:rPr kumimoji="0" lang="en-IE" altLang="en-US" sz="1400" b="1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10000"/>
                    </a:schemeClr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body-id</a:t>
              </a: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"&gt;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&lt;script&gt;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// create a new h1 element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1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10000"/>
                    </a:schemeClr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let h1Elem = </a:t>
              </a:r>
              <a:r>
                <a:rPr kumimoji="0" lang="en-IE" altLang="en-US" sz="1400" b="1" i="0" u="none" strike="noStrike" cap="none" normalizeH="0" baseline="0" dirty="0" err="1">
                  <a:ln>
                    <a:noFill/>
                  </a:ln>
                  <a:solidFill>
                    <a:schemeClr val="accent6">
                      <a:lumMod val="10000"/>
                    </a:schemeClr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document.createElement</a:t>
              </a:r>
              <a:r>
                <a:rPr kumimoji="0" lang="en-IE" altLang="en-US" sz="1400" b="1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10000"/>
                    </a:schemeClr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("h1");</a:t>
              </a:r>
              <a:endParaRPr kumimoji="0" lang="en-IE" altLang="en-US" sz="1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// set the h1 element’s text </a:t>
              </a:r>
              <a:r>
                <a:rPr kumimoji="0" lang="en-IE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conten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h1Elem.textContent = "This is a level 1 heading!";</a:t>
              </a:r>
              <a:endParaRPr kumimoji="0" lang="en-IE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// insert the new h1 element as a child of body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let </a:t>
              </a:r>
              <a:r>
                <a:rPr kumimoji="0" lang="en-IE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bodyElem</a:t>
              </a: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= </a:t>
              </a:r>
              <a:r>
                <a:rPr kumimoji="0" lang="en-IE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document.getElementById</a:t>
              </a: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("</a:t>
              </a:r>
              <a:r>
                <a:rPr kumimoji="0" lang="en-IE" altLang="en-US" sz="1400" b="1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10000"/>
                    </a:schemeClr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body-id</a:t>
              </a: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");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</a:t>
              </a:r>
              <a:r>
                <a:rPr kumimoji="0" lang="en-IE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bodyElem.appendChild</a:t>
              </a: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(h1Elem);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E" altLang="en-US" sz="14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</a:t>
              </a: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&lt;/script&gt;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E" altLang="en-US" sz="14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</a:t>
              </a: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&lt;/body&gt;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&lt;/html&gt;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2049" name="Picture 3">
              <a:hlinkClick r:id="rId3" tooltip="Jump to source code on GitHub"/>
              <a:extLst>
                <a:ext uri="{FF2B5EF4-FFF2-40B4-BE49-F238E27FC236}">
                  <a16:creationId xmlns:a16="http://schemas.microsoft.com/office/drawing/2014/main" id="{58E6768C-23EF-9A5F-0CC6-83EB33AF8D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4345" y="5139792"/>
              <a:ext cx="390525" cy="333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337BFB1-72CD-CBAE-76FD-C3D91567ED7A}"/>
              </a:ext>
            </a:extLst>
          </p:cNvPr>
          <p:cNvGrpSpPr/>
          <p:nvPr/>
        </p:nvGrpSpPr>
        <p:grpSpPr>
          <a:xfrm>
            <a:off x="8031744" y="3139302"/>
            <a:ext cx="4070399" cy="2485569"/>
            <a:chOff x="4085302" y="664038"/>
            <a:chExt cx="4070399" cy="2485569"/>
          </a:xfrm>
          <a:solidFill>
            <a:schemeClr val="lt1"/>
          </a:solidFill>
        </p:grpSpPr>
        <p:sp>
          <p:nvSpPr>
            <p:cNvPr id="26" name="Rounded Rectangle 1">
              <a:extLst>
                <a:ext uri="{FF2B5EF4-FFF2-40B4-BE49-F238E27FC236}">
                  <a16:creationId xmlns:a16="http://schemas.microsoft.com/office/drawing/2014/main" id="{8629ED33-2BFA-73CF-13A8-BE0D8D4463B8}"/>
                </a:ext>
              </a:extLst>
            </p:cNvPr>
            <p:cNvSpPr/>
            <p:nvPr/>
          </p:nvSpPr>
          <p:spPr>
            <a:xfrm>
              <a:off x="5209630" y="1166730"/>
              <a:ext cx="784013" cy="336800"/>
            </a:xfrm>
            <a:prstGeom prst="roundRect">
              <a:avLst/>
            </a:prstGeom>
            <a:grpFill/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html </a:t>
              </a:r>
              <a:endParaRPr kumimoji="0" lang="en-I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27" name="Rounded Rectangle 2">
              <a:extLst>
                <a:ext uri="{FF2B5EF4-FFF2-40B4-BE49-F238E27FC236}">
                  <a16:creationId xmlns:a16="http://schemas.microsoft.com/office/drawing/2014/main" id="{9B97B6D0-028C-258F-B6F5-4D9822A6FBD6}"/>
                </a:ext>
              </a:extLst>
            </p:cNvPr>
            <p:cNvSpPr/>
            <p:nvPr/>
          </p:nvSpPr>
          <p:spPr>
            <a:xfrm>
              <a:off x="4298310" y="2302320"/>
              <a:ext cx="784013" cy="336800"/>
            </a:xfrm>
            <a:prstGeom prst="roundRect">
              <a:avLst/>
            </a:prstGeom>
            <a:grpFill/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title </a:t>
              </a:r>
              <a:endParaRPr kumimoji="0" lang="en-I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2242328-B72C-DFCE-21CD-3E5C74E1D0B3}"/>
                </a:ext>
              </a:extLst>
            </p:cNvPr>
            <p:cNvCxnSpPr/>
            <p:nvPr/>
          </p:nvCxnSpPr>
          <p:spPr>
            <a:xfrm flipH="1" flipV="1">
              <a:off x="4714971" y="2144307"/>
              <a:ext cx="1" cy="146637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9" name="Rounded Rectangle 4">
              <a:extLst>
                <a:ext uri="{FF2B5EF4-FFF2-40B4-BE49-F238E27FC236}">
                  <a16:creationId xmlns:a16="http://schemas.microsoft.com/office/drawing/2014/main" id="{8AE5B850-1680-F0B6-D346-68E75405070C}"/>
                </a:ext>
              </a:extLst>
            </p:cNvPr>
            <p:cNvSpPr/>
            <p:nvPr/>
          </p:nvSpPr>
          <p:spPr>
            <a:xfrm>
              <a:off x="5993643" y="1794286"/>
              <a:ext cx="784013" cy="336800"/>
            </a:xfrm>
            <a:prstGeom prst="roundRect">
              <a:avLst/>
            </a:prstGeom>
            <a:grpFill/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body </a:t>
              </a:r>
              <a:endParaRPr kumimoji="0" lang="en-I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D2AFDFF-CAC7-3037-162F-2597E6DF2415}"/>
                </a:ext>
              </a:extLst>
            </p:cNvPr>
            <p:cNvCxnSpPr/>
            <p:nvPr/>
          </p:nvCxnSpPr>
          <p:spPr>
            <a:xfrm flipH="1" flipV="1">
              <a:off x="5596706" y="1522371"/>
              <a:ext cx="1" cy="146637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279AC59-3057-BB46-CBBE-D80E2125BD0E}"/>
                </a:ext>
              </a:extLst>
            </p:cNvPr>
            <p:cNvCxnSpPr/>
            <p:nvPr/>
          </p:nvCxnSpPr>
          <p:spPr>
            <a:xfrm flipV="1">
              <a:off x="6796659" y="1974500"/>
              <a:ext cx="354842" cy="1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2" name="Rounded Rectangle 26">
              <a:extLst>
                <a:ext uri="{FF2B5EF4-FFF2-40B4-BE49-F238E27FC236}">
                  <a16:creationId xmlns:a16="http://schemas.microsoft.com/office/drawing/2014/main" id="{480A00D8-0277-2319-0019-86B7E742FBEF}"/>
                </a:ext>
              </a:extLst>
            </p:cNvPr>
            <p:cNvSpPr/>
            <p:nvPr/>
          </p:nvSpPr>
          <p:spPr>
            <a:xfrm>
              <a:off x="4298310" y="1808279"/>
              <a:ext cx="784013" cy="332442"/>
            </a:xfrm>
            <a:prstGeom prst="roundRect">
              <a:avLst/>
            </a:prstGeom>
            <a:grpFill/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head </a:t>
              </a:r>
              <a:endParaRPr kumimoji="0" lang="en-I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7343D37-B695-AF16-1BB0-D2ECFA9810F0}"/>
                </a:ext>
              </a:extLst>
            </p:cNvPr>
            <p:cNvCxnSpPr/>
            <p:nvPr/>
          </p:nvCxnSpPr>
          <p:spPr>
            <a:xfrm>
              <a:off x="4719884" y="1652939"/>
              <a:ext cx="1744640" cy="16069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17713DC-CB95-7977-D50A-60E171E89DB3}"/>
                </a:ext>
              </a:extLst>
            </p:cNvPr>
            <p:cNvCxnSpPr/>
            <p:nvPr/>
          </p:nvCxnSpPr>
          <p:spPr>
            <a:xfrm flipH="1" flipV="1">
              <a:off x="4724781" y="1645857"/>
              <a:ext cx="1" cy="146637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BA25614-926B-0514-852F-38414982E73A}"/>
                </a:ext>
              </a:extLst>
            </p:cNvPr>
            <p:cNvCxnSpPr/>
            <p:nvPr/>
          </p:nvCxnSpPr>
          <p:spPr>
            <a:xfrm flipH="1" flipV="1">
              <a:off x="6460323" y="1648129"/>
              <a:ext cx="1" cy="146637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6" name="Rounded Rectangle 46">
              <a:extLst>
                <a:ext uri="{FF2B5EF4-FFF2-40B4-BE49-F238E27FC236}">
                  <a16:creationId xmlns:a16="http://schemas.microsoft.com/office/drawing/2014/main" id="{4ECF19CC-3C5E-2174-3F00-B28627A18F17}"/>
                </a:ext>
              </a:extLst>
            </p:cNvPr>
            <p:cNvSpPr/>
            <p:nvPr/>
          </p:nvSpPr>
          <p:spPr>
            <a:xfrm>
              <a:off x="7156052" y="1777952"/>
              <a:ext cx="999649" cy="336800"/>
            </a:xfrm>
            <a:prstGeom prst="roundRect">
              <a:avLst/>
            </a:prstGeom>
            <a:grpFill/>
            <a:ln w="381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body-id</a:t>
              </a:r>
              <a:endParaRPr kumimoji="0" lang="en-I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37" name="Rounded Rectangle 48">
              <a:extLst>
                <a:ext uri="{FF2B5EF4-FFF2-40B4-BE49-F238E27FC236}">
                  <a16:creationId xmlns:a16="http://schemas.microsoft.com/office/drawing/2014/main" id="{855405F1-AC11-D8C3-2595-DDD092E71186}"/>
                </a:ext>
              </a:extLst>
            </p:cNvPr>
            <p:cNvSpPr/>
            <p:nvPr/>
          </p:nvSpPr>
          <p:spPr>
            <a:xfrm>
              <a:off x="5089070" y="664038"/>
              <a:ext cx="1038773" cy="336800"/>
            </a:xfrm>
            <a:prstGeom prst="roundRect">
              <a:avLst/>
            </a:prstGeom>
            <a:grpFill/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document </a:t>
              </a:r>
              <a:endParaRPr kumimoji="0" lang="en-I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D20A16E-97C7-F881-34AE-17694155B3F8}"/>
                </a:ext>
              </a:extLst>
            </p:cNvPr>
            <p:cNvCxnSpPr/>
            <p:nvPr/>
          </p:nvCxnSpPr>
          <p:spPr>
            <a:xfrm flipH="1" flipV="1">
              <a:off x="5598978" y="1006031"/>
              <a:ext cx="1" cy="146637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9" name="Rounded Rectangle 52">
              <a:extLst>
                <a:ext uri="{FF2B5EF4-FFF2-40B4-BE49-F238E27FC236}">
                  <a16:creationId xmlns:a16="http://schemas.microsoft.com/office/drawing/2014/main" id="{2ABCDF79-5EE8-73C8-39A6-6F99986AAB13}"/>
                </a:ext>
              </a:extLst>
            </p:cNvPr>
            <p:cNvSpPr/>
            <p:nvPr/>
          </p:nvSpPr>
          <p:spPr>
            <a:xfrm>
              <a:off x="6039941" y="2277243"/>
              <a:ext cx="784013" cy="336800"/>
            </a:xfrm>
            <a:prstGeom prst="roundRect">
              <a:avLst/>
            </a:prstGeom>
            <a:grpFill/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script 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90F6BAF-1877-C956-9838-A966FD9035B7}"/>
                </a:ext>
              </a:extLst>
            </p:cNvPr>
            <p:cNvCxnSpPr/>
            <p:nvPr/>
          </p:nvCxnSpPr>
          <p:spPr>
            <a:xfrm flipH="1" flipV="1">
              <a:off x="6456602" y="2119230"/>
              <a:ext cx="1" cy="146637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2" name="Rounded Rectangle 56">
              <a:extLst>
                <a:ext uri="{FF2B5EF4-FFF2-40B4-BE49-F238E27FC236}">
                  <a16:creationId xmlns:a16="http://schemas.microsoft.com/office/drawing/2014/main" id="{8ED0E1BA-781D-EAC8-0189-CCBB3F443DB3}"/>
                </a:ext>
              </a:extLst>
            </p:cNvPr>
            <p:cNvSpPr/>
            <p:nvPr/>
          </p:nvSpPr>
          <p:spPr>
            <a:xfrm>
              <a:off x="4085302" y="2812807"/>
              <a:ext cx="1237323" cy="336800"/>
            </a:xfrm>
            <a:prstGeom prst="roundRect">
              <a:avLst/>
            </a:prstGeom>
            <a:grpFill/>
            <a:ln w="38100" cap="flat" cmpd="sng" algn="ctr">
              <a:solidFill>
                <a:srgbClr val="FFFF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“DOM Demo 2”</a:t>
              </a:r>
              <a:endParaRPr kumimoji="0" lang="en-IE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99C9C50-FBFE-FAD5-58BA-6B5D653A1E4F}"/>
                </a:ext>
              </a:extLst>
            </p:cNvPr>
            <p:cNvCxnSpPr/>
            <p:nvPr/>
          </p:nvCxnSpPr>
          <p:spPr>
            <a:xfrm flipH="1" flipV="1">
              <a:off x="4698316" y="2640121"/>
              <a:ext cx="1" cy="146637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pic>
        <p:nvPicPr>
          <p:cNvPr id="45" name="Picture 53428">
            <a:extLst>
              <a:ext uri="{FF2B5EF4-FFF2-40B4-BE49-F238E27FC236}">
                <a16:creationId xmlns:a16="http://schemas.microsoft.com/office/drawing/2014/main" id="{28AB6488-B9E3-3F06-A710-2B419BFA3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514" y="1044531"/>
            <a:ext cx="2604008" cy="19002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9">
            <a:extLst>
              <a:ext uri="{FF2B5EF4-FFF2-40B4-BE49-F238E27FC236}">
                <a16:creationId xmlns:a16="http://schemas.microsoft.com/office/drawing/2014/main" id="{590A086D-E3E9-8F5C-0954-3D50D9E82D9D}"/>
              </a:ext>
            </a:extLst>
          </p:cNvPr>
          <p:cNvSpPr/>
          <p:nvPr/>
        </p:nvSpPr>
        <p:spPr>
          <a:xfrm>
            <a:off x="10944001" y="5020303"/>
            <a:ext cx="784013" cy="336800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h1 </a:t>
            </a:r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ounded Rectangle 44">
            <a:extLst>
              <a:ext uri="{FF2B5EF4-FFF2-40B4-BE49-F238E27FC236}">
                <a16:creationId xmlns:a16="http://schemas.microsoft.com/office/drawing/2014/main" id="{09585AF7-8F1E-ADF8-BD82-7CF62184360A}"/>
              </a:ext>
            </a:extLst>
          </p:cNvPr>
          <p:cNvSpPr/>
          <p:nvPr/>
        </p:nvSpPr>
        <p:spPr>
          <a:xfrm>
            <a:off x="9545420" y="5563860"/>
            <a:ext cx="2646580" cy="301177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FFD02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 is a level 1 heading 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37DF4D-5FE2-5E8E-4C0F-3B70A30B06C0}"/>
              </a:ext>
            </a:extLst>
          </p:cNvPr>
          <p:cNvCxnSpPr>
            <a:cxnSpLocks/>
          </p:cNvCxnSpPr>
          <p:nvPr/>
        </p:nvCxnSpPr>
        <p:spPr>
          <a:xfrm flipV="1">
            <a:off x="11354561" y="5357103"/>
            <a:ext cx="0" cy="20675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960704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39;g1fb3416361d_0_15">
            <a:extLst>
              <a:ext uri="{FF2B5EF4-FFF2-40B4-BE49-F238E27FC236}">
                <a16:creationId xmlns:a16="http://schemas.microsoft.com/office/drawing/2014/main" id="{52575D03-9731-DB0D-D889-D923CB763CC3}"/>
              </a:ext>
            </a:extLst>
          </p:cNvPr>
          <p:cNvSpPr txBox="1">
            <a:spLocks/>
          </p:cNvSpPr>
          <p:nvPr/>
        </p:nvSpPr>
        <p:spPr>
          <a:xfrm>
            <a:off x="265614" y="259147"/>
            <a:ext cx="10475062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85AA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E85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  <a:buSzPts val="2800"/>
            </a:pPr>
            <a:r>
              <a:rPr lang="en-GB" sz="3600" dirty="0">
                <a:solidFill>
                  <a:schemeClr val="accent2"/>
                </a:solidFill>
              </a:rPr>
              <a:t>DOM Application Programming Interface (API)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071D71-52ED-9723-B18B-FAAAD95E6C28}"/>
              </a:ext>
            </a:extLst>
          </p:cNvPr>
          <p:cNvGrpSpPr/>
          <p:nvPr/>
        </p:nvGrpSpPr>
        <p:grpSpPr>
          <a:xfrm>
            <a:off x="357689" y="1012952"/>
            <a:ext cx="7405408" cy="4832092"/>
            <a:chOff x="500807" y="850036"/>
            <a:chExt cx="7405408" cy="4832092"/>
          </a:xfrm>
        </p:grpSpPr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DEC778E0-42D0-EAAC-3010-8BC0496FC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07" y="850036"/>
              <a:ext cx="7405408" cy="4832092"/>
            </a:xfrm>
            <a:prstGeom prst="rect">
              <a:avLst/>
            </a:prstGeom>
            <a:solidFill>
              <a:srgbClr val="F7CAA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E" altLang="en-US" sz="14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&lt;! You should rename this file index.html to run it --&gt;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IE" altLang="en-US" sz="1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&lt;!DOCTYPE html&gt;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&lt;html&gt;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&lt;head&gt;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&lt;title&gt;DOM Example 1&lt;/title&gt;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&lt;/head&gt;  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&lt;body id="</a:t>
              </a:r>
              <a:r>
                <a:rPr kumimoji="0" lang="en-IE" altLang="en-US" sz="1400" b="1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10000"/>
                    </a:schemeClr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body-id</a:t>
              </a: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"&gt;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&lt;script&gt;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// create a new h1 element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1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10000"/>
                    </a:schemeClr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let h1Elem = </a:t>
              </a:r>
              <a:r>
                <a:rPr kumimoji="0" lang="en-IE" altLang="en-US" sz="1400" b="1" i="0" u="none" strike="noStrike" cap="none" normalizeH="0" baseline="0" dirty="0" err="1">
                  <a:ln>
                    <a:noFill/>
                  </a:ln>
                  <a:solidFill>
                    <a:schemeClr val="accent6">
                      <a:lumMod val="10000"/>
                    </a:schemeClr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document.createElement</a:t>
              </a:r>
              <a:r>
                <a:rPr kumimoji="0" lang="en-IE" altLang="en-US" sz="1400" b="1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10000"/>
                    </a:schemeClr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("h1");</a:t>
              </a:r>
              <a:endParaRPr kumimoji="0" lang="en-IE" altLang="en-US" sz="1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// set the h1 element’s text </a:t>
              </a:r>
              <a:r>
                <a:rPr kumimoji="0" lang="en-IE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conten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1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10000"/>
                    </a:schemeClr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h1Elem.textContent = "This is a level 1 heading!";</a:t>
              </a:r>
              <a:endParaRPr kumimoji="0" lang="en-IE" altLang="en-US" sz="1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// insert the new h1 element as a child of body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let </a:t>
              </a:r>
              <a:r>
                <a:rPr kumimoji="0" lang="en-IE" altLang="en-US" sz="1400" b="1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bodyElem</a:t>
              </a:r>
              <a:r>
                <a:rPr kumimoji="0" lang="en-IE" altLang="en-US" sz="1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= </a:t>
              </a:r>
              <a:r>
                <a:rPr kumimoji="0" lang="en-IE" altLang="en-US" sz="1400" b="1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document.getElementById</a:t>
              </a:r>
              <a:r>
                <a:rPr kumimoji="0" lang="en-IE" altLang="en-US" sz="1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("body-id");</a:t>
              </a:r>
              <a:endParaRPr kumimoji="0" lang="en-IE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</a:t>
              </a:r>
              <a:r>
                <a:rPr kumimoji="0" lang="en-IE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bodyElem.appendChild</a:t>
              </a: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(h1Elem);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E" altLang="en-US" sz="14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</a:t>
              </a: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&lt;/script&gt;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E" altLang="en-US" sz="14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</a:t>
              </a: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&lt;/body&gt;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&lt;/html&gt;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2049" name="Picture 3">
              <a:hlinkClick r:id="rId3" tooltip="Jump to source code on GitHub"/>
              <a:extLst>
                <a:ext uri="{FF2B5EF4-FFF2-40B4-BE49-F238E27FC236}">
                  <a16:creationId xmlns:a16="http://schemas.microsoft.com/office/drawing/2014/main" id="{58E6768C-23EF-9A5F-0CC6-83EB33AF8D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4345" y="5139792"/>
              <a:ext cx="390525" cy="333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337BFB1-72CD-CBAE-76FD-C3D91567ED7A}"/>
              </a:ext>
            </a:extLst>
          </p:cNvPr>
          <p:cNvGrpSpPr/>
          <p:nvPr/>
        </p:nvGrpSpPr>
        <p:grpSpPr>
          <a:xfrm>
            <a:off x="8031744" y="3139302"/>
            <a:ext cx="4070399" cy="2485569"/>
            <a:chOff x="4085302" y="664038"/>
            <a:chExt cx="4070399" cy="2485569"/>
          </a:xfrm>
          <a:solidFill>
            <a:schemeClr val="lt1"/>
          </a:solidFill>
        </p:grpSpPr>
        <p:sp>
          <p:nvSpPr>
            <p:cNvPr id="26" name="Rounded Rectangle 1">
              <a:extLst>
                <a:ext uri="{FF2B5EF4-FFF2-40B4-BE49-F238E27FC236}">
                  <a16:creationId xmlns:a16="http://schemas.microsoft.com/office/drawing/2014/main" id="{8629ED33-2BFA-73CF-13A8-BE0D8D4463B8}"/>
                </a:ext>
              </a:extLst>
            </p:cNvPr>
            <p:cNvSpPr/>
            <p:nvPr/>
          </p:nvSpPr>
          <p:spPr>
            <a:xfrm>
              <a:off x="5209630" y="1166730"/>
              <a:ext cx="784013" cy="336800"/>
            </a:xfrm>
            <a:prstGeom prst="roundRect">
              <a:avLst/>
            </a:prstGeom>
            <a:grpFill/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html </a:t>
              </a:r>
              <a:endParaRPr kumimoji="0" lang="en-I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27" name="Rounded Rectangle 2">
              <a:extLst>
                <a:ext uri="{FF2B5EF4-FFF2-40B4-BE49-F238E27FC236}">
                  <a16:creationId xmlns:a16="http://schemas.microsoft.com/office/drawing/2014/main" id="{9B97B6D0-028C-258F-B6F5-4D9822A6FBD6}"/>
                </a:ext>
              </a:extLst>
            </p:cNvPr>
            <p:cNvSpPr/>
            <p:nvPr/>
          </p:nvSpPr>
          <p:spPr>
            <a:xfrm>
              <a:off x="4298310" y="2302320"/>
              <a:ext cx="784013" cy="336800"/>
            </a:xfrm>
            <a:prstGeom prst="roundRect">
              <a:avLst/>
            </a:prstGeom>
            <a:grpFill/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title </a:t>
              </a:r>
              <a:endParaRPr kumimoji="0" lang="en-I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2242328-B72C-DFCE-21CD-3E5C74E1D0B3}"/>
                </a:ext>
              </a:extLst>
            </p:cNvPr>
            <p:cNvCxnSpPr/>
            <p:nvPr/>
          </p:nvCxnSpPr>
          <p:spPr>
            <a:xfrm flipH="1" flipV="1">
              <a:off x="4714971" y="2144307"/>
              <a:ext cx="1" cy="146637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9" name="Rounded Rectangle 4">
              <a:extLst>
                <a:ext uri="{FF2B5EF4-FFF2-40B4-BE49-F238E27FC236}">
                  <a16:creationId xmlns:a16="http://schemas.microsoft.com/office/drawing/2014/main" id="{8AE5B850-1680-F0B6-D346-68E75405070C}"/>
                </a:ext>
              </a:extLst>
            </p:cNvPr>
            <p:cNvSpPr/>
            <p:nvPr/>
          </p:nvSpPr>
          <p:spPr>
            <a:xfrm>
              <a:off x="5993643" y="1794286"/>
              <a:ext cx="784013" cy="336800"/>
            </a:xfrm>
            <a:prstGeom prst="roundRect">
              <a:avLst/>
            </a:prstGeom>
            <a:grpFill/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body </a:t>
              </a:r>
              <a:endParaRPr kumimoji="0" lang="en-I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D2AFDFF-CAC7-3037-162F-2597E6DF2415}"/>
                </a:ext>
              </a:extLst>
            </p:cNvPr>
            <p:cNvCxnSpPr/>
            <p:nvPr/>
          </p:nvCxnSpPr>
          <p:spPr>
            <a:xfrm flipH="1" flipV="1">
              <a:off x="5596706" y="1522371"/>
              <a:ext cx="1" cy="146637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279AC59-3057-BB46-CBBE-D80E2125BD0E}"/>
                </a:ext>
              </a:extLst>
            </p:cNvPr>
            <p:cNvCxnSpPr/>
            <p:nvPr/>
          </p:nvCxnSpPr>
          <p:spPr>
            <a:xfrm flipV="1">
              <a:off x="6796659" y="1974500"/>
              <a:ext cx="354842" cy="1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2" name="Rounded Rectangle 26">
              <a:extLst>
                <a:ext uri="{FF2B5EF4-FFF2-40B4-BE49-F238E27FC236}">
                  <a16:creationId xmlns:a16="http://schemas.microsoft.com/office/drawing/2014/main" id="{480A00D8-0277-2319-0019-86B7E742FBEF}"/>
                </a:ext>
              </a:extLst>
            </p:cNvPr>
            <p:cNvSpPr/>
            <p:nvPr/>
          </p:nvSpPr>
          <p:spPr>
            <a:xfrm>
              <a:off x="4298310" y="1808279"/>
              <a:ext cx="784013" cy="332442"/>
            </a:xfrm>
            <a:prstGeom prst="roundRect">
              <a:avLst/>
            </a:prstGeom>
            <a:grpFill/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head </a:t>
              </a:r>
              <a:endParaRPr kumimoji="0" lang="en-I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7343D37-B695-AF16-1BB0-D2ECFA9810F0}"/>
                </a:ext>
              </a:extLst>
            </p:cNvPr>
            <p:cNvCxnSpPr/>
            <p:nvPr/>
          </p:nvCxnSpPr>
          <p:spPr>
            <a:xfrm>
              <a:off x="4719884" y="1652939"/>
              <a:ext cx="1744640" cy="16069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17713DC-CB95-7977-D50A-60E171E89DB3}"/>
                </a:ext>
              </a:extLst>
            </p:cNvPr>
            <p:cNvCxnSpPr/>
            <p:nvPr/>
          </p:nvCxnSpPr>
          <p:spPr>
            <a:xfrm flipH="1" flipV="1">
              <a:off x="4724781" y="1645857"/>
              <a:ext cx="1" cy="146637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BA25614-926B-0514-852F-38414982E73A}"/>
                </a:ext>
              </a:extLst>
            </p:cNvPr>
            <p:cNvCxnSpPr/>
            <p:nvPr/>
          </p:nvCxnSpPr>
          <p:spPr>
            <a:xfrm flipH="1" flipV="1">
              <a:off x="6460323" y="1648129"/>
              <a:ext cx="1" cy="146637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6" name="Rounded Rectangle 46">
              <a:extLst>
                <a:ext uri="{FF2B5EF4-FFF2-40B4-BE49-F238E27FC236}">
                  <a16:creationId xmlns:a16="http://schemas.microsoft.com/office/drawing/2014/main" id="{4ECF19CC-3C5E-2174-3F00-B28627A18F17}"/>
                </a:ext>
              </a:extLst>
            </p:cNvPr>
            <p:cNvSpPr/>
            <p:nvPr/>
          </p:nvSpPr>
          <p:spPr>
            <a:xfrm>
              <a:off x="7156052" y="1777952"/>
              <a:ext cx="999649" cy="336800"/>
            </a:xfrm>
            <a:prstGeom prst="roundRect">
              <a:avLst/>
            </a:prstGeom>
            <a:grpFill/>
            <a:ln w="381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body-id</a:t>
              </a:r>
              <a:endParaRPr kumimoji="0" lang="en-I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37" name="Rounded Rectangle 48">
              <a:extLst>
                <a:ext uri="{FF2B5EF4-FFF2-40B4-BE49-F238E27FC236}">
                  <a16:creationId xmlns:a16="http://schemas.microsoft.com/office/drawing/2014/main" id="{855405F1-AC11-D8C3-2595-DDD092E71186}"/>
                </a:ext>
              </a:extLst>
            </p:cNvPr>
            <p:cNvSpPr/>
            <p:nvPr/>
          </p:nvSpPr>
          <p:spPr>
            <a:xfrm>
              <a:off x="5089070" y="664038"/>
              <a:ext cx="1038773" cy="336800"/>
            </a:xfrm>
            <a:prstGeom prst="roundRect">
              <a:avLst/>
            </a:prstGeom>
            <a:grpFill/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document </a:t>
              </a:r>
              <a:endParaRPr kumimoji="0" lang="en-I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D20A16E-97C7-F881-34AE-17694155B3F8}"/>
                </a:ext>
              </a:extLst>
            </p:cNvPr>
            <p:cNvCxnSpPr/>
            <p:nvPr/>
          </p:nvCxnSpPr>
          <p:spPr>
            <a:xfrm flipH="1" flipV="1">
              <a:off x="5598978" y="1006031"/>
              <a:ext cx="1" cy="146637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9" name="Rounded Rectangle 52">
              <a:extLst>
                <a:ext uri="{FF2B5EF4-FFF2-40B4-BE49-F238E27FC236}">
                  <a16:creationId xmlns:a16="http://schemas.microsoft.com/office/drawing/2014/main" id="{2ABCDF79-5EE8-73C8-39A6-6F99986AAB13}"/>
                </a:ext>
              </a:extLst>
            </p:cNvPr>
            <p:cNvSpPr/>
            <p:nvPr/>
          </p:nvSpPr>
          <p:spPr>
            <a:xfrm>
              <a:off x="6039941" y="2277243"/>
              <a:ext cx="784013" cy="336800"/>
            </a:xfrm>
            <a:prstGeom prst="roundRect">
              <a:avLst/>
            </a:prstGeom>
            <a:grpFill/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script 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90F6BAF-1877-C956-9838-A966FD9035B7}"/>
                </a:ext>
              </a:extLst>
            </p:cNvPr>
            <p:cNvCxnSpPr/>
            <p:nvPr/>
          </p:nvCxnSpPr>
          <p:spPr>
            <a:xfrm flipH="1" flipV="1">
              <a:off x="6456602" y="2119230"/>
              <a:ext cx="1" cy="146637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2" name="Rounded Rectangle 56">
              <a:extLst>
                <a:ext uri="{FF2B5EF4-FFF2-40B4-BE49-F238E27FC236}">
                  <a16:creationId xmlns:a16="http://schemas.microsoft.com/office/drawing/2014/main" id="{8ED0E1BA-781D-EAC8-0189-CCBB3F443DB3}"/>
                </a:ext>
              </a:extLst>
            </p:cNvPr>
            <p:cNvSpPr/>
            <p:nvPr/>
          </p:nvSpPr>
          <p:spPr>
            <a:xfrm>
              <a:off x="4085302" y="2812807"/>
              <a:ext cx="1237323" cy="336800"/>
            </a:xfrm>
            <a:prstGeom prst="roundRect">
              <a:avLst/>
            </a:prstGeom>
            <a:grpFill/>
            <a:ln w="38100" cap="flat" cmpd="sng" algn="ctr">
              <a:solidFill>
                <a:srgbClr val="FFFF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“DOM Demo 2”</a:t>
              </a:r>
              <a:endParaRPr kumimoji="0" lang="en-IE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99C9C50-FBFE-FAD5-58BA-6B5D653A1E4F}"/>
                </a:ext>
              </a:extLst>
            </p:cNvPr>
            <p:cNvCxnSpPr/>
            <p:nvPr/>
          </p:nvCxnSpPr>
          <p:spPr>
            <a:xfrm flipH="1" flipV="1">
              <a:off x="4698316" y="2640121"/>
              <a:ext cx="1" cy="146637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pic>
        <p:nvPicPr>
          <p:cNvPr id="45" name="Picture 53428">
            <a:extLst>
              <a:ext uri="{FF2B5EF4-FFF2-40B4-BE49-F238E27FC236}">
                <a16:creationId xmlns:a16="http://schemas.microsoft.com/office/drawing/2014/main" id="{28AB6488-B9E3-3F06-A710-2B419BFA3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514" y="1044531"/>
            <a:ext cx="2604008" cy="19002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9">
            <a:extLst>
              <a:ext uri="{FF2B5EF4-FFF2-40B4-BE49-F238E27FC236}">
                <a16:creationId xmlns:a16="http://schemas.microsoft.com/office/drawing/2014/main" id="{590A086D-E3E9-8F5C-0954-3D50D9E82D9D}"/>
              </a:ext>
            </a:extLst>
          </p:cNvPr>
          <p:cNvSpPr/>
          <p:nvPr/>
        </p:nvSpPr>
        <p:spPr>
          <a:xfrm>
            <a:off x="10944001" y="5020303"/>
            <a:ext cx="784013" cy="336800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h1 </a:t>
            </a:r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ounded Rectangle 44">
            <a:extLst>
              <a:ext uri="{FF2B5EF4-FFF2-40B4-BE49-F238E27FC236}">
                <a16:creationId xmlns:a16="http://schemas.microsoft.com/office/drawing/2014/main" id="{09585AF7-8F1E-ADF8-BD82-7CF62184360A}"/>
              </a:ext>
            </a:extLst>
          </p:cNvPr>
          <p:cNvSpPr/>
          <p:nvPr/>
        </p:nvSpPr>
        <p:spPr>
          <a:xfrm>
            <a:off x="9545420" y="5563860"/>
            <a:ext cx="2646580" cy="301177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FFD02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 is a level 1 heading 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37DF4D-5FE2-5E8E-4C0F-3B70A30B06C0}"/>
              </a:ext>
            </a:extLst>
          </p:cNvPr>
          <p:cNvCxnSpPr>
            <a:cxnSpLocks/>
          </p:cNvCxnSpPr>
          <p:nvPr/>
        </p:nvCxnSpPr>
        <p:spPr>
          <a:xfrm flipV="1">
            <a:off x="11354561" y="5357103"/>
            <a:ext cx="0" cy="20675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9E3C68-BB1D-7413-3246-15D15D94D176}"/>
              </a:ext>
            </a:extLst>
          </p:cNvPr>
          <p:cNvSpPr txBox="1"/>
          <p:nvPr/>
        </p:nvSpPr>
        <p:spPr>
          <a:xfrm>
            <a:off x="10539362" y="3346850"/>
            <a:ext cx="13172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E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bodyElem</a:t>
            </a:r>
            <a:endParaRPr lang="en-IE" dirty="0"/>
          </a:p>
        </p:txBody>
      </p:sp>
      <p:cxnSp>
        <p:nvCxnSpPr>
          <p:cNvPr id="11" name="Curved Connector 36">
            <a:extLst>
              <a:ext uri="{FF2B5EF4-FFF2-40B4-BE49-F238E27FC236}">
                <a16:creationId xmlns:a16="http://schemas.microsoft.com/office/drawing/2014/main" id="{A8AE7092-297E-EC00-5236-D11FCE3A47F4}"/>
              </a:ext>
            </a:extLst>
          </p:cNvPr>
          <p:cNvCxnSpPr>
            <a:cxnSpLocks/>
          </p:cNvCxnSpPr>
          <p:nvPr/>
        </p:nvCxnSpPr>
        <p:spPr>
          <a:xfrm rot="5400000">
            <a:off x="10492059" y="3758076"/>
            <a:ext cx="499247" cy="404638"/>
          </a:xfrm>
          <a:prstGeom prst="curvedConnector3">
            <a:avLst/>
          </a:prstGeom>
          <a:noFill/>
          <a:ln w="22225" cap="flat" cmpd="sng" algn="ctr">
            <a:solidFill>
              <a:srgbClr val="ED7D31"/>
            </a:solidFill>
            <a:prstDash val="dash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00327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39;g1fb3416361d_0_15">
            <a:extLst>
              <a:ext uri="{FF2B5EF4-FFF2-40B4-BE49-F238E27FC236}">
                <a16:creationId xmlns:a16="http://schemas.microsoft.com/office/drawing/2014/main" id="{52575D03-9731-DB0D-D889-D923CB763CC3}"/>
              </a:ext>
            </a:extLst>
          </p:cNvPr>
          <p:cNvSpPr txBox="1">
            <a:spLocks/>
          </p:cNvSpPr>
          <p:nvPr/>
        </p:nvSpPr>
        <p:spPr>
          <a:xfrm>
            <a:off x="265614" y="259147"/>
            <a:ext cx="10475062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85AA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E85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  <a:buSzPts val="2800"/>
            </a:pPr>
            <a:r>
              <a:rPr lang="en-GB" sz="3600" dirty="0">
                <a:solidFill>
                  <a:schemeClr val="accent2"/>
                </a:solidFill>
              </a:rPr>
              <a:t>DOM Application Programming Interface (API)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071D71-52ED-9723-B18B-FAAAD95E6C28}"/>
              </a:ext>
            </a:extLst>
          </p:cNvPr>
          <p:cNvGrpSpPr/>
          <p:nvPr/>
        </p:nvGrpSpPr>
        <p:grpSpPr>
          <a:xfrm>
            <a:off x="357689" y="1012952"/>
            <a:ext cx="7405408" cy="4832092"/>
            <a:chOff x="500807" y="850036"/>
            <a:chExt cx="7405408" cy="4832092"/>
          </a:xfrm>
        </p:grpSpPr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DEC778E0-42D0-EAAC-3010-8BC0496FC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07" y="850036"/>
              <a:ext cx="7405408" cy="4832092"/>
            </a:xfrm>
            <a:prstGeom prst="rect">
              <a:avLst/>
            </a:prstGeom>
            <a:solidFill>
              <a:srgbClr val="F7CAA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E" altLang="en-US" sz="14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&lt;! You should rename this file index.html to run it --&gt;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IE" altLang="en-US" sz="1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&lt;!DOCTYPE html&gt;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&lt;html&gt;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&lt;head&gt;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&lt;title&gt;DOM Example 1&lt;/title&gt;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&lt;/head&gt;  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&lt;body id="</a:t>
              </a:r>
              <a:r>
                <a:rPr kumimoji="0" lang="en-IE" altLang="en-US" sz="1400" b="1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10000"/>
                    </a:schemeClr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body-id</a:t>
              </a: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"&gt;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&lt;script&gt;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// create a new h1 element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1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10000"/>
                    </a:schemeClr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let h1Elem = </a:t>
              </a:r>
              <a:r>
                <a:rPr kumimoji="0" lang="en-IE" altLang="en-US" sz="1400" b="1" i="0" u="none" strike="noStrike" cap="none" normalizeH="0" baseline="0" dirty="0" err="1">
                  <a:ln>
                    <a:noFill/>
                  </a:ln>
                  <a:solidFill>
                    <a:schemeClr val="accent6">
                      <a:lumMod val="10000"/>
                    </a:schemeClr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document.createElement</a:t>
              </a:r>
              <a:r>
                <a:rPr kumimoji="0" lang="en-IE" altLang="en-US" sz="1400" b="1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10000"/>
                    </a:schemeClr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("h1");</a:t>
              </a:r>
              <a:endParaRPr kumimoji="0" lang="en-IE" altLang="en-US" sz="1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// set the h1 element’s text </a:t>
              </a:r>
              <a:r>
                <a:rPr kumimoji="0" lang="en-IE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conten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1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10000"/>
                    </a:schemeClr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h1Elem.textContent = "This is a level 1 heading!";</a:t>
              </a:r>
              <a:endParaRPr kumimoji="0" lang="en-IE" altLang="en-US" sz="1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// insert the new h1 element as a child of body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1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10000"/>
                    </a:schemeClr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let </a:t>
              </a:r>
              <a:r>
                <a:rPr kumimoji="0" lang="en-IE" altLang="en-US" sz="1400" b="1" i="0" u="none" strike="noStrike" cap="none" normalizeH="0" baseline="0" dirty="0" err="1">
                  <a:ln>
                    <a:noFill/>
                  </a:ln>
                  <a:solidFill>
                    <a:schemeClr val="accent6">
                      <a:lumMod val="10000"/>
                    </a:schemeClr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bodyElem</a:t>
              </a:r>
              <a:r>
                <a:rPr kumimoji="0" lang="en-IE" altLang="en-US" sz="1400" b="1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10000"/>
                    </a:schemeClr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= </a:t>
              </a:r>
              <a:r>
                <a:rPr kumimoji="0" lang="en-IE" altLang="en-US" sz="1400" b="1" i="0" u="none" strike="noStrike" cap="none" normalizeH="0" baseline="0" dirty="0" err="1">
                  <a:ln>
                    <a:noFill/>
                  </a:ln>
                  <a:solidFill>
                    <a:schemeClr val="accent6">
                      <a:lumMod val="10000"/>
                    </a:schemeClr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document.getElementById</a:t>
              </a:r>
              <a:r>
                <a:rPr kumimoji="0" lang="en-IE" altLang="en-US" sz="1400" b="1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10000"/>
                    </a:schemeClr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("body-id");</a:t>
              </a:r>
              <a:endParaRPr kumimoji="0" lang="en-IE" altLang="en-US" sz="1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</a:t>
              </a:r>
              <a:r>
                <a:rPr kumimoji="0" lang="en-IE" altLang="en-US" sz="1400" b="1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bodyElem.appendChild</a:t>
              </a:r>
              <a:r>
                <a:rPr kumimoji="0" lang="en-IE" altLang="en-US" sz="1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(h1Elem);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E" altLang="en-US" sz="14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</a:t>
              </a: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&lt;/script&gt;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E" altLang="en-US" sz="14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</a:t>
              </a: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&lt;/body&gt;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&lt;/html&gt;</a:t>
              </a:r>
              <a:endParaRPr kumimoji="0" lang="en-I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2049" name="Picture 3">
              <a:hlinkClick r:id="rId3" tooltip="Jump to source code on GitHub"/>
              <a:extLst>
                <a:ext uri="{FF2B5EF4-FFF2-40B4-BE49-F238E27FC236}">
                  <a16:creationId xmlns:a16="http://schemas.microsoft.com/office/drawing/2014/main" id="{58E6768C-23EF-9A5F-0CC6-83EB33AF8D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4345" y="5139792"/>
              <a:ext cx="390525" cy="333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Rounded Rectangle 1">
            <a:extLst>
              <a:ext uri="{FF2B5EF4-FFF2-40B4-BE49-F238E27FC236}">
                <a16:creationId xmlns:a16="http://schemas.microsoft.com/office/drawing/2014/main" id="{8629ED33-2BFA-73CF-13A8-BE0D8D4463B8}"/>
              </a:ext>
            </a:extLst>
          </p:cNvPr>
          <p:cNvSpPr/>
          <p:nvPr/>
        </p:nvSpPr>
        <p:spPr>
          <a:xfrm>
            <a:off x="9156072" y="3641994"/>
            <a:ext cx="784013" cy="336800"/>
          </a:xfrm>
          <a:prstGeom prst="roundRect">
            <a:avLst/>
          </a:prstGeom>
          <a:solidFill>
            <a:schemeClr val="lt1"/>
          </a:solidFill>
          <a:ln w="381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html </a:t>
            </a:r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7" name="Rounded Rectangle 2">
            <a:extLst>
              <a:ext uri="{FF2B5EF4-FFF2-40B4-BE49-F238E27FC236}">
                <a16:creationId xmlns:a16="http://schemas.microsoft.com/office/drawing/2014/main" id="{9B97B6D0-028C-258F-B6F5-4D9822A6FBD6}"/>
              </a:ext>
            </a:extLst>
          </p:cNvPr>
          <p:cNvSpPr/>
          <p:nvPr/>
        </p:nvSpPr>
        <p:spPr>
          <a:xfrm>
            <a:off x="8244752" y="4777584"/>
            <a:ext cx="784013" cy="336800"/>
          </a:xfrm>
          <a:prstGeom prst="roundRect">
            <a:avLst/>
          </a:prstGeom>
          <a:solidFill>
            <a:schemeClr val="lt1"/>
          </a:solidFill>
          <a:ln w="381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title </a:t>
            </a:r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242328-B72C-DFCE-21CD-3E5C74E1D0B3}"/>
              </a:ext>
            </a:extLst>
          </p:cNvPr>
          <p:cNvCxnSpPr/>
          <p:nvPr/>
        </p:nvCxnSpPr>
        <p:spPr>
          <a:xfrm flipH="1" flipV="1">
            <a:off x="8661413" y="4619571"/>
            <a:ext cx="1" cy="146637"/>
          </a:xfrm>
          <a:prstGeom prst="line">
            <a:avLst/>
          </a:prstGeom>
          <a:solidFill>
            <a:schemeClr val="lt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9" name="Rounded Rectangle 4">
            <a:extLst>
              <a:ext uri="{FF2B5EF4-FFF2-40B4-BE49-F238E27FC236}">
                <a16:creationId xmlns:a16="http://schemas.microsoft.com/office/drawing/2014/main" id="{8AE5B850-1680-F0B6-D346-68E75405070C}"/>
              </a:ext>
            </a:extLst>
          </p:cNvPr>
          <p:cNvSpPr/>
          <p:nvPr/>
        </p:nvSpPr>
        <p:spPr>
          <a:xfrm>
            <a:off x="9940085" y="4269550"/>
            <a:ext cx="784013" cy="336800"/>
          </a:xfrm>
          <a:prstGeom prst="roundRect">
            <a:avLst/>
          </a:prstGeom>
          <a:solidFill>
            <a:schemeClr val="lt1"/>
          </a:solidFill>
          <a:ln w="381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body </a:t>
            </a:r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D2AFDFF-CAC7-3037-162F-2597E6DF2415}"/>
              </a:ext>
            </a:extLst>
          </p:cNvPr>
          <p:cNvCxnSpPr/>
          <p:nvPr/>
        </p:nvCxnSpPr>
        <p:spPr>
          <a:xfrm flipH="1" flipV="1">
            <a:off x="9543148" y="3997635"/>
            <a:ext cx="1" cy="146637"/>
          </a:xfrm>
          <a:prstGeom prst="line">
            <a:avLst/>
          </a:prstGeom>
          <a:solidFill>
            <a:schemeClr val="lt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279AC59-3057-BB46-CBBE-D80E2125BD0E}"/>
              </a:ext>
            </a:extLst>
          </p:cNvPr>
          <p:cNvCxnSpPr/>
          <p:nvPr/>
        </p:nvCxnSpPr>
        <p:spPr>
          <a:xfrm flipV="1">
            <a:off x="10743101" y="4449764"/>
            <a:ext cx="354842" cy="1"/>
          </a:xfrm>
          <a:prstGeom prst="line">
            <a:avLst/>
          </a:prstGeom>
          <a:solidFill>
            <a:schemeClr val="lt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2" name="Rounded Rectangle 26">
            <a:extLst>
              <a:ext uri="{FF2B5EF4-FFF2-40B4-BE49-F238E27FC236}">
                <a16:creationId xmlns:a16="http://schemas.microsoft.com/office/drawing/2014/main" id="{480A00D8-0277-2319-0019-86B7E742FBEF}"/>
              </a:ext>
            </a:extLst>
          </p:cNvPr>
          <p:cNvSpPr/>
          <p:nvPr/>
        </p:nvSpPr>
        <p:spPr>
          <a:xfrm>
            <a:off x="8244752" y="4283543"/>
            <a:ext cx="784013" cy="332442"/>
          </a:xfrm>
          <a:prstGeom prst="roundRect">
            <a:avLst/>
          </a:prstGeom>
          <a:solidFill>
            <a:schemeClr val="lt1"/>
          </a:solidFill>
          <a:ln w="381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head </a:t>
            </a:r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343D37-B695-AF16-1BB0-D2ECFA9810F0}"/>
              </a:ext>
            </a:extLst>
          </p:cNvPr>
          <p:cNvCxnSpPr/>
          <p:nvPr/>
        </p:nvCxnSpPr>
        <p:spPr>
          <a:xfrm>
            <a:off x="8666326" y="4128203"/>
            <a:ext cx="1744640" cy="16069"/>
          </a:xfrm>
          <a:prstGeom prst="line">
            <a:avLst/>
          </a:prstGeom>
          <a:solidFill>
            <a:schemeClr val="lt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7713DC-CB95-7977-D50A-60E171E89DB3}"/>
              </a:ext>
            </a:extLst>
          </p:cNvPr>
          <p:cNvCxnSpPr/>
          <p:nvPr/>
        </p:nvCxnSpPr>
        <p:spPr>
          <a:xfrm flipH="1" flipV="1">
            <a:off x="8671223" y="4121121"/>
            <a:ext cx="1" cy="146637"/>
          </a:xfrm>
          <a:prstGeom prst="line">
            <a:avLst/>
          </a:prstGeom>
          <a:solidFill>
            <a:schemeClr val="lt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A25614-926B-0514-852F-38414982E73A}"/>
              </a:ext>
            </a:extLst>
          </p:cNvPr>
          <p:cNvCxnSpPr/>
          <p:nvPr/>
        </p:nvCxnSpPr>
        <p:spPr>
          <a:xfrm flipH="1" flipV="1">
            <a:off x="10406765" y="4123393"/>
            <a:ext cx="1" cy="146637"/>
          </a:xfrm>
          <a:prstGeom prst="line">
            <a:avLst/>
          </a:prstGeom>
          <a:solidFill>
            <a:schemeClr val="lt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6" name="Rounded Rectangle 46">
            <a:extLst>
              <a:ext uri="{FF2B5EF4-FFF2-40B4-BE49-F238E27FC236}">
                <a16:creationId xmlns:a16="http://schemas.microsoft.com/office/drawing/2014/main" id="{4ECF19CC-3C5E-2174-3F00-B28627A18F17}"/>
              </a:ext>
            </a:extLst>
          </p:cNvPr>
          <p:cNvSpPr/>
          <p:nvPr/>
        </p:nvSpPr>
        <p:spPr>
          <a:xfrm>
            <a:off x="11102494" y="4253216"/>
            <a:ext cx="999649" cy="336800"/>
          </a:xfrm>
          <a:prstGeom prst="roundRect">
            <a:avLst/>
          </a:prstGeom>
          <a:solidFill>
            <a:schemeClr val="lt1"/>
          </a:solidFill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body-id</a:t>
            </a:r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7" name="Rounded Rectangle 48">
            <a:extLst>
              <a:ext uri="{FF2B5EF4-FFF2-40B4-BE49-F238E27FC236}">
                <a16:creationId xmlns:a16="http://schemas.microsoft.com/office/drawing/2014/main" id="{855405F1-AC11-D8C3-2595-DDD092E71186}"/>
              </a:ext>
            </a:extLst>
          </p:cNvPr>
          <p:cNvSpPr/>
          <p:nvPr/>
        </p:nvSpPr>
        <p:spPr>
          <a:xfrm>
            <a:off x="9035512" y="3139302"/>
            <a:ext cx="1038773" cy="336800"/>
          </a:xfrm>
          <a:prstGeom prst="roundRect">
            <a:avLst/>
          </a:prstGeom>
          <a:solidFill>
            <a:schemeClr val="lt1"/>
          </a:solidFill>
          <a:ln w="381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document </a:t>
            </a:r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D20A16E-97C7-F881-34AE-17694155B3F8}"/>
              </a:ext>
            </a:extLst>
          </p:cNvPr>
          <p:cNvCxnSpPr/>
          <p:nvPr/>
        </p:nvCxnSpPr>
        <p:spPr>
          <a:xfrm flipH="1" flipV="1">
            <a:off x="9545420" y="3481295"/>
            <a:ext cx="1" cy="146637"/>
          </a:xfrm>
          <a:prstGeom prst="line">
            <a:avLst/>
          </a:prstGeom>
          <a:solidFill>
            <a:schemeClr val="lt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9" name="Rounded Rectangle 52">
            <a:extLst>
              <a:ext uri="{FF2B5EF4-FFF2-40B4-BE49-F238E27FC236}">
                <a16:creationId xmlns:a16="http://schemas.microsoft.com/office/drawing/2014/main" id="{2ABCDF79-5EE8-73C8-39A6-6F99986AAB13}"/>
              </a:ext>
            </a:extLst>
          </p:cNvPr>
          <p:cNvSpPr/>
          <p:nvPr/>
        </p:nvSpPr>
        <p:spPr>
          <a:xfrm>
            <a:off x="9572238" y="5035805"/>
            <a:ext cx="784013" cy="336800"/>
          </a:xfrm>
          <a:prstGeom prst="roundRect">
            <a:avLst/>
          </a:prstGeom>
          <a:solidFill>
            <a:schemeClr val="lt1"/>
          </a:solidFill>
          <a:ln w="381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script 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90F6BAF-1877-C956-9838-A966FD9035B7}"/>
              </a:ext>
            </a:extLst>
          </p:cNvPr>
          <p:cNvCxnSpPr/>
          <p:nvPr/>
        </p:nvCxnSpPr>
        <p:spPr>
          <a:xfrm flipH="1" flipV="1">
            <a:off x="10403044" y="4594494"/>
            <a:ext cx="1" cy="146637"/>
          </a:xfrm>
          <a:prstGeom prst="line">
            <a:avLst/>
          </a:prstGeom>
          <a:solidFill>
            <a:schemeClr val="lt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2" name="Rounded Rectangle 56">
            <a:extLst>
              <a:ext uri="{FF2B5EF4-FFF2-40B4-BE49-F238E27FC236}">
                <a16:creationId xmlns:a16="http://schemas.microsoft.com/office/drawing/2014/main" id="{8ED0E1BA-781D-EAC8-0189-CCBB3F443DB3}"/>
              </a:ext>
            </a:extLst>
          </p:cNvPr>
          <p:cNvSpPr/>
          <p:nvPr/>
        </p:nvSpPr>
        <p:spPr>
          <a:xfrm>
            <a:off x="8031744" y="5288071"/>
            <a:ext cx="1237323" cy="336800"/>
          </a:xfrm>
          <a:prstGeom prst="roundRect">
            <a:avLst/>
          </a:prstGeom>
          <a:solidFill>
            <a:schemeClr val="lt1"/>
          </a:solidFill>
          <a:ln w="381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“DOM Demo 2”</a:t>
            </a:r>
            <a:endParaRPr kumimoji="0" lang="en-IE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9C9C50-FBFE-FAD5-58BA-6B5D653A1E4F}"/>
              </a:ext>
            </a:extLst>
          </p:cNvPr>
          <p:cNvCxnSpPr/>
          <p:nvPr/>
        </p:nvCxnSpPr>
        <p:spPr>
          <a:xfrm flipH="1" flipV="1">
            <a:off x="8644758" y="5115385"/>
            <a:ext cx="1" cy="146637"/>
          </a:xfrm>
          <a:prstGeom prst="line">
            <a:avLst/>
          </a:prstGeom>
          <a:solidFill>
            <a:schemeClr val="lt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pic>
        <p:nvPicPr>
          <p:cNvPr id="45" name="Picture 53428">
            <a:extLst>
              <a:ext uri="{FF2B5EF4-FFF2-40B4-BE49-F238E27FC236}">
                <a16:creationId xmlns:a16="http://schemas.microsoft.com/office/drawing/2014/main" id="{28AB6488-B9E3-3F06-A710-2B419BFA3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514" y="1044531"/>
            <a:ext cx="2604008" cy="19002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9">
            <a:extLst>
              <a:ext uri="{FF2B5EF4-FFF2-40B4-BE49-F238E27FC236}">
                <a16:creationId xmlns:a16="http://schemas.microsoft.com/office/drawing/2014/main" id="{590A086D-E3E9-8F5C-0954-3D50D9E82D9D}"/>
              </a:ext>
            </a:extLst>
          </p:cNvPr>
          <p:cNvSpPr/>
          <p:nvPr/>
        </p:nvSpPr>
        <p:spPr>
          <a:xfrm>
            <a:off x="10944001" y="5020303"/>
            <a:ext cx="784013" cy="336800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h1 </a:t>
            </a:r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ounded Rectangle 44">
            <a:extLst>
              <a:ext uri="{FF2B5EF4-FFF2-40B4-BE49-F238E27FC236}">
                <a16:creationId xmlns:a16="http://schemas.microsoft.com/office/drawing/2014/main" id="{09585AF7-8F1E-ADF8-BD82-7CF62184360A}"/>
              </a:ext>
            </a:extLst>
          </p:cNvPr>
          <p:cNvSpPr/>
          <p:nvPr/>
        </p:nvSpPr>
        <p:spPr>
          <a:xfrm>
            <a:off x="9545420" y="5563860"/>
            <a:ext cx="2646580" cy="301177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FFD02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 is a level 1 heading 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37DF4D-5FE2-5E8E-4C0F-3B70A30B06C0}"/>
              </a:ext>
            </a:extLst>
          </p:cNvPr>
          <p:cNvCxnSpPr>
            <a:cxnSpLocks/>
          </p:cNvCxnSpPr>
          <p:nvPr/>
        </p:nvCxnSpPr>
        <p:spPr>
          <a:xfrm flipV="1">
            <a:off x="11354561" y="5357103"/>
            <a:ext cx="0" cy="20675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9E3C68-BB1D-7413-3246-15D15D94D176}"/>
              </a:ext>
            </a:extLst>
          </p:cNvPr>
          <p:cNvSpPr txBox="1"/>
          <p:nvPr/>
        </p:nvSpPr>
        <p:spPr>
          <a:xfrm>
            <a:off x="10539362" y="3346850"/>
            <a:ext cx="13172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E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bodyElem</a:t>
            </a:r>
            <a:endParaRPr lang="en-IE" dirty="0"/>
          </a:p>
        </p:txBody>
      </p:sp>
      <p:cxnSp>
        <p:nvCxnSpPr>
          <p:cNvPr id="11" name="Curved Connector 36">
            <a:extLst>
              <a:ext uri="{FF2B5EF4-FFF2-40B4-BE49-F238E27FC236}">
                <a16:creationId xmlns:a16="http://schemas.microsoft.com/office/drawing/2014/main" id="{A8AE7092-297E-EC00-5236-D11FCE3A47F4}"/>
              </a:ext>
            </a:extLst>
          </p:cNvPr>
          <p:cNvCxnSpPr>
            <a:cxnSpLocks/>
          </p:cNvCxnSpPr>
          <p:nvPr/>
        </p:nvCxnSpPr>
        <p:spPr>
          <a:xfrm rot="5400000">
            <a:off x="10492059" y="3758076"/>
            <a:ext cx="499247" cy="404638"/>
          </a:xfrm>
          <a:prstGeom prst="curvedConnector3">
            <a:avLst/>
          </a:prstGeom>
          <a:noFill/>
          <a:ln w="22225" cap="flat" cmpd="sng" algn="ctr">
            <a:solidFill>
              <a:srgbClr val="ED7D31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9F8450D-A3BE-0488-8649-A446E55562F9}"/>
              </a:ext>
            </a:extLst>
          </p:cNvPr>
          <p:cNvCxnSpPr/>
          <p:nvPr/>
        </p:nvCxnSpPr>
        <p:spPr>
          <a:xfrm flipH="1" flipV="1">
            <a:off x="9931336" y="4766499"/>
            <a:ext cx="1" cy="252000"/>
          </a:xfrm>
          <a:prstGeom prst="line">
            <a:avLst/>
          </a:prstGeom>
          <a:solidFill>
            <a:schemeClr val="lt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477E2A-E1D8-51F0-5DE7-0099EEB5D8CF}"/>
              </a:ext>
            </a:extLst>
          </p:cNvPr>
          <p:cNvCxnSpPr>
            <a:cxnSpLocks/>
          </p:cNvCxnSpPr>
          <p:nvPr/>
        </p:nvCxnSpPr>
        <p:spPr>
          <a:xfrm>
            <a:off x="9931337" y="4761158"/>
            <a:ext cx="1423224" cy="0"/>
          </a:xfrm>
          <a:prstGeom prst="line">
            <a:avLst/>
          </a:prstGeom>
          <a:solidFill>
            <a:schemeClr val="lt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77AAF5-93C6-5831-EDD6-438A9C7DF897}"/>
              </a:ext>
            </a:extLst>
          </p:cNvPr>
          <p:cNvCxnSpPr/>
          <p:nvPr/>
        </p:nvCxnSpPr>
        <p:spPr>
          <a:xfrm flipH="1" flipV="1">
            <a:off x="11359295" y="4761158"/>
            <a:ext cx="1" cy="252000"/>
          </a:xfrm>
          <a:prstGeom prst="line">
            <a:avLst/>
          </a:prstGeom>
          <a:solidFill>
            <a:schemeClr val="lt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631946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39;g1fb3416361d_0_15">
            <a:extLst>
              <a:ext uri="{FF2B5EF4-FFF2-40B4-BE49-F238E27FC236}">
                <a16:creationId xmlns:a16="http://schemas.microsoft.com/office/drawing/2014/main" id="{3E29F025-DA2D-D8D9-6418-86944A4FBB4D}"/>
              </a:ext>
            </a:extLst>
          </p:cNvPr>
          <p:cNvSpPr txBox="1">
            <a:spLocks/>
          </p:cNvSpPr>
          <p:nvPr/>
        </p:nvSpPr>
        <p:spPr>
          <a:xfrm>
            <a:off x="332521" y="270298"/>
            <a:ext cx="5321147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85AA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E85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  <a:buSzPts val="2800"/>
            </a:pPr>
            <a:r>
              <a:rPr lang="en-GB" sz="3600" dirty="0">
                <a:solidFill>
                  <a:schemeClr val="accent2"/>
                </a:solidFill>
              </a:rPr>
              <a:t>Events / Event Handling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310190-1F0F-4FE7-ECBC-67735ACFF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396" y="944939"/>
            <a:ext cx="1765320" cy="786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EC4738-E4CB-7639-EC41-A854F81977F5}"/>
              </a:ext>
            </a:extLst>
          </p:cNvPr>
          <p:cNvSpPr txBox="1"/>
          <p:nvPr/>
        </p:nvSpPr>
        <p:spPr>
          <a:xfrm>
            <a:off x="1893404" y="3822411"/>
            <a:ext cx="25062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1588A8"/>
                </a:solidFill>
              </a:rPr>
              <a:t>Check Box (check me!)</a:t>
            </a:r>
            <a:endParaRPr lang="en-IE" b="1" dirty="0">
              <a:solidFill>
                <a:srgbClr val="1588A8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D3934A-A551-D258-8E6B-0F6218ABF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668" y="2118514"/>
            <a:ext cx="2010056" cy="10288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4C7BEE-EBBF-E422-6FA1-133222288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6537" y="3920609"/>
            <a:ext cx="962159" cy="2095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D5140C-CF9E-B9AA-D6B5-F0F7DE770005}"/>
              </a:ext>
            </a:extLst>
          </p:cNvPr>
          <p:cNvSpPr txBox="1"/>
          <p:nvPr/>
        </p:nvSpPr>
        <p:spPr>
          <a:xfrm>
            <a:off x="1893404" y="2151796"/>
            <a:ext cx="2506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1588A8"/>
                </a:solidFill>
              </a:rPr>
              <a:t>Check Box (push me!)</a:t>
            </a:r>
            <a:endParaRPr lang="en-IE" b="1" dirty="0">
              <a:solidFill>
                <a:srgbClr val="1588A8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A77E1B-7168-D7E1-CD68-E30E66655654}"/>
              </a:ext>
            </a:extLst>
          </p:cNvPr>
          <p:cNvSpPr txBox="1"/>
          <p:nvPr/>
        </p:nvSpPr>
        <p:spPr>
          <a:xfrm>
            <a:off x="1893403" y="1008711"/>
            <a:ext cx="2855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1588A8"/>
                </a:solidFill>
              </a:rPr>
              <a:t>Push Button (click event)</a:t>
            </a:r>
            <a:endParaRPr lang="en-IE" b="1" dirty="0">
              <a:solidFill>
                <a:srgbClr val="1588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6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39;g1fb3416361d_0_15">
            <a:extLst>
              <a:ext uri="{FF2B5EF4-FFF2-40B4-BE49-F238E27FC236}">
                <a16:creationId xmlns:a16="http://schemas.microsoft.com/office/drawing/2014/main" id="{3E29F025-DA2D-D8D9-6418-86944A4FBB4D}"/>
              </a:ext>
            </a:extLst>
          </p:cNvPr>
          <p:cNvSpPr txBox="1">
            <a:spLocks/>
          </p:cNvSpPr>
          <p:nvPr/>
        </p:nvSpPr>
        <p:spPr>
          <a:xfrm>
            <a:off x="332521" y="270298"/>
            <a:ext cx="5321147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85AA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E85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  <a:buSzPts val="2800"/>
            </a:pPr>
            <a:r>
              <a:rPr lang="en-GB" sz="3600" dirty="0">
                <a:solidFill>
                  <a:schemeClr val="accent2"/>
                </a:solidFill>
              </a:rPr>
              <a:t>Events / Event Handling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D748AF-F2C9-594F-9237-2B1C2DE29FAA}"/>
              </a:ext>
            </a:extLst>
          </p:cNvPr>
          <p:cNvSpPr/>
          <p:nvPr/>
        </p:nvSpPr>
        <p:spPr>
          <a:xfrm>
            <a:off x="695882" y="1056771"/>
            <a:ext cx="5861035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id= "</a:t>
            </a:r>
            <a:r>
              <a:rPr lang="en-IE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I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-id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type="button"&gt;Click me!&lt;/button&gt;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D08F5-8CBE-9DDE-F466-D73A92051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719" y="1394441"/>
            <a:ext cx="1765320" cy="7869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0C40E2-FE9D-6705-7322-08A8E894EDA5}"/>
              </a:ext>
            </a:extLst>
          </p:cNvPr>
          <p:cNvSpPr/>
          <p:nvPr/>
        </p:nvSpPr>
        <p:spPr>
          <a:xfrm>
            <a:off x="695882" y="1449745"/>
            <a:ext cx="2873551" cy="731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000"/>
            </a:pPr>
            <a:r>
              <a:rPr lang="en-GB" sz="1800" dirty="0">
                <a:solidFill>
                  <a:schemeClr val="dk2"/>
                </a:solidFill>
                <a:latin typeface="Calibri"/>
                <a:ea typeface="Calibri"/>
                <a:cs typeface="Calibri"/>
              </a:rPr>
              <a:t>The HTML code tells the browser to display a button</a:t>
            </a:r>
            <a:endParaRPr lang="en-IE" sz="1800" dirty="0">
              <a:solidFill>
                <a:schemeClr val="dk2"/>
              </a:solidFill>
              <a:latin typeface="Calibri"/>
              <a:ea typeface="Calibri"/>
              <a:cs typeface="Calibri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4E2F1C7-9370-D8A3-0D3C-6D3C809DE4FB}"/>
              </a:ext>
            </a:extLst>
          </p:cNvPr>
          <p:cNvGrpSpPr/>
          <p:nvPr/>
        </p:nvGrpSpPr>
        <p:grpSpPr>
          <a:xfrm>
            <a:off x="107446" y="1033131"/>
            <a:ext cx="450150" cy="440134"/>
            <a:chOff x="854307" y="1557866"/>
            <a:chExt cx="450150" cy="44013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0C65F9C-28A5-2CEE-5DDC-096F58B6DECB}"/>
                </a:ext>
              </a:extLst>
            </p:cNvPr>
            <p:cNvSpPr/>
            <p:nvPr/>
          </p:nvSpPr>
          <p:spPr>
            <a:xfrm>
              <a:off x="854307" y="1557866"/>
              <a:ext cx="450150" cy="440134"/>
            </a:xfrm>
            <a:prstGeom prst="ellipse">
              <a:avLst/>
            </a:prstGeom>
            <a:solidFill>
              <a:srgbClr val="67A7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7" name="Text Box 14">
              <a:extLst>
                <a:ext uri="{FF2B5EF4-FFF2-40B4-BE49-F238E27FC236}">
                  <a16:creationId xmlns:a16="http://schemas.microsoft.com/office/drawing/2014/main" id="{875A0B95-18DB-6254-C652-D6D35E1D3F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1847" y="1580612"/>
              <a:ext cx="266132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accent6">
                      <a:lumMod val="10000"/>
                    </a:schemeClr>
                  </a:solidFill>
                  <a:latin typeface="Arial Unicode MS" panose="020B0604020202020204" pitchFamily="34" charset="-128"/>
                </a:rPr>
                <a:t>1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AAC799E-9D11-1EB0-50DF-BD9A6097F3C0}"/>
              </a:ext>
            </a:extLst>
          </p:cNvPr>
          <p:cNvSpPr/>
          <p:nvPr/>
        </p:nvSpPr>
        <p:spPr>
          <a:xfrm>
            <a:off x="811197" y="3531882"/>
            <a:ext cx="551647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btnRef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E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IE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-id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btnRef.addEventListener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("click",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displayMessage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493F1D-E754-FE7C-B988-69AD76D64C16}"/>
              </a:ext>
            </a:extLst>
          </p:cNvPr>
          <p:cNvSpPr/>
          <p:nvPr/>
        </p:nvSpPr>
        <p:spPr>
          <a:xfrm>
            <a:off x="695882" y="2784601"/>
            <a:ext cx="5383726" cy="64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000"/>
            </a:pPr>
            <a:r>
              <a:rPr lang="en-GB" sz="1800" dirty="0">
                <a:solidFill>
                  <a:schemeClr val="dk2"/>
                </a:solidFill>
                <a:latin typeface="Calibri"/>
                <a:ea typeface="Calibri"/>
                <a:cs typeface="Calibri"/>
              </a:rPr>
              <a:t>The JavaScript code registers an event handler called </a:t>
            </a:r>
            <a:r>
              <a:rPr lang="en-GB" sz="1800" dirty="0" err="1">
                <a:solidFill>
                  <a:schemeClr val="dk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displayMessage</a:t>
            </a:r>
            <a:r>
              <a:rPr lang="en-GB" sz="1800" dirty="0">
                <a:solidFill>
                  <a:schemeClr val="dk2"/>
                </a:solidFill>
                <a:latin typeface="Calibri"/>
                <a:ea typeface="Calibri"/>
                <a:cs typeface="Calibri"/>
              </a:rPr>
              <a:t> with the JavaScript sub-system.</a:t>
            </a:r>
            <a:endParaRPr lang="en-IE" sz="1800" dirty="0">
              <a:solidFill>
                <a:schemeClr val="dk2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13" name="AutoShape 11">
            <a:extLst>
              <a:ext uri="{FF2B5EF4-FFF2-40B4-BE49-F238E27FC236}">
                <a16:creationId xmlns:a16="http://schemas.microsoft.com/office/drawing/2014/main" id="{787F0540-F1DF-410E-DFE5-8792C9494A4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162567" y="2121366"/>
            <a:ext cx="5464" cy="490580"/>
          </a:xfrm>
          <a:prstGeom prst="straightConnector1">
            <a:avLst/>
          </a:prstGeom>
          <a:noFill/>
          <a:ln w="31750">
            <a:solidFill>
              <a:srgbClr val="1588A8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79AF2B-9B11-325C-8A15-8668FF9D2AD3}"/>
              </a:ext>
            </a:extLst>
          </p:cNvPr>
          <p:cNvGrpSpPr/>
          <p:nvPr/>
        </p:nvGrpSpPr>
        <p:grpSpPr>
          <a:xfrm>
            <a:off x="107446" y="2761855"/>
            <a:ext cx="450150" cy="440134"/>
            <a:chOff x="854307" y="1557866"/>
            <a:chExt cx="450150" cy="4401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D10616-117E-3283-EA09-A2A1E7E471FA}"/>
                </a:ext>
              </a:extLst>
            </p:cNvPr>
            <p:cNvSpPr/>
            <p:nvPr/>
          </p:nvSpPr>
          <p:spPr>
            <a:xfrm>
              <a:off x="854307" y="1557866"/>
              <a:ext cx="450150" cy="440134"/>
            </a:xfrm>
            <a:prstGeom prst="ellipse">
              <a:avLst/>
            </a:prstGeom>
            <a:solidFill>
              <a:srgbClr val="67A7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C380C228-69F8-014E-8547-B2052EB5B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1847" y="1580612"/>
              <a:ext cx="266132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b="1" dirty="0">
                  <a:solidFill>
                    <a:schemeClr val="accent6">
                      <a:lumMod val="10000"/>
                    </a:schemeClr>
                  </a:solidFill>
                  <a:latin typeface="Arial Unicode MS" panose="020B0604020202020204" pitchFamily="34" charset="-128"/>
                </a:rPr>
                <a:t>2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4BE36-997D-E3E3-9E0E-57CF286273E3}"/>
              </a:ext>
            </a:extLst>
          </p:cNvPr>
          <p:cNvSpPr/>
          <p:nvPr/>
        </p:nvSpPr>
        <p:spPr>
          <a:xfrm>
            <a:off x="811197" y="4303582"/>
            <a:ext cx="2875586" cy="882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000"/>
            </a:pPr>
            <a:r>
              <a:rPr lang="en-GB" sz="1800" dirty="0">
                <a:solidFill>
                  <a:schemeClr val="dk2"/>
                </a:solidFill>
                <a:latin typeface="Calibri"/>
                <a:ea typeface="Calibri"/>
                <a:cs typeface="Calibri"/>
              </a:rPr>
              <a:t>The code says: “Call </a:t>
            </a:r>
            <a:r>
              <a:rPr lang="en-GB" sz="1800" dirty="0" err="1">
                <a:solidFill>
                  <a:schemeClr val="dk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displayMessage</a:t>
            </a:r>
            <a:r>
              <a:rPr lang="en-GB" sz="1800" dirty="0">
                <a:solidFill>
                  <a:schemeClr val="dk2"/>
                </a:solidFill>
                <a:latin typeface="Calibri"/>
                <a:ea typeface="Calibri"/>
                <a:cs typeface="Calibri"/>
              </a:rPr>
              <a:t> when the user clicks the button”</a:t>
            </a:r>
            <a:endParaRPr lang="en-IE" sz="1800" dirty="0">
              <a:solidFill>
                <a:schemeClr val="dk2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18" name="AutoShape 11">
            <a:extLst>
              <a:ext uri="{FF2B5EF4-FFF2-40B4-BE49-F238E27FC236}">
                <a16:creationId xmlns:a16="http://schemas.microsoft.com/office/drawing/2014/main" id="{0831C1B9-13A1-0738-1387-AE1C01DE50C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04250" y="4460928"/>
            <a:ext cx="3576413" cy="0"/>
          </a:xfrm>
          <a:prstGeom prst="straightConnector1">
            <a:avLst/>
          </a:prstGeom>
          <a:noFill/>
          <a:ln w="31750">
            <a:solidFill>
              <a:srgbClr val="1588A8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533E95-D483-89D9-F0EF-E8BC9B2B0DBD}"/>
              </a:ext>
            </a:extLst>
          </p:cNvPr>
          <p:cNvGrpSpPr/>
          <p:nvPr/>
        </p:nvGrpSpPr>
        <p:grpSpPr>
          <a:xfrm>
            <a:off x="7095544" y="4240861"/>
            <a:ext cx="450150" cy="440134"/>
            <a:chOff x="854307" y="1557866"/>
            <a:chExt cx="450150" cy="4401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778041C-B9EB-FFF0-0526-8E48E770EAF7}"/>
                </a:ext>
              </a:extLst>
            </p:cNvPr>
            <p:cNvSpPr/>
            <p:nvPr/>
          </p:nvSpPr>
          <p:spPr>
            <a:xfrm>
              <a:off x="854307" y="1557866"/>
              <a:ext cx="450150" cy="440134"/>
            </a:xfrm>
            <a:prstGeom prst="ellipse">
              <a:avLst/>
            </a:prstGeom>
            <a:solidFill>
              <a:srgbClr val="67A7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2" name="Text Box 14">
              <a:extLst>
                <a:ext uri="{FF2B5EF4-FFF2-40B4-BE49-F238E27FC236}">
                  <a16:creationId xmlns:a16="http://schemas.microsoft.com/office/drawing/2014/main" id="{888D6C44-CD6D-FA13-341B-F147A2391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1847" y="1580612"/>
              <a:ext cx="266132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b="1" dirty="0">
                  <a:solidFill>
                    <a:schemeClr val="accent6">
                      <a:lumMod val="10000"/>
                    </a:schemeClr>
                  </a:solidFill>
                  <a:latin typeface="Arial Unicode MS" panose="020B0604020202020204" pitchFamily="34" charset="-128"/>
                </a:rPr>
                <a:t>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AFFE80E-2F32-00F5-6E4D-D0170E20A4D6}"/>
              </a:ext>
            </a:extLst>
          </p:cNvPr>
          <p:cNvGrpSpPr/>
          <p:nvPr/>
        </p:nvGrpSpPr>
        <p:grpSpPr>
          <a:xfrm>
            <a:off x="4967381" y="2158708"/>
            <a:ext cx="450150" cy="440134"/>
            <a:chOff x="854307" y="1557866"/>
            <a:chExt cx="450150" cy="44013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43278C4-B89B-AE21-54AE-0D1398D5EDD9}"/>
                </a:ext>
              </a:extLst>
            </p:cNvPr>
            <p:cNvSpPr/>
            <p:nvPr/>
          </p:nvSpPr>
          <p:spPr>
            <a:xfrm>
              <a:off x="854307" y="1557866"/>
              <a:ext cx="450150" cy="440134"/>
            </a:xfrm>
            <a:prstGeom prst="ellipse">
              <a:avLst/>
            </a:prstGeom>
            <a:solidFill>
              <a:srgbClr val="67A7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5" name="Text Box 14">
              <a:extLst>
                <a:ext uri="{FF2B5EF4-FFF2-40B4-BE49-F238E27FC236}">
                  <a16:creationId xmlns:a16="http://schemas.microsoft.com/office/drawing/2014/main" id="{6F730A32-FAC9-8514-CCE8-91124891B9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1847" y="1580612"/>
              <a:ext cx="266132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b="1" dirty="0">
                  <a:solidFill>
                    <a:schemeClr val="accent6">
                      <a:lumMod val="10000"/>
                    </a:schemeClr>
                  </a:solidFill>
                  <a:latin typeface="Arial Unicode MS" panose="020B0604020202020204" pitchFamily="34" charset="-128"/>
                </a:rPr>
                <a:t>4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45A0134-95E3-27F8-7816-49AB442FB336}"/>
              </a:ext>
            </a:extLst>
          </p:cNvPr>
          <p:cNvSpPr/>
          <p:nvPr/>
        </p:nvSpPr>
        <p:spPr>
          <a:xfrm>
            <a:off x="5472210" y="1629072"/>
            <a:ext cx="160472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000"/>
            </a:pPr>
            <a:r>
              <a:rPr lang="en-GB" sz="1800" dirty="0">
                <a:solidFill>
                  <a:schemeClr val="dk2"/>
                </a:solidFill>
                <a:latin typeface="Calibri"/>
                <a:ea typeface="Calibri"/>
                <a:cs typeface="Calibri"/>
              </a:rPr>
              <a:t>The user clicks the button and fires the event</a:t>
            </a:r>
            <a:endParaRPr lang="en-IE" sz="1800" dirty="0">
              <a:solidFill>
                <a:schemeClr val="dk2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27" name="Curved Connector 92">
            <a:extLst>
              <a:ext uri="{FF2B5EF4-FFF2-40B4-BE49-F238E27FC236}">
                <a16:creationId xmlns:a16="http://schemas.microsoft.com/office/drawing/2014/main" id="{5693E400-AC7C-9D21-7CB5-CDD8776137F3}"/>
              </a:ext>
            </a:extLst>
          </p:cNvPr>
          <p:cNvCxnSpPr/>
          <p:nvPr/>
        </p:nvCxnSpPr>
        <p:spPr>
          <a:xfrm rot="16200000" flipV="1">
            <a:off x="5603043" y="2495396"/>
            <a:ext cx="1671935" cy="1655789"/>
          </a:xfrm>
          <a:prstGeom prst="curvedConnector3">
            <a:avLst>
              <a:gd name="adj1" fmla="val 50000"/>
            </a:avLst>
          </a:prstGeom>
          <a:noFill/>
          <a:ln w="31750">
            <a:solidFill>
              <a:srgbClr val="1588A8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Curved Connector 96">
            <a:extLst>
              <a:ext uri="{FF2B5EF4-FFF2-40B4-BE49-F238E27FC236}">
                <a16:creationId xmlns:a16="http://schemas.microsoft.com/office/drawing/2014/main" id="{C48B7BD2-15C1-9066-B838-42C8760D14E1}"/>
              </a:ext>
            </a:extLst>
          </p:cNvPr>
          <p:cNvCxnSpPr>
            <a:stCxn id="26" idx="3"/>
          </p:cNvCxnSpPr>
          <p:nvPr/>
        </p:nvCxnSpPr>
        <p:spPr>
          <a:xfrm>
            <a:off x="7076930" y="2090737"/>
            <a:ext cx="468762" cy="1063195"/>
          </a:xfrm>
          <a:prstGeom prst="curvedConnector2">
            <a:avLst/>
          </a:prstGeom>
          <a:noFill/>
          <a:ln w="31750">
            <a:solidFill>
              <a:srgbClr val="1588A8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A3A7ABD4-5156-9995-F506-90D8529A1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7902">
            <a:off x="8127842" y="3374895"/>
            <a:ext cx="2057400" cy="185737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446C1F9-EFF7-87B0-2A0E-FA3A3B63F1C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679594" y="3917006"/>
            <a:ext cx="730361" cy="82760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B04265A2-43CA-BAC5-732B-A3EA8817F6F5}"/>
              </a:ext>
            </a:extLst>
          </p:cNvPr>
          <p:cNvSpPr/>
          <p:nvPr/>
        </p:nvSpPr>
        <p:spPr>
          <a:xfrm>
            <a:off x="7865296" y="4862471"/>
            <a:ext cx="25824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000"/>
            </a:pPr>
            <a:r>
              <a:rPr lang="en-GB" sz="1800" dirty="0">
                <a:solidFill>
                  <a:schemeClr val="dk2"/>
                </a:solidFill>
                <a:latin typeface="Calibri"/>
                <a:ea typeface="Calibri"/>
                <a:cs typeface="Calibri"/>
              </a:rPr>
              <a:t>The JavaScript sub-system listens for events</a:t>
            </a:r>
            <a:endParaRPr lang="en-IE" sz="1800" dirty="0">
              <a:solidFill>
                <a:schemeClr val="dk2"/>
              </a:solidFill>
              <a:latin typeface="Calibri"/>
              <a:ea typeface="Calibri"/>
              <a:cs typeface="Calibri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F12CAF-ADFE-B38D-0898-37391F29D278}"/>
              </a:ext>
            </a:extLst>
          </p:cNvPr>
          <p:cNvGrpSpPr/>
          <p:nvPr/>
        </p:nvGrpSpPr>
        <p:grpSpPr>
          <a:xfrm>
            <a:off x="7352006" y="3235535"/>
            <a:ext cx="450150" cy="440134"/>
            <a:chOff x="854307" y="1557866"/>
            <a:chExt cx="450150" cy="44013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9F026A6-136B-2F74-A75E-B8CD99FA7E8A}"/>
                </a:ext>
              </a:extLst>
            </p:cNvPr>
            <p:cNvSpPr/>
            <p:nvPr/>
          </p:nvSpPr>
          <p:spPr>
            <a:xfrm>
              <a:off x="854307" y="1557866"/>
              <a:ext cx="450150" cy="440134"/>
            </a:xfrm>
            <a:prstGeom prst="ellipse">
              <a:avLst/>
            </a:prstGeom>
            <a:solidFill>
              <a:srgbClr val="67A7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47" name="Text Box 14">
              <a:extLst>
                <a:ext uri="{FF2B5EF4-FFF2-40B4-BE49-F238E27FC236}">
                  <a16:creationId xmlns:a16="http://schemas.microsoft.com/office/drawing/2014/main" id="{D09FD38A-39BB-9C4B-40C3-97C39B148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1847" y="1580612"/>
              <a:ext cx="266132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b="1" dirty="0">
                  <a:solidFill>
                    <a:schemeClr val="accent6">
                      <a:lumMod val="10000"/>
                    </a:schemeClr>
                  </a:solidFill>
                  <a:latin typeface="Arial Unicode MS" panose="020B0604020202020204" pitchFamily="34" charset="-128"/>
                </a:rPr>
                <a:t>5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8B59B8BD-D876-1C83-ACA8-2EE29DEB03CB}"/>
              </a:ext>
            </a:extLst>
          </p:cNvPr>
          <p:cNvSpPr/>
          <p:nvPr/>
        </p:nvSpPr>
        <p:spPr>
          <a:xfrm>
            <a:off x="7388986" y="2375691"/>
            <a:ext cx="165578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SzPts val="2000"/>
            </a:pPr>
            <a:r>
              <a:rPr lang="en-GB" sz="1800" dirty="0">
                <a:solidFill>
                  <a:schemeClr val="dk2"/>
                </a:solidFill>
                <a:latin typeface="Calibri"/>
                <a:ea typeface="Calibri"/>
                <a:cs typeface="Calibri"/>
              </a:rPr>
              <a:t>The fired event is ‘caught’ by JavaScript</a:t>
            </a:r>
            <a:endParaRPr lang="en-IE" sz="1800" dirty="0">
              <a:solidFill>
                <a:schemeClr val="dk2"/>
              </a:solidFill>
              <a:latin typeface="Calibri"/>
              <a:ea typeface="Calibri"/>
              <a:cs typeface="Calibri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FE9A5B2-25E9-B857-F10B-0BCDEDC11696}"/>
              </a:ext>
            </a:extLst>
          </p:cNvPr>
          <p:cNvGrpSpPr/>
          <p:nvPr/>
        </p:nvGrpSpPr>
        <p:grpSpPr>
          <a:xfrm>
            <a:off x="10084831" y="3234267"/>
            <a:ext cx="450150" cy="440134"/>
            <a:chOff x="854307" y="1557866"/>
            <a:chExt cx="450150" cy="440134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69CAA0B-520B-EE93-E276-504C9B7CCBF5}"/>
                </a:ext>
              </a:extLst>
            </p:cNvPr>
            <p:cNvSpPr/>
            <p:nvPr/>
          </p:nvSpPr>
          <p:spPr>
            <a:xfrm>
              <a:off x="854307" y="1557866"/>
              <a:ext cx="450150" cy="440134"/>
            </a:xfrm>
            <a:prstGeom prst="ellipse">
              <a:avLst/>
            </a:prstGeom>
            <a:solidFill>
              <a:srgbClr val="67A7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51" name="Text Box 14">
              <a:extLst>
                <a:ext uri="{FF2B5EF4-FFF2-40B4-BE49-F238E27FC236}">
                  <a16:creationId xmlns:a16="http://schemas.microsoft.com/office/drawing/2014/main" id="{A7DAE11E-0983-A44A-EB00-465D103A3C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1847" y="1580612"/>
              <a:ext cx="266132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b="1" dirty="0">
                  <a:solidFill>
                    <a:schemeClr val="accent6">
                      <a:lumMod val="10000"/>
                    </a:schemeClr>
                  </a:solidFill>
                  <a:latin typeface="Arial Unicode MS" panose="020B0604020202020204" pitchFamily="34" charset="-128"/>
                </a:rPr>
                <a:t>6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C4AEDB0F-29F8-261A-8E61-97C1ECD4A8B8}"/>
              </a:ext>
            </a:extLst>
          </p:cNvPr>
          <p:cNvSpPr/>
          <p:nvPr/>
        </p:nvSpPr>
        <p:spPr>
          <a:xfrm>
            <a:off x="10706812" y="3032232"/>
            <a:ext cx="118666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000"/>
            </a:pPr>
            <a:r>
              <a:rPr lang="en-GB" sz="1800" dirty="0">
                <a:solidFill>
                  <a:schemeClr val="dk2"/>
                </a:solidFill>
                <a:latin typeface="Calibri"/>
                <a:ea typeface="Calibri"/>
                <a:cs typeface="Calibri"/>
              </a:rPr>
              <a:t>The handler is called</a:t>
            </a:r>
            <a:endParaRPr lang="en-IE" sz="1800" dirty="0">
              <a:solidFill>
                <a:schemeClr val="dk2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A48B453-78B4-012D-5CE7-0723529481A5}"/>
              </a:ext>
            </a:extLst>
          </p:cNvPr>
          <p:cNvSpPr/>
          <p:nvPr/>
        </p:nvSpPr>
        <p:spPr>
          <a:xfrm>
            <a:off x="7904550" y="1203237"/>
            <a:ext cx="3891576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E" sz="1400">
                <a:latin typeface="Courier New" panose="02070309020205020404" pitchFamily="49" charset="0"/>
                <a:cs typeface="Courier New" panose="02070309020205020404" pitchFamily="49" charset="0"/>
              </a:rPr>
              <a:t>// Display a message</a:t>
            </a:r>
          </a:p>
          <a:p>
            <a:r>
              <a:rPr lang="en-IE" sz="1400">
                <a:latin typeface="Courier New" panose="02070309020205020404" pitchFamily="49" charset="0"/>
                <a:cs typeface="Courier New" panose="02070309020205020404" pitchFamily="49" charset="0"/>
              </a:rPr>
              <a:t>function displayMessage() {</a:t>
            </a:r>
          </a:p>
          <a:p>
            <a:r>
              <a:rPr lang="en-IE" sz="1400">
                <a:latin typeface="Courier New" panose="02070309020205020404" pitchFamily="49" charset="0"/>
                <a:cs typeface="Courier New" panose="02070309020205020404" pitchFamily="49" charset="0"/>
              </a:rPr>
              <a:t>    alert( "Hello World!" );</a:t>
            </a:r>
          </a:p>
          <a:p>
            <a:r>
              <a:rPr lang="en-IE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DE5E8AE-56BA-755F-2256-A4794F15460B}"/>
              </a:ext>
            </a:extLst>
          </p:cNvPr>
          <p:cNvSpPr/>
          <p:nvPr/>
        </p:nvSpPr>
        <p:spPr>
          <a:xfrm>
            <a:off x="7567066" y="784107"/>
            <a:ext cx="4466379" cy="343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000"/>
            </a:pPr>
            <a:r>
              <a:rPr lang="en-GB" sz="1800" dirty="0">
                <a:solidFill>
                  <a:schemeClr val="dk2"/>
                </a:solidFill>
                <a:latin typeface="Calibri"/>
                <a:ea typeface="Calibri"/>
                <a:cs typeface="Calibri"/>
              </a:rPr>
              <a:t>The handler function displays </a:t>
            </a:r>
            <a:r>
              <a:rPr lang="en-GB" sz="1800" i="1" dirty="0">
                <a:solidFill>
                  <a:schemeClr val="dk2"/>
                </a:solidFill>
                <a:latin typeface="Calibri"/>
                <a:ea typeface="Calibri"/>
                <a:cs typeface="Calibri"/>
              </a:rPr>
              <a:t>Hello World!</a:t>
            </a:r>
            <a:endParaRPr lang="en-IE" sz="1800" i="1" dirty="0">
              <a:solidFill>
                <a:schemeClr val="dk2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55" name="AutoShape 11">
            <a:extLst>
              <a:ext uri="{FF2B5EF4-FFF2-40B4-BE49-F238E27FC236}">
                <a16:creationId xmlns:a16="http://schemas.microsoft.com/office/drawing/2014/main" id="{48827728-CD49-FF2B-E14D-5EAA892F419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0296793" y="2274849"/>
            <a:ext cx="0" cy="841913"/>
          </a:xfrm>
          <a:prstGeom prst="straightConnector1">
            <a:avLst/>
          </a:prstGeom>
          <a:noFill/>
          <a:ln w="31750">
            <a:solidFill>
              <a:srgbClr val="1588A8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3EC59E0-0F13-4723-B5BF-F351070080FD}"/>
              </a:ext>
            </a:extLst>
          </p:cNvPr>
          <p:cNvGrpSpPr/>
          <p:nvPr/>
        </p:nvGrpSpPr>
        <p:grpSpPr>
          <a:xfrm>
            <a:off x="7076930" y="791883"/>
            <a:ext cx="450150" cy="440134"/>
            <a:chOff x="854307" y="1557866"/>
            <a:chExt cx="450150" cy="440134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35E7A78-CA21-132D-EFEC-A8F6A035F4C7}"/>
                </a:ext>
              </a:extLst>
            </p:cNvPr>
            <p:cNvSpPr/>
            <p:nvPr/>
          </p:nvSpPr>
          <p:spPr>
            <a:xfrm>
              <a:off x="854307" y="1557866"/>
              <a:ext cx="450150" cy="440134"/>
            </a:xfrm>
            <a:prstGeom prst="ellipse">
              <a:avLst/>
            </a:prstGeom>
            <a:solidFill>
              <a:srgbClr val="67A7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61" name="Text Box 14">
              <a:extLst>
                <a:ext uri="{FF2B5EF4-FFF2-40B4-BE49-F238E27FC236}">
                  <a16:creationId xmlns:a16="http://schemas.microsoft.com/office/drawing/2014/main" id="{BA8AAC17-4CFD-2828-D4C2-78CA052BB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1847" y="1580612"/>
              <a:ext cx="266132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b="1" dirty="0">
                  <a:solidFill>
                    <a:schemeClr val="accent6">
                      <a:lumMod val="10000"/>
                    </a:schemeClr>
                  </a:solidFill>
                  <a:latin typeface="Arial Unicode MS" panose="020B0604020202020204" pitchFamily="34" charset="-128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63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0" grpId="0" animBg="1"/>
      <p:bldP spid="11" grpId="0"/>
      <p:bldP spid="17" grpId="0"/>
      <p:bldP spid="26" grpId="0"/>
      <p:bldP spid="39" grpId="0"/>
      <p:bldP spid="48" grpId="0"/>
      <p:bldP spid="52" grpId="0"/>
      <p:bldP spid="53" grpId="0" animBg="1"/>
      <p:bldP spid="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39;g1fb3416361d_0_15">
            <a:extLst>
              <a:ext uri="{FF2B5EF4-FFF2-40B4-BE49-F238E27FC236}">
                <a16:creationId xmlns:a16="http://schemas.microsoft.com/office/drawing/2014/main" id="{3E29F025-DA2D-D8D9-6418-86944A4FBB4D}"/>
              </a:ext>
            </a:extLst>
          </p:cNvPr>
          <p:cNvSpPr txBox="1">
            <a:spLocks/>
          </p:cNvSpPr>
          <p:nvPr/>
        </p:nvSpPr>
        <p:spPr>
          <a:xfrm>
            <a:off x="332521" y="270298"/>
            <a:ext cx="5321147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85AA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E85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  <a:buSzPts val="2800"/>
            </a:pPr>
            <a:r>
              <a:rPr lang="en-GB" sz="3600" dirty="0">
                <a:solidFill>
                  <a:schemeClr val="accent2"/>
                </a:solidFill>
              </a:rPr>
              <a:t>Events / Event Handling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1EB1CF-2ED8-E4C8-7509-150899F12248}"/>
              </a:ext>
            </a:extLst>
          </p:cNvPr>
          <p:cNvSpPr/>
          <p:nvPr/>
        </p:nvSpPr>
        <p:spPr>
          <a:xfrm>
            <a:off x="1420712" y="1507787"/>
            <a:ext cx="2794449" cy="410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000"/>
            </a:pPr>
            <a:r>
              <a:rPr lang="en-GB" sz="1800" dirty="0">
                <a:solidFill>
                  <a:schemeClr val="dk2"/>
                </a:solidFill>
                <a:latin typeface="Calibri"/>
                <a:ea typeface="Calibri"/>
                <a:cs typeface="Calibri"/>
              </a:rPr>
              <a:t>Example 1 Page 224-225</a:t>
            </a:r>
            <a:endParaRPr lang="en-IE" sz="1800" dirty="0">
              <a:solidFill>
                <a:schemeClr val="dk2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F99614-BB50-734C-CCFF-C0DBAED5A42B}"/>
              </a:ext>
            </a:extLst>
          </p:cNvPr>
          <p:cNvSpPr/>
          <p:nvPr/>
        </p:nvSpPr>
        <p:spPr>
          <a:xfrm>
            <a:off x="1420712" y="2359496"/>
            <a:ext cx="2794449" cy="410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000"/>
            </a:pPr>
            <a:r>
              <a:rPr lang="en-GB" sz="1800" dirty="0">
                <a:solidFill>
                  <a:schemeClr val="dk2"/>
                </a:solidFill>
                <a:latin typeface="Calibri"/>
                <a:ea typeface="Calibri"/>
                <a:cs typeface="Calibri"/>
              </a:rPr>
              <a:t>Example 2 Page 226</a:t>
            </a:r>
            <a:endParaRPr lang="en-IE" sz="1800" dirty="0">
              <a:solidFill>
                <a:schemeClr val="dk2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62A2BD-861C-256E-EDE6-3828257E4F00}"/>
              </a:ext>
            </a:extLst>
          </p:cNvPr>
          <p:cNvSpPr/>
          <p:nvPr/>
        </p:nvSpPr>
        <p:spPr>
          <a:xfrm>
            <a:off x="1420712" y="3223888"/>
            <a:ext cx="3697698" cy="410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000"/>
            </a:pPr>
            <a:r>
              <a:rPr lang="en-GB" sz="1800" dirty="0">
                <a:solidFill>
                  <a:schemeClr val="dk2"/>
                </a:solidFill>
                <a:latin typeface="Calibri"/>
                <a:ea typeface="Calibri"/>
                <a:cs typeface="Calibri"/>
              </a:rPr>
              <a:t>BREAKOUT – examples 3 and 4</a:t>
            </a:r>
            <a:endParaRPr lang="en-IE" sz="1800" dirty="0">
              <a:solidFill>
                <a:schemeClr val="dk2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364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031A2A-F23B-1115-CCDC-468A42E926C1}"/>
              </a:ext>
            </a:extLst>
          </p:cNvPr>
          <p:cNvSpPr txBox="1"/>
          <p:nvPr/>
        </p:nvSpPr>
        <p:spPr>
          <a:xfrm>
            <a:off x="2247034" y="6166550"/>
            <a:ext cx="9560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E" dirty="0">
                <a:solidFill>
                  <a:srgbClr val="00B0F0"/>
                </a:solidFill>
                <a:hlinkClick r:id="rId2"/>
              </a:rPr>
              <a:t>https://drive.google.com/file/d/1FJKTIwYtkwUTTOY9YLZVb83JLwe6tcYk/view?usp=sharing</a:t>
            </a:r>
            <a:r>
              <a:rPr lang="en-IE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0AD56-60AB-24EA-F91B-5C3B953BCD21}"/>
              </a:ext>
            </a:extLst>
          </p:cNvPr>
          <p:cNvSpPr txBox="1"/>
          <p:nvPr/>
        </p:nvSpPr>
        <p:spPr>
          <a:xfrm>
            <a:off x="5052579" y="137452"/>
            <a:ext cx="3249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1" dirty="0">
                <a:solidFill>
                  <a:srgbClr val="7030A0"/>
                </a:solidFill>
              </a:rPr>
              <a:t>JavaScript Firebase Tutorial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DD1634-E23B-ABF8-8106-8628C6BB8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647" y="676594"/>
            <a:ext cx="3733119" cy="53201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051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998314-508A-7291-C775-FBA179865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562" y="601178"/>
            <a:ext cx="3765981" cy="53854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031A2A-F23B-1115-CCDC-468A42E926C1}"/>
              </a:ext>
            </a:extLst>
          </p:cNvPr>
          <p:cNvSpPr txBox="1"/>
          <p:nvPr/>
        </p:nvSpPr>
        <p:spPr>
          <a:xfrm>
            <a:off x="2247034" y="6166550"/>
            <a:ext cx="9560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solidFill>
                  <a:srgbClr val="00B0F0"/>
                </a:solidFill>
                <a:hlinkClick r:id="rId3"/>
              </a:rPr>
              <a:t>https://drive.google.com/file/d/1KAogeP681Swo2EyVXoCx84gak00Yyd8u/view?usp=sharing</a:t>
            </a:r>
            <a:r>
              <a:rPr lang="en-IE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0AD56-60AB-24EA-F91B-5C3B953BCD21}"/>
              </a:ext>
            </a:extLst>
          </p:cNvPr>
          <p:cNvSpPr txBox="1"/>
          <p:nvPr/>
        </p:nvSpPr>
        <p:spPr>
          <a:xfrm>
            <a:off x="5052579" y="137452"/>
            <a:ext cx="3249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1" dirty="0">
                <a:solidFill>
                  <a:srgbClr val="7030A0"/>
                </a:solidFill>
              </a:rPr>
              <a:t>JavaScript Teacher Manual</a:t>
            </a:r>
          </a:p>
        </p:txBody>
      </p:sp>
    </p:spTree>
    <p:extLst>
      <p:ext uri="{BB962C8B-B14F-4D97-AF65-F5344CB8AC3E}">
        <p14:creationId xmlns:p14="http://schemas.microsoft.com/office/powerpoint/2010/main" val="137372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1792" y="156076"/>
            <a:ext cx="9403741" cy="43259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D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80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let country = prompt("Enter a country and I will tell you its capital");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81792" y="773396"/>
            <a:ext cx="732628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000"/>
            </a:pPr>
            <a:r>
              <a:rPr lang="en-IE" sz="2400" dirty="0">
                <a:solidFill>
                  <a:schemeClr val="dk2"/>
                </a:solidFill>
                <a:latin typeface="Calibri"/>
                <a:ea typeface="Calibri"/>
                <a:cs typeface="Calibri"/>
              </a:rPr>
              <a:t>Select the correct if-statement for an input of </a:t>
            </a:r>
            <a:r>
              <a:rPr lang="en-IE" sz="2400" i="1" dirty="0">
                <a:solidFill>
                  <a:schemeClr val="dk2"/>
                </a:solidFill>
                <a:latin typeface="Calibri"/>
                <a:ea typeface="Calibri"/>
                <a:cs typeface="Calibri"/>
              </a:rPr>
              <a:t>Ireland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70216" y="3381142"/>
            <a:ext cx="3124295" cy="92333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40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if (country = "Ireland"):</a:t>
            </a:r>
          </a:p>
          <a:p>
            <a:r>
              <a:rPr lang="en-IE" sz="140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console.log("Dublin");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759369" y="3381142"/>
            <a:ext cx="3124295" cy="92333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40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if (country == "Ireland") {</a:t>
            </a:r>
          </a:p>
          <a:p>
            <a:r>
              <a:rPr lang="en-IE" sz="140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console.log("Dublin");</a:t>
            </a:r>
          </a:p>
          <a:p>
            <a:r>
              <a:rPr lang="en-IE" sz="140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59368" y="1702528"/>
            <a:ext cx="3124295" cy="92333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40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if (country == "Ireland"):</a:t>
            </a:r>
          </a:p>
          <a:p>
            <a:r>
              <a:rPr lang="en-IE" sz="140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console.log("Dublin");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870216" y="1702528"/>
            <a:ext cx="3124295" cy="92333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40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if (country == "Dublin") {</a:t>
            </a:r>
          </a:p>
          <a:p>
            <a:r>
              <a:rPr lang="en-IE" sz="140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console.log("Ireland");</a:t>
            </a:r>
          </a:p>
          <a:p>
            <a:r>
              <a:rPr lang="en-IE" sz="140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}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81696" y="1683075"/>
            <a:ext cx="450150" cy="440134"/>
            <a:chOff x="1148107" y="2629785"/>
            <a:chExt cx="450150" cy="440134"/>
          </a:xfrm>
        </p:grpSpPr>
        <p:sp>
          <p:nvSpPr>
            <p:cNvPr id="11" name="Oval 10"/>
            <p:cNvSpPr/>
            <p:nvPr/>
          </p:nvSpPr>
          <p:spPr>
            <a:xfrm>
              <a:off x="1148107" y="2629785"/>
              <a:ext cx="450150" cy="440134"/>
            </a:xfrm>
            <a:prstGeom prst="ellipse">
              <a:avLst/>
            </a:prstGeom>
            <a:solidFill>
              <a:srgbClr val="67A7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1203523" y="2657493"/>
              <a:ext cx="266132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Arial Unicode MS" panose="020B0604020202020204" pitchFamily="34" charset="-128"/>
                </a:rPr>
                <a:t>A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81696" y="3381142"/>
            <a:ext cx="450150" cy="440134"/>
            <a:chOff x="1148107" y="2629785"/>
            <a:chExt cx="450150" cy="440134"/>
          </a:xfrm>
        </p:grpSpPr>
        <p:sp>
          <p:nvSpPr>
            <p:cNvPr id="15" name="Oval 14"/>
            <p:cNvSpPr/>
            <p:nvPr/>
          </p:nvSpPr>
          <p:spPr>
            <a:xfrm>
              <a:off x="1148107" y="2629785"/>
              <a:ext cx="450150" cy="440134"/>
            </a:xfrm>
            <a:prstGeom prst="ellipse">
              <a:avLst/>
            </a:prstGeom>
            <a:solidFill>
              <a:srgbClr val="67A7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203523" y="2657493"/>
              <a:ext cx="266132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Arial Unicode MS" panose="020B0604020202020204" pitchFamily="34" charset="-128"/>
                </a:rPr>
                <a:t>C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05212" y="1702528"/>
            <a:ext cx="450150" cy="440134"/>
            <a:chOff x="1148107" y="2629785"/>
            <a:chExt cx="450150" cy="440134"/>
          </a:xfrm>
        </p:grpSpPr>
        <p:sp>
          <p:nvSpPr>
            <p:cNvPr id="18" name="Oval 17"/>
            <p:cNvSpPr/>
            <p:nvPr/>
          </p:nvSpPr>
          <p:spPr>
            <a:xfrm>
              <a:off x="1148107" y="2629785"/>
              <a:ext cx="450150" cy="440134"/>
            </a:xfrm>
            <a:prstGeom prst="ellipse">
              <a:avLst/>
            </a:prstGeom>
            <a:solidFill>
              <a:srgbClr val="67A7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1203523" y="2657493"/>
              <a:ext cx="266132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Arial Unicode MS" panose="020B0604020202020204" pitchFamily="34" charset="-128"/>
                </a:rPr>
                <a:t>B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01312" y="3338048"/>
            <a:ext cx="450150" cy="440134"/>
            <a:chOff x="1148107" y="2629785"/>
            <a:chExt cx="450150" cy="440134"/>
          </a:xfrm>
        </p:grpSpPr>
        <p:sp>
          <p:nvSpPr>
            <p:cNvPr id="21" name="Oval 20"/>
            <p:cNvSpPr/>
            <p:nvPr/>
          </p:nvSpPr>
          <p:spPr>
            <a:xfrm>
              <a:off x="1148107" y="2629785"/>
              <a:ext cx="450150" cy="440134"/>
            </a:xfrm>
            <a:prstGeom prst="ellipse">
              <a:avLst/>
            </a:prstGeom>
            <a:solidFill>
              <a:srgbClr val="67A7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2" name="Text Box 14"/>
            <p:cNvSpPr txBox="1">
              <a:spLocks noChangeArrowheads="1"/>
            </p:cNvSpPr>
            <p:nvPr/>
          </p:nvSpPr>
          <p:spPr bwMode="auto">
            <a:xfrm>
              <a:off x="1203523" y="2657493"/>
              <a:ext cx="266132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Arial Unicode MS" panose="020B0604020202020204" pitchFamily="34" charset="-128"/>
                </a:rPr>
                <a:t>D</a:t>
              </a: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6870216" y="5036115"/>
            <a:ext cx="3124295" cy="92333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40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if (country = "Ireland")</a:t>
            </a:r>
          </a:p>
          <a:p>
            <a:r>
              <a:rPr lang="en-IE" sz="140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console.log("Dublin");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759369" y="5036115"/>
            <a:ext cx="3124295" cy="92333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40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if (country == 'Ireland')</a:t>
            </a:r>
          </a:p>
          <a:p>
            <a:r>
              <a:rPr lang="en-IE" sz="140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console.log("Dublin");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981696" y="5036115"/>
            <a:ext cx="450150" cy="440134"/>
            <a:chOff x="1148107" y="2629785"/>
            <a:chExt cx="450150" cy="440134"/>
          </a:xfrm>
        </p:grpSpPr>
        <p:sp>
          <p:nvSpPr>
            <p:cNvPr id="26" name="Oval 25"/>
            <p:cNvSpPr/>
            <p:nvPr/>
          </p:nvSpPr>
          <p:spPr>
            <a:xfrm>
              <a:off x="1148107" y="2629785"/>
              <a:ext cx="450150" cy="440134"/>
            </a:xfrm>
            <a:prstGeom prst="ellipse">
              <a:avLst/>
            </a:prstGeom>
            <a:solidFill>
              <a:srgbClr val="67A7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1203523" y="2657493"/>
              <a:ext cx="266132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Arial Unicode MS" panose="020B0604020202020204" pitchFamily="34" charset="-128"/>
                </a:rPr>
                <a:t>E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01312" y="4993021"/>
            <a:ext cx="450150" cy="440134"/>
            <a:chOff x="1148107" y="2629785"/>
            <a:chExt cx="450150" cy="440134"/>
          </a:xfrm>
        </p:grpSpPr>
        <p:sp>
          <p:nvSpPr>
            <p:cNvPr id="29" name="Oval 28"/>
            <p:cNvSpPr/>
            <p:nvPr/>
          </p:nvSpPr>
          <p:spPr>
            <a:xfrm>
              <a:off x="1148107" y="2629785"/>
              <a:ext cx="450150" cy="440134"/>
            </a:xfrm>
            <a:prstGeom prst="ellipse">
              <a:avLst/>
            </a:prstGeom>
            <a:solidFill>
              <a:srgbClr val="67A7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1203523" y="2657493"/>
              <a:ext cx="266132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Arial Unicode MS" panose="020B0604020202020204" pitchFamily="34" charset="-128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323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870216" y="3381142"/>
            <a:ext cx="3124295" cy="92333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40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if (country = "Ireland"):</a:t>
            </a:r>
          </a:p>
          <a:p>
            <a:r>
              <a:rPr lang="en-IE" sz="140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console.log("Dublin");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759369" y="3381142"/>
            <a:ext cx="3124295" cy="92333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7A7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40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if (country == "Ireland") {</a:t>
            </a:r>
          </a:p>
          <a:p>
            <a:r>
              <a:rPr lang="en-IE" sz="140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console.log("Dublin");</a:t>
            </a:r>
          </a:p>
          <a:p>
            <a:r>
              <a:rPr lang="en-IE" sz="140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59368" y="1702528"/>
            <a:ext cx="3124295" cy="92333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40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if (country == "Ireland"):</a:t>
            </a:r>
          </a:p>
          <a:p>
            <a:r>
              <a:rPr lang="en-IE" sz="140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console.log("Dublin");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870216" y="1702528"/>
            <a:ext cx="3124295" cy="92333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40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if (country == "Dublin") {</a:t>
            </a:r>
          </a:p>
          <a:p>
            <a:r>
              <a:rPr lang="en-IE" sz="140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console.log("Ireland");</a:t>
            </a:r>
          </a:p>
          <a:p>
            <a:r>
              <a:rPr lang="en-IE" sz="140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}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81696" y="1683075"/>
            <a:ext cx="450150" cy="440134"/>
            <a:chOff x="1148107" y="2629785"/>
            <a:chExt cx="450150" cy="440134"/>
          </a:xfrm>
        </p:grpSpPr>
        <p:sp>
          <p:nvSpPr>
            <p:cNvPr id="11" name="Oval 10"/>
            <p:cNvSpPr/>
            <p:nvPr/>
          </p:nvSpPr>
          <p:spPr>
            <a:xfrm>
              <a:off x="1148107" y="2629785"/>
              <a:ext cx="450150" cy="440134"/>
            </a:xfrm>
            <a:prstGeom prst="ellipse">
              <a:avLst/>
            </a:prstGeom>
            <a:solidFill>
              <a:srgbClr val="67A7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1203523" y="2657493"/>
              <a:ext cx="266132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Arial Unicode MS" panose="020B0604020202020204" pitchFamily="34" charset="-128"/>
                </a:rPr>
                <a:t>A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81696" y="3381142"/>
            <a:ext cx="450150" cy="440134"/>
            <a:chOff x="1148107" y="2629785"/>
            <a:chExt cx="450150" cy="440134"/>
          </a:xfrm>
        </p:grpSpPr>
        <p:sp>
          <p:nvSpPr>
            <p:cNvPr id="15" name="Oval 14"/>
            <p:cNvSpPr/>
            <p:nvPr/>
          </p:nvSpPr>
          <p:spPr>
            <a:xfrm>
              <a:off x="1148107" y="2629785"/>
              <a:ext cx="450150" cy="440134"/>
            </a:xfrm>
            <a:prstGeom prst="ellipse">
              <a:avLst/>
            </a:prstGeom>
            <a:solidFill>
              <a:srgbClr val="67A7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203523" y="2657493"/>
              <a:ext cx="266132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Arial Unicode MS" panose="020B0604020202020204" pitchFamily="34" charset="-128"/>
                </a:rPr>
                <a:t>C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05212" y="1702528"/>
            <a:ext cx="450150" cy="440134"/>
            <a:chOff x="1148107" y="2629785"/>
            <a:chExt cx="450150" cy="440134"/>
          </a:xfrm>
        </p:grpSpPr>
        <p:sp>
          <p:nvSpPr>
            <p:cNvPr id="18" name="Oval 17"/>
            <p:cNvSpPr/>
            <p:nvPr/>
          </p:nvSpPr>
          <p:spPr>
            <a:xfrm>
              <a:off x="1148107" y="2629785"/>
              <a:ext cx="450150" cy="440134"/>
            </a:xfrm>
            <a:prstGeom prst="ellipse">
              <a:avLst/>
            </a:prstGeom>
            <a:solidFill>
              <a:srgbClr val="67A7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1203523" y="2657493"/>
              <a:ext cx="266132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Arial Unicode MS" panose="020B0604020202020204" pitchFamily="34" charset="-128"/>
                </a:rPr>
                <a:t>B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01312" y="3338048"/>
            <a:ext cx="450150" cy="440134"/>
            <a:chOff x="1148107" y="2629785"/>
            <a:chExt cx="450150" cy="440134"/>
          </a:xfrm>
        </p:grpSpPr>
        <p:sp>
          <p:nvSpPr>
            <p:cNvPr id="21" name="Oval 20"/>
            <p:cNvSpPr/>
            <p:nvPr/>
          </p:nvSpPr>
          <p:spPr>
            <a:xfrm>
              <a:off x="1148107" y="2629785"/>
              <a:ext cx="450150" cy="440134"/>
            </a:xfrm>
            <a:prstGeom prst="ellipse">
              <a:avLst/>
            </a:prstGeom>
            <a:solidFill>
              <a:srgbClr val="67A7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2" name="Text Box 14"/>
            <p:cNvSpPr txBox="1">
              <a:spLocks noChangeArrowheads="1"/>
            </p:cNvSpPr>
            <p:nvPr/>
          </p:nvSpPr>
          <p:spPr bwMode="auto">
            <a:xfrm>
              <a:off x="1203523" y="2657493"/>
              <a:ext cx="266132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Arial Unicode MS" panose="020B0604020202020204" pitchFamily="34" charset="-128"/>
                </a:rPr>
                <a:t>D</a:t>
              </a: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6870216" y="5036115"/>
            <a:ext cx="3124295" cy="92333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7A7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40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if (country = "Ireland")</a:t>
            </a:r>
          </a:p>
          <a:p>
            <a:r>
              <a:rPr lang="en-IE" sz="140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console.log("Dublin");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759369" y="5036115"/>
            <a:ext cx="3124295" cy="92333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7A7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40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if (country == 'Ireland')</a:t>
            </a:r>
          </a:p>
          <a:p>
            <a:r>
              <a:rPr lang="en-IE" sz="140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console.log("Dublin");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981696" y="5036115"/>
            <a:ext cx="450150" cy="440134"/>
            <a:chOff x="1148107" y="2629785"/>
            <a:chExt cx="450150" cy="440134"/>
          </a:xfrm>
        </p:grpSpPr>
        <p:sp>
          <p:nvSpPr>
            <p:cNvPr id="26" name="Oval 25"/>
            <p:cNvSpPr/>
            <p:nvPr/>
          </p:nvSpPr>
          <p:spPr>
            <a:xfrm>
              <a:off x="1148107" y="2629785"/>
              <a:ext cx="450150" cy="440134"/>
            </a:xfrm>
            <a:prstGeom prst="ellipse">
              <a:avLst/>
            </a:prstGeom>
            <a:solidFill>
              <a:srgbClr val="67A7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1203523" y="2657493"/>
              <a:ext cx="266132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Arial Unicode MS" panose="020B0604020202020204" pitchFamily="34" charset="-128"/>
                </a:rPr>
                <a:t>E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01312" y="4993021"/>
            <a:ext cx="450150" cy="440134"/>
            <a:chOff x="1148107" y="2629785"/>
            <a:chExt cx="450150" cy="440134"/>
          </a:xfrm>
        </p:grpSpPr>
        <p:sp>
          <p:nvSpPr>
            <p:cNvPr id="29" name="Oval 28"/>
            <p:cNvSpPr/>
            <p:nvPr/>
          </p:nvSpPr>
          <p:spPr>
            <a:xfrm>
              <a:off x="1148107" y="2629785"/>
              <a:ext cx="450150" cy="440134"/>
            </a:xfrm>
            <a:prstGeom prst="ellipse">
              <a:avLst/>
            </a:prstGeom>
            <a:solidFill>
              <a:srgbClr val="67A7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1203523" y="2657493"/>
              <a:ext cx="266132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Arial Unicode MS" panose="020B0604020202020204" pitchFamily="34" charset="-128"/>
                </a:rPr>
                <a:t>F</a:t>
              </a:r>
            </a:p>
          </p:txBody>
        </p:sp>
      </p:grp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746487CA-0B9A-CC64-5739-C83058C8936B}"/>
              </a:ext>
            </a:extLst>
          </p:cNvPr>
          <p:cNvSpPr/>
          <p:nvPr/>
        </p:nvSpPr>
        <p:spPr>
          <a:xfrm>
            <a:off x="181792" y="156076"/>
            <a:ext cx="9403741" cy="43259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D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80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let country = prompt("Enter a country and I will tell you its capital");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76B48A-C1F0-38B8-8825-E5BB1816E216}"/>
              </a:ext>
            </a:extLst>
          </p:cNvPr>
          <p:cNvSpPr/>
          <p:nvPr/>
        </p:nvSpPr>
        <p:spPr>
          <a:xfrm>
            <a:off x="181792" y="773396"/>
            <a:ext cx="732628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000"/>
            </a:pPr>
            <a:r>
              <a:rPr lang="en-IE" sz="2400" dirty="0">
                <a:solidFill>
                  <a:schemeClr val="dk2"/>
                </a:solidFill>
                <a:latin typeface="Calibri"/>
                <a:ea typeface="Calibri"/>
                <a:cs typeface="Calibri"/>
              </a:rPr>
              <a:t>Select the correct if-statement for an input of </a:t>
            </a:r>
            <a:r>
              <a:rPr lang="en-IE" sz="2400" i="1" dirty="0">
                <a:solidFill>
                  <a:schemeClr val="dk2"/>
                </a:solidFill>
                <a:latin typeface="Calibri"/>
                <a:ea typeface="Calibri"/>
                <a:cs typeface="Calibri"/>
              </a:rPr>
              <a:t>Ireland</a:t>
            </a:r>
          </a:p>
        </p:txBody>
      </p:sp>
    </p:spTree>
    <p:extLst>
      <p:ext uri="{BB962C8B-B14F-4D97-AF65-F5344CB8AC3E}">
        <p14:creationId xmlns:p14="http://schemas.microsoft.com/office/powerpoint/2010/main" val="252308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39;g1fb3416361d_0_15">
            <a:extLst>
              <a:ext uri="{FF2B5EF4-FFF2-40B4-BE49-F238E27FC236}">
                <a16:creationId xmlns:a16="http://schemas.microsoft.com/office/drawing/2014/main" id="{52575D03-9731-DB0D-D889-D923CB763CC3}"/>
              </a:ext>
            </a:extLst>
          </p:cNvPr>
          <p:cNvSpPr txBox="1">
            <a:spLocks/>
          </p:cNvSpPr>
          <p:nvPr/>
        </p:nvSpPr>
        <p:spPr>
          <a:xfrm>
            <a:off x="620400" y="182510"/>
            <a:ext cx="8081147" cy="701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85AA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E85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  <a:buSzPts val="2800"/>
            </a:pPr>
            <a:r>
              <a:rPr lang="en-GB" dirty="0">
                <a:solidFill>
                  <a:schemeClr val="accent2"/>
                </a:solidFill>
              </a:rPr>
              <a:t>Battleship</a:t>
            </a:r>
          </a:p>
        </p:txBody>
      </p:sp>
      <p:pic>
        <p:nvPicPr>
          <p:cNvPr id="1026" name="Picture 2" descr="How Massive WWII Battleships Still Shape Maritime War - Warrior Maven:  Center for Military Modernization">
            <a:extLst>
              <a:ext uri="{FF2B5EF4-FFF2-40B4-BE49-F238E27FC236}">
                <a16:creationId xmlns:a16="http://schemas.microsoft.com/office/drawing/2014/main" id="{7F405FE7-6B1B-22C3-F233-F116DE898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3" y="0"/>
            <a:ext cx="1217837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20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39;g1fb3416361d_0_15">
            <a:extLst>
              <a:ext uri="{FF2B5EF4-FFF2-40B4-BE49-F238E27FC236}">
                <a16:creationId xmlns:a16="http://schemas.microsoft.com/office/drawing/2014/main" id="{52575D03-9731-DB0D-D889-D923CB763CC3}"/>
              </a:ext>
            </a:extLst>
          </p:cNvPr>
          <p:cNvSpPr txBox="1">
            <a:spLocks/>
          </p:cNvSpPr>
          <p:nvPr/>
        </p:nvSpPr>
        <p:spPr>
          <a:xfrm>
            <a:off x="620400" y="182510"/>
            <a:ext cx="8081147" cy="701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85AA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E85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  <a:buSzPts val="2800"/>
            </a:pPr>
            <a:r>
              <a:rPr lang="en-GB" dirty="0">
                <a:solidFill>
                  <a:schemeClr val="accent2"/>
                </a:solidFill>
              </a:rPr>
              <a:t>Battleship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55DA51-6749-CA70-6F2B-6BD3DEF31019}"/>
              </a:ext>
            </a:extLst>
          </p:cNvPr>
          <p:cNvGraphicFramePr>
            <a:graphicFrameLocks noGrp="1"/>
          </p:cNvGraphicFramePr>
          <p:nvPr/>
        </p:nvGraphicFramePr>
        <p:xfrm>
          <a:off x="2281701" y="1450635"/>
          <a:ext cx="6966858" cy="619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8332746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19188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746953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516397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1030499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32927867"/>
                    </a:ext>
                  </a:extLst>
                </a:gridCol>
              </a:tblGrid>
              <a:tr h="619782">
                <a:tc>
                  <a:txBody>
                    <a:bodyPr/>
                    <a:lstStyle/>
                    <a:p>
                      <a:pPr algn="ctr"/>
                      <a:endParaRPr lang="en-IE" sz="15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E" sz="15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E" sz="15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E" sz="15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E" sz="15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E" sz="15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49375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5FB2E82-2C49-7F5C-B2E9-E8DE5BA3C013}"/>
              </a:ext>
            </a:extLst>
          </p:cNvPr>
          <p:cNvSpPr/>
          <p:nvPr/>
        </p:nvSpPr>
        <p:spPr>
          <a:xfrm>
            <a:off x="264572" y="884200"/>
            <a:ext cx="39282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E85AA"/>
                </a:solidFill>
                <a:latin typeface="Calibri"/>
                <a:ea typeface="Calibri"/>
                <a:cs typeface="Calibri"/>
              </a:rPr>
              <a:t>The aim is to sink the battleship</a:t>
            </a:r>
            <a:endParaRPr lang="en-IE" sz="2000" dirty="0">
              <a:solidFill>
                <a:srgbClr val="0E85AA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4E17C1-3343-18FA-F494-BD4D3D80EDD9}"/>
              </a:ext>
            </a:extLst>
          </p:cNvPr>
          <p:cNvSpPr/>
          <p:nvPr/>
        </p:nvSpPr>
        <p:spPr>
          <a:xfrm>
            <a:off x="2497874" y="1580365"/>
            <a:ext cx="758283" cy="400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?</a:t>
            </a:r>
            <a:endParaRPr lang="en-IE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4B6392-1356-4A22-EAC3-EC0F6A205F6F}"/>
              </a:ext>
            </a:extLst>
          </p:cNvPr>
          <p:cNvSpPr/>
          <p:nvPr/>
        </p:nvSpPr>
        <p:spPr>
          <a:xfrm>
            <a:off x="3691157" y="1560471"/>
            <a:ext cx="758283" cy="400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?</a:t>
            </a:r>
            <a:endParaRPr lang="en-IE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99D68F-7609-1087-89B7-88809A866285}"/>
              </a:ext>
            </a:extLst>
          </p:cNvPr>
          <p:cNvSpPr/>
          <p:nvPr/>
        </p:nvSpPr>
        <p:spPr>
          <a:xfrm>
            <a:off x="4776325" y="1560471"/>
            <a:ext cx="758283" cy="400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?</a:t>
            </a:r>
            <a:endParaRPr lang="en-IE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52ED43-A644-784C-766D-391C3FE45E4A}"/>
              </a:ext>
            </a:extLst>
          </p:cNvPr>
          <p:cNvSpPr/>
          <p:nvPr/>
        </p:nvSpPr>
        <p:spPr>
          <a:xfrm>
            <a:off x="5962186" y="1560471"/>
            <a:ext cx="758283" cy="400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?</a:t>
            </a:r>
            <a:endParaRPr lang="en-IE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33752F-7A72-0636-938D-2A340CB10DDF}"/>
              </a:ext>
            </a:extLst>
          </p:cNvPr>
          <p:cNvSpPr/>
          <p:nvPr/>
        </p:nvSpPr>
        <p:spPr>
          <a:xfrm>
            <a:off x="7155469" y="1540577"/>
            <a:ext cx="758283" cy="400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?</a:t>
            </a:r>
            <a:endParaRPr lang="en-IE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37FF432-E96E-7F5F-CDB1-B6373BB8FF74}"/>
              </a:ext>
            </a:extLst>
          </p:cNvPr>
          <p:cNvSpPr/>
          <p:nvPr/>
        </p:nvSpPr>
        <p:spPr>
          <a:xfrm>
            <a:off x="8240637" y="1540577"/>
            <a:ext cx="758283" cy="400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?</a:t>
            </a:r>
            <a:endParaRPr lang="en-IE" b="1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96FD0D-1DE2-595C-8F25-C8E0D450529C}"/>
              </a:ext>
            </a:extLst>
          </p:cNvPr>
          <p:cNvGraphicFramePr>
            <a:graphicFrameLocks noGrp="1"/>
          </p:cNvGraphicFramePr>
          <p:nvPr/>
        </p:nvGraphicFramePr>
        <p:xfrm>
          <a:off x="2281701" y="2786727"/>
          <a:ext cx="6966858" cy="619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8332746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19188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746953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516397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1030499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32927867"/>
                    </a:ext>
                  </a:extLst>
                </a:gridCol>
              </a:tblGrid>
              <a:tr h="619782">
                <a:tc>
                  <a:txBody>
                    <a:bodyPr/>
                    <a:lstStyle/>
                    <a:p>
                      <a:pPr algn="ctr"/>
                      <a:endParaRPr lang="en-IE" sz="15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E" sz="15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rgbClr val="0070C0"/>
                          </a:solidFill>
                        </a:rPr>
                        <a:t>MISS!</a:t>
                      </a:r>
                      <a:endParaRPr lang="en-IE" sz="15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E" sz="15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E" sz="15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E" sz="15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493756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65B84A7C-CD17-8A1E-D1AA-F50254E273E7}"/>
              </a:ext>
            </a:extLst>
          </p:cNvPr>
          <p:cNvSpPr/>
          <p:nvPr/>
        </p:nvSpPr>
        <p:spPr>
          <a:xfrm>
            <a:off x="2497874" y="2916457"/>
            <a:ext cx="758283" cy="400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?</a:t>
            </a:r>
            <a:endParaRPr lang="en-IE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905989-74B2-78CD-4B80-8BA4CEF531B2}"/>
              </a:ext>
            </a:extLst>
          </p:cNvPr>
          <p:cNvSpPr/>
          <p:nvPr/>
        </p:nvSpPr>
        <p:spPr>
          <a:xfrm>
            <a:off x="3691157" y="2896563"/>
            <a:ext cx="758283" cy="400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?</a:t>
            </a:r>
            <a:endParaRPr lang="en-IE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E4CE82-F2BA-4939-A75C-D1371127ACD1}"/>
              </a:ext>
            </a:extLst>
          </p:cNvPr>
          <p:cNvSpPr/>
          <p:nvPr/>
        </p:nvSpPr>
        <p:spPr>
          <a:xfrm>
            <a:off x="5962186" y="2896563"/>
            <a:ext cx="758283" cy="400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?</a:t>
            </a:r>
            <a:endParaRPr lang="en-IE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DC17FD-EF89-42B1-5EDB-A600391C6FEB}"/>
              </a:ext>
            </a:extLst>
          </p:cNvPr>
          <p:cNvSpPr/>
          <p:nvPr/>
        </p:nvSpPr>
        <p:spPr>
          <a:xfrm>
            <a:off x="7155469" y="2876669"/>
            <a:ext cx="758283" cy="400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?</a:t>
            </a:r>
            <a:endParaRPr lang="en-IE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909E80-A748-2DDD-8826-21148F590AC5}"/>
              </a:ext>
            </a:extLst>
          </p:cNvPr>
          <p:cNvSpPr/>
          <p:nvPr/>
        </p:nvSpPr>
        <p:spPr>
          <a:xfrm>
            <a:off x="8240637" y="2876669"/>
            <a:ext cx="758283" cy="400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?</a:t>
            </a:r>
            <a:endParaRPr lang="en-IE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2A583D-33F6-3EA7-F5EC-33C75D034F0D}"/>
              </a:ext>
            </a:extLst>
          </p:cNvPr>
          <p:cNvSpPr/>
          <p:nvPr/>
        </p:nvSpPr>
        <p:spPr>
          <a:xfrm>
            <a:off x="264571" y="2337101"/>
            <a:ext cx="25343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E85AA"/>
                </a:solidFill>
                <a:latin typeface="Calibri"/>
                <a:ea typeface="Calibri"/>
                <a:cs typeface="Calibri"/>
              </a:rPr>
              <a:t>… user enters a guess</a:t>
            </a:r>
            <a:endParaRPr lang="en-IE" sz="2000" dirty="0">
              <a:solidFill>
                <a:srgbClr val="0E85AA"/>
              </a:solidFill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BA07D4B3-5E73-02AD-1438-ED4BC2947349}"/>
              </a:ext>
            </a:extLst>
          </p:cNvPr>
          <p:cNvGraphicFramePr>
            <a:graphicFrameLocks noGrp="1"/>
          </p:cNvGraphicFramePr>
          <p:nvPr/>
        </p:nvGraphicFramePr>
        <p:xfrm>
          <a:off x="2281701" y="4134617"/>
          <a:ext cx="6966858" cy="619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8332746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19188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746953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516397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1030499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32927867"/>
                    </a:ext>
                  </a:extLst>
                </a:gridCol>
              </a:tblGrid>
              <a:tr h="619782">
                <a:tc>
                  <a:txBody>
                    <a:bodyPr/>
                    <a:lstStyle/>
                    <a:p>
                      <a:pPr algn="ctr"/>
                      <a:endParaRPr lang="en-IE" sz="15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E" sz="15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rgbClr val="0070C0"/>
                          </a:solidFill>
                        </a:rPr>
                        <a:t>MISS!</a:t>
                      </a:r>
                      <a:endParaRPr lang="en-IE" sz="15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E" sz="15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E" sz="15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E" sz="15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493756"/>
                  </a:ext>
                </a:extLst>
              </a:tr>
            </a:tbl>
          </a:graphicData>
        </a:graphic>
      </p:graphicFrame>
      <p:sp>
        <p:nvSpPr>
          <p:cNvPr id="26" name="Oval 25">
            <a:extLst>
              <a:ext uri="{FF2B5EF4-FFF2-40B4-BE49-F238E27FC236}">
                <a16:creationId xmlns:a16="http://schemas.microsoft.com/office/drawing/2014/main" id="{77447245-E28F-1004-9671-2148952B3D4A}"/>
              </a:ext>
            </a:extLst>
          </p:cNvPr>
          <p:cNvSpPr/>
          <p:nvPr/>
        </p:nvSpPr>
        <p:spPr>
          <a:xfrm>
            <a:off x="2497874" y="4264347"/>
            <a:ext cx="758283" cy="400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?</a:t>
            </a:r>
            <a:endParaRPr lang="en-IE" b="1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15F2675-200C-C983-9FA0-F9CFFC8E5996}"/>
              </a:ext>
            </a:extLst>
          </p:cNvPr>
          <p:cNvSpPr/>
          <p:nvPr/>
        </p:nvSpPr>
        <p:spPr>
          <a:xfrm>
            <a:off x="3691157" y="4244453"/>
            <a:ext cx="758283" cy="400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?</a:t>
            </a:r>
            <a:endParaRPr lang="en-IE" b="1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75B0E16-DDEB-CD18-3F1A-AA372C56320A}"/>
              </a:ext>
            </a:extLst>
          </p:cNvPr>
          <p:cNvSpPr/>
          <p:nvPr/>
        </p:nvSpPr>
        <p:spPr>
          <a:xfrm>
            <a:off x="7155469" y="4224559"/>
            <a:ext cx="758283" cy="400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?</a:t>
            </a:r>
            <a:endParaRPr lang="en-IE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46C78F2-A3DF-C8CA-A29C-19163DC3DA42}"/>
              </a:ext>
            </a:extLst>
          </p:cNvPr>
          <p:cNvSpPr/>
          <p:nvPr/>
        </p:nvSpPr>
        <p:spPr>
          <a:xfrm>
            <a:off x="8240637" y="4224559"/>
            <a:ext cx="758283" cy="400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?</a:t>
            </a:r>
            <a:endParaRPr lang="en-IE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BAA01C-E9FF-24AA-9F39-DF993F0BA418}"/>
              </a:ext>
            </a:extLst>
          </p:cNvPr>
          <p:cNvSpPr/>
          <p:nvPr/>
        </p:nvSpPr>
        <p:spPr>
          <a:xfrm>
            <a:off x="264570" y="3678509"/>
            <a:ext cx="3571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E85AA"/>
                </a:solidFill>
                <a:latin typeface="Calibri"/>
                <a:ea typeface="Calibri"/>
                <a:cs typeface="Calibri"/>
              </a:rPr>
              <a:t>… user enters another guess</a:t>
            </a:r>
            <a:endParaRPr lang="en-IE" sz="2000" dirty="0">
              <a:solidFill>
                <a:srgbClr val="0E85AA"/>
              </a:solidFill>
            </a:endParaRPr>
          </a:p>
        </p:txBody>
      </p:sp>
      <p:pic>
        <p:nvPicPr>
          <p:cNvPr id="32" name="Picture 2" descr="How Massive WWII Battleships Still Shape Maritime War - Warrior Maven:  Center for Military Modernization">
            <a:extLst>
              <a:ext uri="{FF2B5EF4-FFF2-40B4-BE49-F238E27FC236}">
                <a16:creationId xmlns:a16="http://schemas.microsoft.com/office/drawing/2014/main" id="{348E1163-7EEB-7C64-C19C-8E9344C8C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826" y="4218519"/>
            <a:ext cx="780643" cy="43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A0C80B2-7B57-BD42-4447-CD8049C6A320}"/>
              </a:ext>
            </a:extLst>
          </p:cNvPr>
          <p:cNvGraphicFramePr>
            <a:graphicFrameLocks noGrp="1"/>
          </p:cNvGraphicFramePr>
          <p:nvPr/>
        </p:nvGraphicFramePr>
        <p:xfrm>
          <a:off x="2281701" y="5527635"/>
          <a:ext cx="6966858" cy="619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8332746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19188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746953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516397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1030499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32927867"/>
                    </a:ext>
                  </a:extLst>
                </a:gridCol>
              </a:tblGrid>
              <a:tr h="619782">
                <a:tc>
                  <a:txBody>
                    <a:bodyPr/>
                    <a:lstStyle/>
                    <a:p>
                      <a:pPr algn="ctr"/>
                      <a:endParaRPr lang="en-IE" sz="15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E" sz="15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rgbClr val="0070C0"/>
                          </a:solidFill>
                        </a:rPr>
                        <a:t>MISS!</a:t>
                      </a:r>
                      <a:endParaRPr lang="en-IE" sz="15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E" sz="15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E" sz="15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E" sz="15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493756"/>
                  </a:ext>
                </a:extLst>
              </a:tr>
            </a:tbl>
          </a:graphicData>
        </a:graphic>
      </p:graphicFrame>
      <p:sp>
        <p:nvSpPr>
          <p:cNvPr id="34" name="Oval 33">
            <a:extLst>
              <a:ext uri="{FF2B5EF4-FFF2-40B4-BE49-F238E27FC236}">
                <a16:creationId xmlns:a16="http://schemas.microsoft.com/office/drawing/2014/main" id="{C2A40521-E342-58C3-2E7A-3651078E4CC7}"/>
              </a:ext>
            </a:extLst>
          </p:cNvPr>
          <p:cNvSpPr/>
          <p:nvPr/>
        </p:nvSpPr>
        <p:spPr>
          <a:xfrm>
            <a:off x="2497874" y="5657365"/>
            <a:ext cx="758283" cy="400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?</a:t>
            </a:r>
            <a:endParaRPr lang="en-IE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19FD077-F1F6-77F4-F4D4-FB90E8FD35DD}"/>
              </a:ext>
            </a:extLst>
          </p:cNvPr>
          <p:cNvSpPr/>
          <p:nvPr/>
        </p:nvSpPr>
        <p:spPr>
          <a:xfrm>
            <a:off x="3691157" y="5637471"/>
            <a:ext cx="758283" cy="400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?</a:t>
            </a:r>
            <a:endParaRPr lang="en-IE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404932-DC57-6A76-93B7-560985F1593C}"/>
              </a:ext>
            </a:extLst>
          </p:cNvPr>
          <p:cNvSpPr/>
          <p:nvPr/>
        </p:nvSpPr>
        <p:spPr>
          <a:xfrm>
            <a:off x="264571" y="4888442"/>
            <a:ext cx="25343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E85AA"/>
                </a:solidFill>
                <a:latin typeface="Calibri"/>
                <a:ea typeface="Calibri"/>
                <a:cs typeface="Calibri"/>
              </a:rPr>
              <a:t>… and so on until ….</a:t>
            </a:r>
            <a:endParaRPr lang="en-IE" sz="2000" dirty="0">
              <a:solidFill>
                <a:srgbClr val="0E85AA"/>
              </a:solidFill>
            </a:endParaRPr>
          </a:p>
        </p:txBody>
      </p:sp>
      <p:pic>
        <p:nvPicPr>
          <p:cNvPr id="39" name="Picture 2" descr="How Massive WWII Battleships Still Shape Maritime War - Warrior Maven:  Center for Military Modernization">
            <a:extLst>
              <a:ext uri="{FF2B5EF4-FFF2-40B4-BE49-F238E27FC236}">
                <a16:creationId xmlns:a16="http://schemas.microsoft.com/office/drawing/2014/main" id="{D4F646CB-4B05-A0BD-2272-B7CD8B844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826" y="5611537"/>
            <a:ext cx="780643" cy="43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ow Massive WWII Battleships Still Shape Maritime War - Warrior Maven:  Center for Military Modernization">
            <a:extLst>
              <a:ext uri="{FF2B5EF4-FFF2-40B4-BE49-F238E27FC236}">
                <a16:creationId xmlns:a16="http://schemas.microsoft.com/office/drawing/2014/main" id="{80BBC79E-A536-5B10-1D93-80A776D8E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469" y="5605876"/>
            <a:ext cx="780643" cy="43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ow Massive WWII Battleships Still Shape Maritime War - Warrior Maven:  Center for Military Modernization">
            <a:extLst>
              <a:ext uri="{FF2B5EF4-FFF2-40B4-BE49-F238E27FC236}">
                <a16:creationId xmlns:a16="http://schemas.microsoft.com/office/drawing/2014/main" id="{0116B5CE-4079-044A-05F9-ECC59CABC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265" y="5617724"/>
            <a:ext cx="780643" cy="43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20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6" grpId="0" animBg="1"/>
      <p:bldP spid="17" grpId="0" animBg="1"/>
      <p:bldP spid="18" grpId="0"/>
      <p:bldP spid="26" grpId="0" animBg="1"/>
      <p:bldP spid="27" grpId="0" animBg="1"/>
      <p:bldP spid="29" grpId="0" animBg="1"/>
      <p:bldP spid="30" grpId="0" animBg="1"/>
      <p:bldP spid="31" grpId="0"/>
      <p:bldP spid="34" grpId="0" animBg="1"/>
      <p:bldP spid="35" grpId="0" animBg="1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39;g1fb3416361d_0_15">
            <a:extLst>
              <a:ext uri="{FF2B5EF4-FFF2-40B4-BE49-F238E27FC236}">
                <a16:creationId xmlns:a16="http://schemas.microsoft.com/office/drawing/2014/main" id="{52575D03-9731-DB0D-D889-D923CB763CC3}"/>
              </a:ext>
            </a:extLst>
          </p:cNvPr>
          <p:cNvSpPr txBox="1">
            <a:spLocks/>
          </p:cNvSpPr>
          <p:nvPr/>
        </p:nvSpPr>
        <p:spPr>
          <a:xfrm>
            <a:off x="620401" y="182510"/>
            <a:ext cx="3784332" cy="701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85AA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E85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  <a:buSzPts val="2800"/>
            </a:pPr>
            <a:r>
              <a:rPr lang="en-GB" dirty="0">
                <a:solidFill>
                  <a:schemeClr val="accent2"/>
                </a:solidFill>
              </a:rPr>
              <a:t>Evaluation</a:t>
            </a:r>
          </a:p>
        </p:txBody>
      </p:sp>
      <p:pic>
        <p:nvPicPr>
          <p:cNvPr id="2" name="Picture 2" descr="What are some tips for winning at battleship? - Quora">
            <a:extLst>
              <a:ext uri="{FF2B5EF4-FFF2-40B4-BE49-F238E27FC236}">
                <a16:creationId xmlns:a16="http://schemas.microsoft.com/office/drawing/2014/main" id="{FE011988-2FEC-EB9F-0F13-6CEEE6C5D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376" y="1442427"/>
            <a:ext cx="5297526" cy="397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99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39;g1fb3416361d_0_15">
            <a:extLst>
              <a:ext uri="{FF2B5EF4-FFF2-40B4-BE49-F238E27FC236}">
                <a16:creationId xmlns:a16="http://schemas.microsoft.com/office/drawing/2014/main" id="{52575D03-9731-DB0D-D889-D923CB763CC3}"/>
              </a:ext>
            </a:extLst>
          </p:cNvPr>
          <p:cNvSpPr txBox="1">
            <a:spLocks/>
          </p:cNvSpPr>
          <p:nvPr/>
        </p:nvSpPr>
        <p:spPr>
          <a:xfrm>
            <a:off x="620400" y="182510"/>
            <a:ext cx="8081147" cy="701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85AA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E85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  <a:buSzPts val="2800"/>
            </a:pPr>
            <a:r>
              <a:rPr lang="en-GB" dirty="0">
                <a:solidFill>
                  <a:schemeClr val="accent2"/>
                </a:solidFill>
              </a:rPr>
              <a:t>Document Object Model (DOM)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121F1B-88D6-CE6C-29A0-42D55CD30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023" y="1499146"/>
            <a:ext cx="2710461" cy="21449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70755F-46EB-9F51-563A-A196D44C1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00" y="1618568"/>
            <a:ext cx="2634535" cy="20255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A4B7B5-3A16-8853-ADF3-92809DEF78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5573" y="1659266"/>
            <a:ext cx="4237590" cy="194414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DBB4A67-339B-A424-2B4F-D3D4BB386ADA}"/>
              </a:ext>
            </a:extLst>
          </p:cNvPr>
          <p:cNvSpPr/>
          <p:nvPr/>
        </p:nvSpPr>
        <p:spPr>
          <a:xfrm>
            <a:off x="1108587" y="3916817"/>
            <a:ext cx="165815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000"/>
            </a:pPr>
            <a:r>
              <a:rPr lang="en-IE" sz="2400" dirty="0">
                <a:solidFill>
                  <a:schemeClr val="dk2"/>
                </a:solidFill>
                <a:latin typeface="Calibri"/>
                <a:ea typeface="Calibri"/>
                <a:cs typeface="Calibri"/>
              </a:rPr>
              <a:t>HTML View</a:t>
            </a:r>
            <a:endParaRPr lang="en-IE" sz="2400" i="1" dirty="0">
              <a:solidFill>
                <a:schemeClr val="dk2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80D567-77F5-C717-B8CE-5A037C501D1E}"/>
              </a:ext>
            </a:extLst>
          </p:cNvPr>
          <p:cNvSpPr/>
          <p:nvPr/>
        </p:nvSpPr>
        <p:spPr>
          <a:xfrm>
            <a:off x="4716173" y="3916816"/>
            <a:ext cx="165815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000"/>
            </a:pPr>
            <a:r>
              <a:rPr lang="en-IE" sz="2400" dirty="0">
                <a:solidFill>
                  <a:schemeClr val="dk2"/>
                </a:solidFill>
                <a:latin typeface="Calibri"/>
                <a:ea typeface="Calibri"/>
                <a:cs typeface="Calibri"/>
              </a:rPr>
              <a:t>User View</a:t>
            </a:r>
            <a:endParaRPr lang="en-IE" sz="2400" i="1" dirty="0">
              <a:solidFill>
                <a:schemeClr val="dk2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01A4F-EE8E-FF55-1E73-82193626FF0B}"/>
              </a:ext>
            </a:extLst>
          </p:cNvPr>
          <p:cNvSpPr/>
          <p:nvPr/>
        </p:nvSpPr>
        <p:spPr>
          <a:xfrm>
            <a:off x="9273304" y="3916815"/>
            <a:ext cx="165815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000"/>
            </a:pPr>
            <a:r>
              <a:rPr lang="en-IE" sz="2400" dirty="0">
                <a:solidFill>
                  <a:schemeClr val="dk2"/>
                </a:solidFill>
                <a:latin typeface="Calibri"/>
                <a:ea typeface="Calibri"/>
                <a:cs typeface="Calibri"/>
              </a:rPr>
              <a:t>DOM View</a:t>
            </a:r>
            <a:endParaRPr lang="en-IE" sz="2400" i="1" dirty="0">
              <a:solidFill>
                <a:schemeClr val="dk2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505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39;g1fb3416361d_0_15">
            <a:extLst>
              <a:ext uri="{FF2B5EF4-FFF2-40B4-BE49-F238E27FC236}">
                <a16:creationId xmlns:a16="http://schemas.microsoft.com/office/drawing/2014/main" id="{52575D03-9731-DB0D-D889-D923CB763CC3}"/>
              </a:ext>
            </a:extLst>
          </p:cNvPr>
          <p:cNvSpPr txBox="1">
            <a:spLocks/>
          </p:cNvSpPr>
          <p:nvPr/>
        </p:nvSpPr>
        <p:spPr>
          <a:xfrm>
            <a:off x="620400" y="182510"/>
            <a:ext cx="8081147" cy="701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85AA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E85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  <a:buSzPts val="2800"/>
            </a:pPr>
            <a:r>
              <a:rPr lang="en-GB" dirty="0">
                <a:solidFill>
                  <a:schemeClr val="accent2"/>
                </a:solidFill>
              </a:rPr>
              <a:t>Document Object Model (DOM)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B556472-2BDD-6814-86DE-82362EEA58DF}"/>
              </a:ext>
            </a:extLst>
          </p:cNvPr>
          <p:cNvGrpSpPr/>
          <p:nvPr/>
        </p:nvGrpSpPr>
        <p:grpSpPr>
          <a:xfrm>
            <a:off x="2167772" y="1277355"/>
            <a:ext cx="7113054" cy="3976454"/>
            <a:chOff x="2167772" y="1277355"/>
            <a:chExt cx="7113054" cy="3976454"/>
          </a:xfrm>
        </p:grpSpPr>
        <p:sp>
          <p:nvSpPr>
            <p:cNvPr id="53" name="Rounded Rectangle 17">
              <a:extLst>
                <a:ext uri="{FF2B5EF4-FFF2-40B4-BE49-F238E27FC236}">
                  <a16:creationId xmlns:a16="http://schemas.microsoft.com/office/drawing/2014/main" id="{81CB8137-D0BC-CD8D-16D4-AEBE79AD48E8}"/>
                </a:ext>
              </a:extLst>
            </p:cNvPr>
            <p:cNvSpPr/>
            <p:nvPr/>
          </p:nvSpPr>
          <p:spPr>
            <a:xfrm>
              <a:off x="5265386" y="1780047"/>
              <a:ext cx="784013" cy="336800"/>
            </a:xfrm>
            <a:prstGeom prst="round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html </a:t>
              </a:r>
              <a:endParaRPr kumimoji="0" lang="en-I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4" name="Rounded Rectangle 18">
              <a:extLst>
                <a:ext uri="{FF2B5EF4-FFF2-40B4-BE49-F238E27FC236}">
                  <a16:creationId xmlns:a16="http://schemas.microsoft.com/office/drawing/2014/main" id="{DEC0A3CB-B62E-A501-C79F-DFE21B8C9688}"/>
                </a:ext>
              </a:extLst>
            </p:cNvPr>
            <p:cNvSpPr/>
            <p:nvPr/>
          </p:nvSpPr>
          <p:spPr>
            <a:xfrm>
              <a:off x="4354066" y="2915637"/>
              <a:ext cx="784013" cy="336800"/>
            </a:xfrm>
            <a:prstGeom prst="round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title </a:t>
              </a:r>
              <a:endParaRPr kumimoji="0" lang="en-I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D20D172-7AB1-07E8-91F2-CCE613367C1F}"/>
                </a:ext>
              </a:extLst>
            </p:cNvPr>
            <p:cNvCxnSpPr/>
            <p:nvPr/>
          </p:nvCxnSpPr>
          <p:spPr>
            <a:xfrm flipH="1" flipV="1">
              <a:off x="4770727" y="2757624"/>
              <a:ext cx="1" cy="146637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56" name="Rounded Rectangle 31">
              <a:extLst>
                <a:ext uri="{FF2B5EF4-FFF2-40B4-BE49-F238E27FC236}">
                  <a16:creationId xmlns:a16="http://schemas.microsoft.com/office/drawing/2014/main" id="{417C8830-EA4A-FB07-2252-3FF0897EE9BD}"/>
                </a:ext>
              </a:extLst>
            </p:cNvPr>
            <p:cNvSpPr/>
            <p:nvPr/>
          </p:nvSpPr>
          <p:spPr>
            <a:xfrm>
              <a:off x="6049399" y="2407603"/>
              <a:ext cx="784013" cy="336800"/>
            </a:xfrm>
            <a:prstGeom prst="round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body </a:t>
              </a:r>
              <a:endParaRPr kumimoji="0" lang="en-I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AF57CA8-7EA1-1F23-6AC7-BCAF9FFC0BBE}"/>
                </a:ext>
              </a:extLst>
            </p:cNvPr>
            <p:cNvCxnSpPr/>
            <p:nvPr/>
          </p:nvCxnSpPr>
          <p:spPr>
            <a:xfrm flipH="1" flipV="1">
              <a:off x="5652462" y="2135688"/>
              <a:ext cx="1" cy="146637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58" name="Rounded Rectangle 14">
              <a:extLst>
                <a:ext uri="{FF2B5EF4-FFF2-40B4-BE49-F238E27FC236}">
                  <a16:creationId xmlns:a16="http://schemas.microsoft.com/office/drawing/2014/main" id="{CCF30DBD-8A53-0FCE-B573-E625C4D412CB}"/>
                </a:ext>
              </a:extLst>
            </p:cNvPr>
            <p:cNvSpPr/>
            <p:nvPr/>
          </p:nvSpPr>
          <p:spPr>
            <a:xfrm>
              <a:off x="4421170" y="3776675"/>
              <a:ext cx="784013" cy="336800"/>
            </a:xfrm>
            <a:prstGeom prst="round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h2 </a:t>
              </a:r>
              <a:endParaRPr kumimoji="0" lang="en-I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9" name="Rounded Rectangle 15">
              <a:extLst>
                <a:ext uri="{FF2B5EF4-FFF2-40B4-BE49-F238E27FC236}">
                  <a16:creationId xmlns:a16="http://schemas.microsoft.com/office/drawing/2014/main" id="{4A5557AF-11F2-3BD4-40E7-CCB326BF1166}"/>
                </a:ext>
              </a:extLst>
            </p:cNvPr>
            <p:cNvSpPr/>
            <p:nvPr/>
          </p:nvSpPr>
          <p:spPr>
            <a:xfrm>
              <a:off x="5412540" y="3776675"/>
              <a:ext cx="784013" cy="336800"/>
            </a:xfrm>
            <a:prstGeom prst="round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 </a:t>
              </a:r>
              <a:endParaRPr kumimoji="0" lang="en-I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60" name="Rounded Rectangle 16">
              <a:extLst>
                <a:ext uri="{FF2B5EF4-FFF2-40B4-BE49-F238E27FC236}">
                  <a16:creationId xmlns:a16="http://schemas.microsoft.com/office/drawing/2014/main" id="{595E6275-ECBF-3133-289B-3775C9991720}"/>
                </a:ext>
              </a:extLst>
            </p:cNvPr>
            <p:cNvSpPr/>
            <p:nvPr/>
          </p:nvSpPr>
          <p:spPr>
            <a:xfrm>
              <a:off x="3379379" y="3776675"/>
              <a:ext cx="784013" cy="336800"/>
            </a:xfrm>
            <a:prstGeom prst="round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ul </a:t>
              </a:r>
              <a:endParaRPr kumimoji="0" lang="en-I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61" name="Rounded Rectangle 21">
              <a:extLst>
                <a:ext uri="{FF2B5EF4-FFF2-40B4-BE49-F238E27FC236}">
                  <a16:creationId xmlns:a16="http://schemas.microsoft.com/office/drawing/2014/main" id="{DC870EA8-39FF-3A7F-48E1-3F23030E4B0F}"/>
                </a:ext>
              </a:extLst>
            </p:cNvPr>
            <p:cNvSpPr/>
            <p:nvPr/>
          </p:nvSpPr>
          <p:spPr>
            <a:xfrm>
              <a:off x="7464996" y="3776675"/>
              <a:ext cx="784013" cy="336800"/>
            </a:xfrm>
            <a:prstGeom prst="round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 </a:t>
              </a:r>
              <a:endParaRPr kumimoji="0" lang="en-I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E7F248C-D74F-6789-63F9-22F118D92A04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flipH="1" flipV="1">
              <a:off x="5804546" y="3630038"/>
              <a:ext cx="1" cy="146637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3B622E2-CC95-5B5C-F964-E10BDF5781D3}"/>
                </a:ext>
              </a:extLst>
            </p:cNvPr>
            <p:cNvCxnSpPr/>
            <p:nvPr/>
          </p:nvCxnSpPr>
          <p:spPr>
            <a:xfrm flipH="1" flipV="1">
              <a:off x="7853991" y="3632310"/>
              <a:ext cx="1" cy="146637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D628B31-C641-ACF5-39A7-9995041DBAE6}"/>
                </a:ext>
              </a:extLst>
            </p:cNvPr>
            <p:cNvCxnSpPr/>
            <p:nvPr/>
          </p:nvCxnSpPr>
          <p:spPr>
            <a:xfrm flipH="1" flipV="1">
              <a:off x="4810535" y="3618662"/>
              <a:ext cx="1" cy="146637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4C45446-7FE9-F33C-98B5-8E29D0B8A59F}"/>
                </a:ext>
              </a:extLst>
            </p:cNvPr>
            <p:cNvCxnSpPr/>
            <p:nvPr/>
          </p:nvCxnSpPr>
          <p:spPr>
            <a:xfrm flipH="1" flipV="1">
              <a:off x="3751277" y="3630038"/>
              <a:ext cx="1" cy="146637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2418075-C153-5C3E-0666-4A3A6083A8E1}"/>
                </a:ext>
              </a:extLst>
            </p:cNvPr>
            <p:cNvCxnSpPr/>
            <p:nvPr/>
          </p:nvCxnSpPr>
          <p:spPr>
            <a:xfrm>
              <a:off x="2705668" y="3617527"/>
              <a:ext cx="6166491" cy="12485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32C981B-823E-9FEB-AB9C-B21C5346338D}"/>
                </a:ext>
              </a:extLst>
            </p:cNvPr>
            <p:cNvCxnSpPr/>
            <p:nvPr/>
          </p:nvCxnSpPr>
          <p:spPr>
            <a:xfrm flipV="1">
              <a:off x="6441405" y="2739000"/>
              <a:ext cx="0" cy="891012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68" name="Rounded Rectangle 35">
              <a:extLst>
                <a:ext uri="{FF2B5EF4-FFF2-40B4-BE49-F238E27FC236}">
                  <a16:creationId xmlns:a16="http://schemas.microsoft.com/office/drawing/2014/main" id="{0AACD6A6-E5B1-93EC-0433-2FA2C523E24A}"/>
                </a:ext>
              </a:extLst>
            </p:cNvPr>
            <p:cNvSpPr/>
            <p:nvPr/>
          </p:nvSpPr>
          <p:spPr>
            <a:xfrm>
              <a:off x="2167772" y="4415411"/>
              <a:ext cx="784013" cy="336800"/>
            </a:xfrm>
            <a:prstGeom prst="round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li </a:t>
              </a:r>
              <a:endParaRPr kumimoji="0" lang="en-I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69" name="Rounded Rectangle 36">
              <a:extLst>
                <a:ext uri="{FF2B5EF4-FFF2-40B4-BE49-F238E27FC236}">
                  <a16:creationId xmlns:a16="http://schemas.microsoft.com/office/drawing/2014/main" id="{4563E491-D9FB-715B-F39D-5E6FC1B88448}"/>
                </a:ext>
              </a:extLst>
            </p:cNvPr>
            <p:cNvSpPr/>
            <p:nvPr/>
          </p:nvSpPr>
          <p:spPr>
            <a:xfrm>
              <a:off x="3159142" y="4415411"/>
              <a:ext cx="784013" cy="336800"/>
            </a:xfrm>
            <a:prstGeom prst="round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li </a:t>
              </a:r>
              <a:endParaRPr kumimoji="0" lang="en-I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70" name="Rounded Rectangle 37">
              <a:extLst>
                <a:ext uri="{FF2B5EF4-FFF2-40B4-BE49-F238E27FC236}">
                  <a16:creationId xmlns:a16="http://schemas.microsoft.com/office/drawing/2014/main" id="{3BE2DED8-E657-99DE-36A2-94D701CE0224}"/>
                </a:ext>
              </a:extLst>
            </p:cNvPr>
            <p:cNvSpPr/>
            <p:nvPr/>
          </p:nvSpPr>
          <p:spPr>
            <a:xfrm>
              <a:off x="5111139" y="4415411"/>
              <a:ext cx="784013" cy="336800"/>
            </a:xfrm>
            <a:prstGeom prst="round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li </a:t>
              </a:r>
              <a:endParaRPr kumimoji="0" lang="en-I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71" name="Rounded Rectangle 38">
              <a:extLst>
                <a:ext uri="{FF2B5EF4-FFF2-40B4-BE49-F238E27FC236}">
                  <a16:creationId xmlns:a16="http://schemas.microsoft.com/office/drawing/2014/main" id="{E8E685C6-98D9-3848-1596-D249DD682C0B}"/>
                </a:ext>
              </a:extLst>
            </p:cNvPr>
            <p:cNvSpPr/>
            <p:nvPr/>
          </p:nvSpPr>
          <p:spPr>
            <a:xfrm>
              <a:off x="4119769" y="4415411"/>
              <a:ext cx="784013" cy="336800"/>
            </a:xfrm>
            <a:prstGeom prst="round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li </a:t>
              </a:r>
              <a:endParaRPr kumimoji="0" lang="en-I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E17866C-7B49-84B1-2638-CB290C4589D2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 flipH="1" flipV="1">
              <a:off x="3551148" y="4268774"/>
              <a:ext cx="1" cy="146637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5DEB02F-E387-DD05-BF18-7368B1D72B66}"/>
                </a:ext>
              </a:extLst>
            </p:cNvPr>
            <p:cNvCxnSpPr/>
            <p:nvPr/>
          </p:nvCxnSpPr>
          <p:spPr>
            <a:xfrm flipH="1" flipV="1">
              <a:off x="4522411" y="4271046"/>
              <a:ext cx="1" cy="146637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5F4CD71-5F32-CB4B-3968-D446FC123E6B}"/>
                </a:ext>
              </a:extLst>
            </p:cNvPr>
            <p:cNvCxnSpPr/>
            <p:nvPr/>
          </p:nvCxnSpPr>
          <p:spPr>
            <a:xfrm flipH="1" flipV="1">
              <a:off x="2584433" y="4257398"/>
              <a:ext cx="1" cy="146637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A4DC861-112D-EC15-EB48-561A1C40BDF6}"/>
                </a:ext>
              </a:extLst>
            </p:cNvPr>
            <p:cNvCxnSpPr/>
            <p:nvPr/>
          </p:nvCxnSpPr>
          <p:spPr>
            <a:xfrm flipH="1" flipV="1">
              <a:off x="5483037" y="4268774"/>
              <a:ext cx="1" cy="146637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FEC4BBF-C228-F0F5-0281-F0A2AB97487E}"/>
                </a:ext>
              </a:extLst>
            </p:cNvPr>
            <p:cNvCxnSpPr/>
            <p:nvPr/>
          </p:nvCxnSpPr>
          <p:spPr>
            <a:xfrm>
              <a:off x="2570785" y="4271046"/>
              <a:ext cx="2918712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7CBCAB-80A2-6AA1-0D96-D47944AD2B9C}"/>
                </a:ext>
              </a:extLst>
            </p:cNvPr>
            <p:cNvCxnSpPr/>
            <p:nvPr/>
          </p:nvCxnSpPr>
          <p:spPr>
            <a:xfrm flipH="1" flipV="1">
              <a:off x="3721324" y="4112986"/>
              <a:ext cx="1" cy="146637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78" name="Rounded Rectangle 46">
              <a:extLst>
                <a:ext uri="{FF2B5EF4-FFF2-40B4-BE49-F238E27FC236}">
                  <a16:creationId xmlns:a16="http://schemas.microsoft.com/office/drawing/2014/main" id="{35638476-1F41-1FD0-EF39-EF0D93290FD8}"/>
                </a:ext>
              </a:extLst>
            </p:cNvPr>
            <p:cNvSpPr/>
            <p:nvPr/>
          </p:nvSpPr>
          <p:spPr>
            <a:xfrm>
              <a:off x="4354066" y="2421596"/>
              <a:ext cx="784013" cy="332442"/>
            </a:xfrm>
            <a:prstGeom prst="round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head </a:t>
              </a:r>
              <a:endParaRPr kumimoji="0" lang="en-I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76262F5-6070-B21D-08B8-4F5576D59F3A}"/>
                </a:ext>
              </a:extLst>
            </p:cNvPr>
            <p:cNvCxnSpPr/>
            <p:nvPr/>
          </p:nvCxnSpPr>
          <p:spPr>
            <a:xfrm>
              <a:off x="4775640" y="2266256"/>
              <a:ext cx="1744640" cy="16069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F2B1C1-6081-4D05-1903-0DE1F3A6F830}"/>
                </a:ext>
              </a:extLst>
            </p:cNvPr>
            <p:cNvCxnSpPr/>
            <p:nvPr/>
          </p:nvCxnSpPr>
          <p:spPr>
            <a:xfrm flipH="1" flipV="1">
              <a:off x="4780537" y="2259174"/>
              <a:ext cx="1" cy="146637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0D1FAB3-0DDB-1669-7B82-757D07F21F50}"/>
                </a:ext>
              </a:extLst>
            </p:cNvPr>
            <p:cNvCxnSpPr/>
            <p:nvPr/>
          </p:nvCxnSpPr>
          <p:spPr>
            <a:xfrm flipH="1" flipV="1">
              <a:off x="6516079" y="2261446"/>
              <a:ext cx="1" cy="146637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82" name="Rounded Rectangle 50">
              <a:extLst>
                <a:ext uri="{FF2B5EF4-FFF2-40B4-BE49-F238E27FC236}">
                  <a16:creationId xmlns:a16="http://schemas.microsoft.com/office/drawing/2014/main" id="{81EADCBF-9AF6-6DA6-8C4B-C4210B58AAE3}"/>
                </a:ext>
              </a:extLst>
            </p:cNvPr>
            <p:cNvSpPr/>
            <p:nvPr/>
          </p:nvSpPr>
          <p:spPr>
            <a:xfrm>
              <a:off x="2332847" y="3776675"/>
              <a:ext cx="784013" cy="336800"/>
            </a:xfrm>
            <a:prstGeom prst="round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h1 </a:t>
              </a:r>
              <a:endParaRPr kumimoji="0" lang="en-I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02EBA2C-9E60-13D3-8E52-A4B4BA32A34C}"/>
                </a:ext>
              </a:extLst>
            </p:cNvPr>
            <p:cNvCxnSpPr/>
            <p:nvPr/>
          </p:nvCxnSpPr>
          <p:spPr>
            <a:xfrm flipH="1" flipV="1">
              <a:off x="2722212" y="3618662"/>
              <a:ext cx="1" cy="146637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84" name="Rounded Rectangle 54">
              <a:extLst>
                <a:ext uri="{FF2B5EF4-FFF2-40B4-BE49-F238E27FC236}">
                  <a16:creationId xmlns:a16="http://schemas.microsoft.com/office/drawing/2014/main" id="{68BDF28A-050F-7581-C898-8645FF9ABB17}"/>
                </a:ext>
              </a:extLst>
            </p:cNvPr>
            <p:cNvSpPr/>
            <p:nvPr/>
          </p:nvSpPr>
          <p:spPr>
            <a:xfrm>
              <a:off x="7479401" y="4417683"/>
              <a:ext cx="784013" cy="336800"/>
            </a:xfrm>
            <a:prstGeom prst="round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b </a:t>
              </a:r>
              <a:endParaRPr kumimoji="0" lang="en-I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85" name="Rounded Rectangle 55">
              <a:extLst>
                <a:ext uri="{FF2B5EF4-FFF2-40B4-BE49-F238E27FC236}">
                  <a16:creationId xmlns:a16="http://schemas.microsoft.com/office/drawing/2014/main" id="{D6DA01D0-4EE9-AEC1-4E88-3D46CCED52EF}"/>
                </a:ext>
              </a:extLst>
            </p:cNvPr>
            <p:cNvSpPr/>
            <p:nvPr/>
          </p:nvSpPr>
          <p:spPr>
            <a:xfrm>
              <a:off x="7471107" y="4917009"/>
              <a:ext cx="784013" cy="336800"/>
            </a:xfrm>
            <a:prstGeom prst="round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 </a:t>
              </a:r>
              <a:endParaRPr kumimoji="0" lang="en-I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08985D9-0AC6-BC83-F5BF-5DAE182C42C1}"/>
                </a:ext>
              </a:extLst>
            </p:cNvPr>
            <p:cNvCxnSpPr/>
            <p:nvPr/>
          </p:nvCxnSpPr>
          <p:spPr>
            <a:xfrm flipH="1" flipV="1">
              <a:off x="7887768" y="4758996"/>
              <a:ext cx="1" cy="146637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87" name="Rounded Rectangle 57">
              <a:extLst>
                <a:ext uri="{FF2B5EF4-FFF2-40B4-BE49-F238E27FC236}">
                  <a16:creationId xmlns:a16="http://schemas.microsoft.com/office/drawing/2014/main" id="{339047D9-90C4-A2FA-A84B-2E1E2A169C24}"/>
                </a:ext>
              </a:extLst>
            </p:cNvPr>
            <p:cNvSpPr/>
            <p:nvPr/>
          </p:nvSpPr>
          <p:spPr>
            <a:xfrm>
              <a:off x="6389089" y="3792595"/>
              <a:ext cx="784013" cy="336800"/>
            </a:xfrm>
            <a:prstGeom prst="round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br </a:t>
              </a:r>
              <a:endParaRPr kumimoji="0" lang="en-I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9613AB0-19BD-7429-1560-400782CE37AE}"/>
                </a:ext>
              </a:extLst>
            </p:cNvPr>
            <p:cNvCxnSpPr/>
            <p:nvPr/>
          </p:nvCxnSpPr>
          <p:spPr>
            <a:xfrm flipH="1" flipV="1">
              <a:off x="6764435" y="3620934"/>
              <a:ext cx="1" cy="146637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6AB7276-E936-BEC3-42E2-EBF8C78BD6BA}"/>
                </a:ext>
              </a:extLst>
            </p:cNvPr>
            <p:cNvCxnSpPr/>
            <p:nvPr/>
          </p:nvCxnSpPr>
          <p:spPr>
            <a:xfrm flipH="1" flipV="1">
              <a:off x="7851399" y="4275559"/>
              <a:ext cx="1" cy="146637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288BF05-093D-D4D6-5FB5-CD613DE9FF2C}"/>
                </a:ext>
              </a:extLst>
            </p:cNvPr>
            <p:cNvCxnSpPr/>
            <p:nvPr/>
          </p:nvCxnSpPr>
          <p:spPr>
            <a:xfrm flipH="1" flipV="1">
              <a:off x="7849311" y="4124409"/>
              <a:ext cx="1" cy="146637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91" name="Rounded Rectangle 73">
              <a:extLst>
                <a:ext uri="{FF2B5EF4-FFF2-40B4-BE49-F238E27FC236}">
                  <a16:creationId xmlns:a16="http://schemas.microsoft.com/office/drawing/2014/main" id="{44161709-05FE-6AAA-72CD-96B3B6C53577}"/>
                </a:ext>
              </a:extLst>
            </p:cNvPr>
            <p:cNvSpPr/>
            <p:nvPr/>
          </p:nvSpPr>
          <p:spPr>
            <a:xfrm>
              <a:off x="8496813" y="3794490"/>
              <a:ext cx="784013" cy="336800"/>
            </a:xfrm>
            <a:prstGeom prst="round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script </a:t>
              </a:r>
              <a:endParaRPr kumimoji="0" lang="en-I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47DB301-8D97-6986-7D2A-4945D2F75DC7}"/>
                </a:ext>
              </a:extLst>
            </p:cNvPr>
            <p:cNvCxnSpPr/>
            <p:nvPr/>
          </p:nvCxnSpPr>
          <p:spPr>
            <a:xfrm flipH="1" flipV="1">
              <a:off x="8872159" y="3622829"/>
              <a:ext cx="1" cy="146637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93" name="Rounded Rectangle 76">
              <a:extLst>
                <a:ext uri="{FF2B5EF4-FFF2-40B4-BE49-F238E27FC236}">
                  <a16:creationId xmlns:a16="http://schemas.microsoft.com/office/drawing/2014/main" id="{35F54FBC-33CF-5916-4FFB-C6ACB25215D7}"/>
                </a:ext>
              </a:extLst>
            </p:cNvPr>
            <p:cNvSpPr/>
            <p:nvPr/>
          </p:nvSpPr>
          <p:spPr>
            <a:xfrm>
              <a:off x="5144826" y="1277355"/>
              <a:ext cx="1038773" cy="336800"/>
            </a:xfrm>
            <a:prstGeom prst="round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document </a:t>
              </a:r>
              <a:endParaRPr kumimoji="0" lang="en-I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A49F031-36D6-BBB4-FB65-B6E25FC7A57B}"/>
                </a:ext>
              </a:extLst>
            </p:cNvPr>
            <p:cNvCxnSpPr/>
            <p:nvPr/>
          </p:nvCxnSpPr>
          <p:spPr>
            <a:xfrm flipH="1" flipV="1">
              <a:off x="5654734" y="1619348"/>
              <a:ext cx="1" cy="146637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95" name="Rounded Rectangle 99">
            <a:extLst>
              <a:ext uri="{FF2B5EF4-FFF2-40B4-BE49-F238E27FC236}">
                <a16:creationId xmlns:a16="http://schemas.microsoft.com/office/drawing/2014/main" id="{3EA2EDC4-1189-5496-4866-E779FDD87F1B}"/>
              </a:ext>
            </a:extLst>
          </p:cNvPr>
          <p:cNvSpPr/>
          <p:nvPr/>
        </p:nvSpPr>
        <p:spPr>
          <a:xfrm>
            <a:off x="765932" y="1418122"/>
            <a:ext cx="1769072" cy="1313510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DOM tree is a browser’s representation of a web page</a:t>
            </a: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Rounded Rectangle 100">
            <a:extLst>
              <a:ext uri="{FF2B5EF4-FFF2-40B4-BE49-F238E27FC236}">
                <a16:creationId xmlns:a16="http://schemas.microsoft.com/office/drawing/2014/main" id="{7652BFB7-618C-CE0A-44E5-3CA312978F54}"/>
              </a:ext>
            </a:extLst>
          </p:cNvPr>
          <p:cNvSpPr/>
          <p:nvPr/>
        </p:nvSpPr>
        <p:spPr>
          <a:xfrm>
            <a:off x="9033124" y="1416654"/>
            <a:ext cx="2263099" cy="1289823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 nodes can be related to each other as parents, children and siblings 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69E97FE-55F1-51D9-278E-B066E912E36F}"/>
              </a:ext>
            </a:extLst>
          </p:cNvPr>
          <p:cNvSpPr txBox="1"/>
          <p:nvPr/>
        </p:nvSpPr>
        <p:spPr>
          <a:xfrm>
            <a:off x="1615721" y="5489596"/>
            <a:ext cx="8867355" cy="470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2000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GB" dirty="0"/>
              <a:t>Memory (JavaScript) representation of the HTML shown on page 210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77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1708</Words>
  <Application>Microsoft Office PowerPoint</Application>
  <PresentationFormat>Widescreen</PresentationFormat>
  <Paragraphs>343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Unicode MS</vt:lpstr>
      <vt:lpstr>Calibri</vt:lpstr>
      <vt:lpstr>Calibri Light</vt:lpstr>
      <vt:lpstr>Consolas</vt:lpstr>
      <vt:lpstr>Courier New</vt:lpstr>
      <vt:lpstr>Office Theme</vt:lpstr>
      <vt:lpstr>JavaScript Skills Workshop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Skills Workshop</dc:title>
  <dc:creator>Joe English</dc:creator>
  <cp:lastModifiedBy>Joe English</cp:lastModifiedBy>
  <cp:revision>4</cp:revision>
  <dcterms:created xsi:type="dcterms:W3CDTF">2023-11-20T12:29:48Z</dcterms:created>
  <dcterms:modified xsi:type="dcterms:W3CDTF">2023-11-20T12:58:11Z</dcterms:modified>
</cp:coreProperties>
</file>