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393" r:id="rId3"/>
    <p:sldId id="394" r:id="rId4"/>
    <p:sldId id="397" r:id="rId5"/>
    <p:sldId id="399" r:id="rId6"/>
    <p:sldId id="403" r:id="rId7"/>
    <p:sldId id="396" r:id="rId8"/>
    <p:sldId id="404" r:id="rId9"/>
    <p:sldId id="405" r:id="rId10"/>
    <p:sldId id="395" r:id="rId11"/>
    <p:sldId id="400" r:id="rId12"/>
    <p:sldId id="401" r:id="rId13"/>
  </p:sldIdLst>
  <p:sldSz cx="9144000" cy="6858000" type="screen4x3"/>
  <p:notesSz cx="9144000" cy="6858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400"/>
    <a:srgbClr val="E7FFB5"/>
    <a:srgbClr val="FFF461"/>
    <a:srgbClr val="FFF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7780" autoAdjust="0"/>
  </p:normalViewPr>
  <p:slideViewPr>
    <p:cSldViewPr snapToGrid="0" snapToObjects="1">
      <p:cViewPr>
        <p:scale>
          <a:sx n="123" d="100"/>
          <a:sy n="123" d="100"/>
        </p:scale>
        <p:origin x="1672" y="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D12D-7641-3A4D-A86B-871FADE7AD1B}" type="datetimeFigureOut">
              <a:rPr lang="sv-SE" smtClean="0"/>
              <a:pPr/>
              <a:t>2018-10-03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004C-0C79-8643-A36E-944E0A38BF59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66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EDBC2-6772-9D47-892A-30177CFEE431}" type="datetimeFigureOut">
              <a:rPr lang="sv-SE" smtClean="0"/>
              <a:pPr/>
              <a:t>2018-10-03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B78BB-65D5-A343-BC31-F591D34F627A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1050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508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Discuss</a:t>
            </a:r>
            <a:r>
              <a:rPr lang="sv-SE" baseline="0"/>
              <a:t> the preprocessor. The slide needs to be improved to be understandable outside of the JastAdd community.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596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Should give some more explicit results.</a:t>
            </a:r>
          </a:p>
          <a:p>
            <a:r>
              <a:rPr lang="sv-SE"/>
              <a:t>Could discuss</a:t>
            </a:r>
            <a:r>
              <a:rPr lang="sv-SE" baseline="0"/>
              <a:t> some more future work as well.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81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Explain</a:t>
            </a:r>
            <a:r>
              <a:rPr lang="sv-SE" baseline="0"/>
              <a:t> what a conceptual model is</a:t>
            </a:r>
          </a:p>
          <a:p>
            <a:r>
              <a:rPr lang="sv-SE" baseline="0"/>
              <a:t>Blind the non-containment relations</a:t>
            </a:r>
          </a:p>
          <a:p>
            <a:r>
              <a:rPr lang="sv-SE" baseline="0"/>
              <a:t>Show that this is straight-forward to capture in a RAG abstract grammar.</a:t>
            </a:r>
          </a:p>
          <a:p>
            <a:r>
              <a:rPr lang="sv-SE" baseline="0"/>
              <a:t>But then the problem is how to capture the non-containment relations.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12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Discuss</a:t>
            </a:r>
            <a:r>
              <a:rPr lang="sv-SE" baseline="0"/>
              <a:t> the train model a bit</a:t>
            </a:r>
          </a:p>
          <a:p>
            <a:r>
              <a:rPr lang="sv-SE" baseline="0"/>
              <a:t>Show the corresponding AST (very sketchy done, the tree is not complete or completely correct </a:t>
            </a:r>
            <a:r>
              <a:rPr lang="mr-IN" baseline="0"/>
              <a:t>–</a:t>
            </a:r>
            <a:r>
              <a:rPr lang="sv-SE" baseline="0"/>
              <a:t> I was in a hurry when drawing it)</a:t>
            </a:r>
          </a:p>
          <a:p>
            <a:r>
              <a:rPr lang="sv-SE" baseline="0"/>
              <a:t>Show some of the non-containment relations. Discuss what they mean to exemplify such relations.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98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Discuss our overall goals</a:t>
            </a:r>
          </a:p>
          <a:p>
            <a:r>
              <a:rPr lang="sv-SE"/>
              <a:t>Show</a:t>
            </a:r>
            <a:r>
              <a:rPr lang="sv-SE" baseline="0"/>
              <a:t> an example pattern.</a:t>
            </a:r>
          </a:p>
          <a:p>
            <a:r>
              <a:rPr lang="sv-SE" baseline="0"/>
              <a:t>Explain that the pattern shows an undesirable situation.</a:t>
            </a:r>
          </a:p>
          <a:p>
            <a:r>
              <a:rPr lang="sv-SE" baseline="0"/>
              <a:t>Discuss the example in detail: </a:t>
            </a:r>
            <a:endParaRPr lang="sv-SE"/>
          </a:p>
          <a:p>
            <a:r>
              <a:rPr lang="sv-SE"/>
              <a:t>A Route object requires a number of sensors. All those sensors must be</a:t>
            </a:r>
            <a:r>
              <a:rPr lang="sv-SE" baseline="0"/>
              <a:t> monitored by the switches that the Route follows. If this is not so (an edge is missing). There is an error.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15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Show</a:t>
            </a:r>
            <a:r>
              <a:rPr lang="sv-SE" baseline="0"/>
              <a:t> another example.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2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Briefly introduce the two approaches to encoding.</a:t>
            </a:r>
          </a:p>
          <a:p>
            <a:r>
              <a:rPr lang="sv-SE"/>
              <a:t>Briefly discuss how bidirectional relations can be handled.</a:t>
            </a:r>
          </a:p>
          <a:p>
            <a:r>
              <a:rPr lang="sv-SE"/>
              <a:t>Briefly</a:t>
            </a:r>
            <a:r>
              <a:rPr lang="sv-SE" baseline="0"/>
              <a:t> discuss the drawbacks of these approaches.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459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Exemplify</a:t>
            </a:r>
            <a:r>
              <a:rPr lang="sv-SE" baseline="0"/>
              <a:t> how the name analysis approach works.</a:t>
            </a:r>
          </a:p>
          <a:p>
            <a:r>
              <a:rPr lang="sv-SE" baseline="0"/>
              <a:t>The slides should be improved, showing the Ref nodes explicitly, the Ids, and the derived decl attribute. I didn't have time to fix this.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817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Discuss the other solution.</a:t>
            </a:r>
          </a:p>
          <a:p>
            <a:r>
              <a:rPr lang="sv-SE"/>
              <a:t>Again, the slides should be improved, showing the Ref nodes and the intrinsic reference attributes.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6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Discuss the</a:t>
            </a:r>
            <a:r>
              <a:rPr lang="sv-SE" baseline="0"/>
              <a:t> nicer solution - how the relations can be specified in an extended version of RAGs.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B78BB-65D5-A343-BC31-F591D34F627A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25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64F-779A-8D4C-B4F5-3D8F9CA78A58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D77F-EE1C-4449-92F1-FF3522AC4C39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2B23-5973-1849-8379-5A0A582E0BC3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BE32-A585-4F4A-AEFF-4874C6436B6F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356C-25D2-2F43-B81C-3BBB8ADFDBDF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9F4F-EFCD-3F43-9E97-9973BB05789B}" type="datetime1">
              <a:t>2018-10-03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DB9-EA50-8244-9B1D-97D3AD6AB327}" type="datetime1">
              <a:t>2018-10-03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FB75-6ADB-5043-A15E-BEF4D294291C}" type="datetime1">
              <a:t>2018-10-03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7AC1-248A-314B-B633-93A362D052D6}" type="datetime1">
              <a:t>2018-10-03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1C27-9FED-664E-BCB0-1F0EBDEC0AB8}" type="datetime1">
              <a:t>2018-10-03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EB70-767B-B844-82A1-2D2C5D87111A}" type="datetime1">
              <a:t>2018-10-03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EDAN65, Lecture 01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4958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90A0-2304-674F-90CE-A9DBF8AF3F28}" type="datetime1">
              <a:t>2018-10-03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EDAN65, Lecture 01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908800" y="6407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6D343B1F-D39E-704C-8E3F-B9778983B7D9}" type="slidenum">
              <a:rPr lang="sv-SE" smtClean="0"/>
              <a:pPr/>
              <a:t>‹Nr.›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2800" dirty="0" smtClean="0"/>
              <a:t>Continuous Model Validation Using</a:t>
            </a:r>
            <a:br>
              <a:rPr lang="sv-SE" sz="2800" dirty="0" smtClean="0"/>
            </a:br>
            <a:r>
              <a:rPr lang="sv-SE" sz="2800" dirty="0" smtClean="0"/>
              <a:t>Reference Attribute Grammars</a:t>
            </a:r>
            <a:br>
              <a:rPr lang="sv-SE" sz="2800" dirty="0" smtClean="0"/>
            </a:b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/>
              <a:t>paper accepted to SLE 2018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7772"/>
          </a:xfrm>
        </p:spPr>
        <p:txBody>
          <a:bodyPr>
            <a:normAutofit/>
          </a:bodyPr>
          <a:lstStyle/>
          <a:p>
            <a:r>
              <a:rPr lang="sv-SE" sz="1800" dirty="0" smtClean="0">
                <a:solidFill>
                  <a:schemeClr val="tx1"/>
                </a:solidFill>
              </a:rPr>
              <a:t>Johannes Mey, Rene Schöne, Görel Hedin, Emma Söderberg, Thomas Kühn, Niklas Fors, Jesper Öqvist, Uwe Assmann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6468" cy="1143000"/>
          </a:xfrm>
        </p:spPr>
        <p:txBody>
          <a:bodyPr>
            <a:normAutofit/>
          </a:bodyPr>
          <a:lstStyle/>
          <a:p>
            <a:pPr algn="l"/>
            <a:r>
              <a:rPr lang="sv-SE"/>
              <a:t>A nicer solution</a:t>
            </a:r>
            <a:endParaRPr lang="sv-SE" sz="160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1941741"/>
            <a:ext cx="5918200" cy="4584700"/>
          </a:xfrm>
          <a:prstGeom prst="rect">
            <a:avLst/>
          </a:prstGeom>
        </p:spPr>
      </p:pic>
      <p:grpSp>
        <p:nvGrpSpPr>
          <p:cNvPr id="13" name="Grupp 12"/>
          <p:cNvGrpSpPr/>
          <p:nvPr/>
        </p:nvGrpSpPr>
        <p:grpSpPr>
          <a:xfrm>
            <a:off x="199445" y="2832078"/>
            <a:ext cx="5964392" cy="2900130"/>
            <a:chOff x="322108" y="2307975"/>
            <a:chExt cx="5964392" cy="2900130"/>
          </a:xfrm>
        </p:grpSpPr>
        <p:sp>
          <p:nvSpPr>
            <p:cNvPr id="5" name="Rektangel 4"/>
            <p:cNvSpPr/>
            <p:nvPr/>
          </p:nvSpPr>
          <p:spPr>
            <a:xfrm>
              <a:off x="2013155" y="2307975"/>
              <a:ext cx="1183558" cy="336884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604933" y="2679700"/>
              <a:ext cx="1487642" cy="85549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/>
            <p:cNvSpPr/>
            <p:nvPr/>
          </p:nvSpPr>
          <p:spPr>
            <a:xfrm>
              <a:off x="2076450" y="3879849"/>
              <a:ext cx="1425575" cy="584201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5238750" y="3063875"/>
              <a:ext cx="1047750" cy="641350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>
              <a:off x="4928498" y="3568700"/>
              <a:ext cx="310252" cy="136525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340829" y="2310167"/>
              <a:ext cx="413388" cy="369531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>
              <a:off x="322108" y="2679700"/>
              <a:ext cx="287492" cy="2528404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609599" y="4587875"/>
              <a:ext cx="1533525" cy="620230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6" name="Grupp 15"/>
          <p:cNvGrpSpPr/>
          <p:nvPr/>
        </p:nvGrpSpPr>
        <p:grpSpPr>
          <a:xfrm>
            <a:off x="5408341" y="349531"/>
            <a:ext cx="3634059" cy="1938992"/>
            <a:chOff x="5408341" y="349531"/>
            <a:chExt cx="3634059" cy="1938992"/>
          </a:xfrm>
        </p:grpSpPr>
        <p:sp>
          <p:nvSpPr>
            <p:cNvPr id="14" name="Rektangel 13"/>
            <p:cNvSpPr/>
            <p:nvPr/>
          </p:nvSpPr>
          <p:spPr>
            <a:xfrm>
              <a:off x="5408341" y="718863"/>
              <a:ext cx="3634059" cy="1569660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RailwayContainer ::= Route* Region*;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&lt;active:Boolean&gt; SwitchPosition*;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SwitchPosition ::= &lt;pos:Pos&gt;,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Region ::= TrackElement* Sensor*;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cs typeface="Chalkboard"/>
                </a:rPr>
                <a:t>abstract</a:t>
              </a:r>
              <a:r>
                <a:rPr lang="sv-SE" sz="1200" dirty="0">
                  <a:cs typeface="Chalkboard"/>
                </a:rPr>
                <a:t> TrackElement;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 : TrackElement ::= &lt;currentPos:Pos&gt;;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Segment : TrackElement ::= &lt;length:Int&gt; Semaphore*;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Semaphore ::= &lt;signal:Signal&gt;;</a:t>
              </a: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5408341" y="349531"/>
              <a:ext cx="230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cs typeface="Chalkboard"/>
                </a:rPr>
                <a:t>RAG abstract grammar</a:t>
              </a:r>
              <a:endParaRPr lang="sv-SE"/>
            </a:p>
          </p:txBody>
        </p:sp>
      </p:grpSp>
      <p:sp>
        <p:nvSpPr>
          <p:cNvPr id="17" name="Rektangel 16"/>
          <p:cNvSpPr/>
          <p:nvPr/>
        </p:nvSpPr>
        <p:spPr>
          <a:xfrm>
            <a:off x="3619501" y="5636084"/>
            <a:ext cx="2915114" cy="9251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Rak pil 18"/>
          <p:cNvCxnSpPr/>
          <p:nvPr/>
        </p:nvCxnSpPr>
        <p:spPr>
          <a:xfrm>
            <a:off x="334537" y="6300439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>
            <a:off x="334537" y="6081779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334537" y="6515290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1506692" y="5914016"/>
            <a:ext cx="26803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>
                <a:cs typeface="Chalkboard"/>
              </a:rPr>
              <a:t>containment relation</a:t>
            </a:r>
          </a:p>
          <a:p>
            <a:r>
              <a:rPr lang="sv-SE" sz="1400" dirty="0">
                <a:cs typeface="Chalkboard"/>
              </a:rPr>
              <a:t>non-containment relation</a:t>
            </a:r>
          </a:p>
          <a:p>
            <a:r>
              <a:rPr lang="sv-SE" sz="1400" dirty="0">
                <a:cs typeface="Chalkboard"/>
              </a:rPr>
              <a:t>bidirectional containment relation</a:t>
            </a:r>
            <a:endParaRPr lang="sv-SE" sz="1400"/>
          </a:p>
        </p:txBody>
      </p:sp>
      <p:grpSp>
        <p:nvGrpSpPr>
          <p:cNvPr id="23" name="Grupp 22"/>
          <p:cNvGrpSpPr/>
          <p:nvPr/>
        </p:nvGrpSpPr>
        <p:grpSpPr>
          <a:xfrm>
            <a:off x="4904678" y="5182266"/>
            <a:ext cx="4120846" cy="1589229"/>
            <a:chOff x="5408341" y="329963"/>
            <a:chExt cx="4120846" cy="1589229"/>
          </a:xfrm>
        </p:grpSpPr>
        <p:sp>
          <p:nvSpPr>
            <p:cNvPr id="24" name="Rektangel 23"/>
            <p:cNvSpPr/>
            <p:nvPr/>
          </p:nvSpPr>
          <p:spPr>
            <a:xfrm>
              <a:off x="5408341" y="718863"/>
              <a:ext cx="3634059" cy="1200329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Route.requires* -&gt; Sensor;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Route.entry? -&gt; Semaphore;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Route.exit? -&gt; Semaphore;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SwitchPosition.target &lt;-&gt; Switch.positions*;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Sensor.monitors* &lt;-&gt; TrackElement.monitoredBy*;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solidFill>
                    <a:srgbClr val="FF0000"/>
                  </a:solidFill>
                  <a:cs typeface="Chalkboard"/>
                </a:rPr>
                <a:t>rel</a:t>
              </a:r>
              <a:r>
                <a:rPr lang="sv-SE" sz="1200" dirty="0">
                  <a:solidFill>
                    <a:srgbClr val="FF0000"/>
                  </a:solidFill>
                  <a:cs typeface="Chalkboard"/>
                </a:rPr>
                <a:t> TrackElement.connectsTo* -&gt; TrackElement;</a:t>
              </a:r>
            </a:p>
          </p:txBody>
        </p:sp>
        <p:sp>
          <p:nvSpPr>
            <p:cNvPr id="25" name="Rektangel 24"/>
            <p:cNvSpPr/>
            <p:nvPr/>
          </p:nvSpPr>
          <p:spPr>
            <a:xfrm>
              <a:off x="6530161" y="329963"/>
              <a:ext cx="2999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Extending RAGs with relations</a:t>
              </a:r>
              <a:endParaRPr lang="sv-SE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1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RelAST preprocessor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1185838" y="2360264"/>
            <a:ext cx="817416" cy="307777"/>
          </a:xfrm>
          <a:prstGeom prst="rect">
            <a:avLst/>
          </a:prstGeom>
          <a:solidFill>
            <a:srgbClr val="D8FFAB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v-SE" sz="1400" dirty="0" err="1" smtClean="0">
                <a:solidFill>
                  <a:srgbClr val="0000FF"/>
                </a:solidFill>
                <a:cs typeface="Chalkboard"/>
              </a:rPr>
              <a:t>X.relast</a:t>
            </a:r>
            <a:endParaRPr lang="sv-SE" sz="1400" dirty="0" smtClean="0">
              <a:solidFill>
                <a:srgbClr val="0000FF"/>
              </a:solidFill>
              <a:cs typeface="Chalkboard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512411" y="2252542"/>
            <a:ext cx="1259491" cy="5232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v-SE" sz="1400" dirty="0" err="1" smtClean="0">
                <a:solidFill>
                  <a:srgbClr val="0000FF"/>
                </a:solidFill>
                <a:cs typeface="Chalkboard"/>
              </a:rPr>
              <a:t>RelAST preprocessor</a:t>
            </a:r>
            <a:endParaRPr lang="sv-SE" sz="1400" dirty="0" smtClean="0">
              <a:solidFill>
                <a:srgbClr val="0000FF"/>
              </a:solidFill>
              <a:cs typeface="Chalkboard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067583" y="2044724"/>
            <a:ext cx="888882" cy="307777"/>
          </a:xfrm>
          <a:prstGeom prst="rect">
            <a:avLst/>
          </a:prstGeom>
          <a:solidFill>
            <a:srgbClr val="D8FFAB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v-SE" sz="1400" dirty="0" err="1" smtClean="0">
                <a:solidFill>
                  <a:srgbClr val="0000FF"/>
                </a:solidFill>
                <a:cs typeface="Chalkboard"/>
              </a:rPr>
              <a:t>X.ast</a:t>
            </a:r>
            <a:endParaRPr lang="sv-SE" sz="1400" dirty="0" smtClean="0">
              <a:solidFill>
                <a:srgbClr val="0000FF"/>
              </a:solidFill>
              <a:cs typeface="Chalkboard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067583" y="2627824"/>
            <a:ext cx="888882" cy="307777"/>
          </a:xfrm>
          <a:prstGeom prst="rect">
            <a:avLst/>
          </a:prstGeom>
          <a:solidFill>
            <a:srgbClr val="D8FFAB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v-SE" sz="1400" dirty="0" err="1" smtClean="0">
                <a:solidFill>
                  <a:srgbClr val="0000FF"/>
                </a:solidFill>
                <a:cs typeface="Chalkboard"/>
              </a:rPr>
              <a:t>X.jrag</a:t>
            </a:r>
            <a:endParaRPr lang="sv-SE" sz="1400" dirty="0" smtClean="0">
              <a:solidFill>
                <a:srgbClr val="0000FF"/>
              </a:solidFill>
              <a:cs typeface="Chalkboard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5470354" y="2252542"/>
            <a:ext cx="1259491" cy="5232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sv-SE" sz="1400" dirty="0" err="1" smtClean="0">
                <a:solidFill>
                  <a:srgbClr val="0000FF"/>
                </a:solidFill>
                <a:cs typeface="Chalkboard"/>
              </a:rPr>
              <a:t>JastAdd</a:t>
            </a:r>
            <a:endParaRPr lang="sv-SE" sz="1400" dirty="0" smtClean="0">
              <a:solidFill>
                <a:srgbClr val="0000FF"/>
              </a:solidFill>
              <a:cs typeface="Chalkboard"/>
            </a:endParaRPr>
          </a:p>
        </p:txBody>
      </p:sp>
      <p:cxnSp>
        <p:nvCxnSpPr>
          <p:cNvPr id="9" name="Rak pil 8"/>
          <p:cNvCxnSpPr>
            <a:stCxn id="4" idx="3"/>
            <a:endCxn id="5" idx="1"/>
          </p:cNvCxnSpPr>
          <p:nvPr/>
        </p:nvCxnSpPr>
        <p:spPr>
          <a:xfrm flipV="1">
            <a:off x="2003254" y="2514152"/>
            <a:ext cx="50915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5" idx="3"/>
            <a:endCxn id="6" idx="1"/>
          </p:cNvCxnSpPr>
          <p:nvPr/>
        </p:nvCxnSpPr>
        <p:spPr>
          <a:xfrm flipV="1">
            <a:off x="3771902" y="2198613"/>
            <a:ext cx="295681" cy="31553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5" idx="3"/>
            <a:endCxn id="7" idx="1"/>
          </p:cNvCxnSpPr>
          <p:nvPr/>
        </p:nvCxnSpPr>
        <p:spPr>
          <a:xfrm>
            <a:off x="3771902" y="2514152"/>
            <a:ext cx="295681" cy="2675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>
            <a:stCxn id="6" idx="3"/>
            <a:endCxn id="8" idx="1"/>
          </p:cNvCxnSpPr>
          <p:nvPr/>
        </p:nvCxnSpPr>
        <p:spPr>
          <a:xfrm>
            <a:off x="4956465" y="2198613"/>
            <a:ext cx="513889" cy="31553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>
            <a:stCxn id="7" idx="3"/>
            <a:endCxn id="8" idx="1"/>
          </p:cNvCxnSpPr>
          <p:nvPr/>
        </p:nvCxnSpPr>
        <p:spPr>
          <a:xfrm flipV="1">
            <a:off x="4956465" y="2514152"/>
            <a:ext cx="513889" cy="2675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Results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Performs on par with state-of-the-art incremental model tools</a:t>
            </a:r>
          </a:p>
          <a:p>
            <a:r>
              <a:rPr lang="sv-SE"/>
              <a:t>Faster for some queries</a:t>
            </a:r>
          </a:p>
          <a:p>
            <a:r>
              <a:rPr lang="sv-SE"/>
              <a:t>Opens possibility for RAGs on Models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Contents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232" cy="4525963"/>
          </a:xfrm>
        </p:spPr>
        <p:txBody>
          <a:bodyPr>
            <a:normAutofit/>
          </a:bodyPr>
          <a:lstStyle/>
          <a:p>
            <a:r>
              <a:rPr lang="sv-SE" sz="2800"/>
              <a:t>Compare RAGs and Conceptual Models</a:t>
            </a:r>
          </a:p>
          <a:p>
            <a:pPr lvl="1"/>
            <a:r>
              <a:rPr lang="sv-SE" sz="2400"/>
              <a:t>the missing part: bidirectional non-containment relations</a:t>
            </a:r>
          </a:p>
          <a:p>
            <a:r>
              <a:rPr lang="sv-SE" sz="2800"/>
              <a:t>How to encode Conceptual Models in RAGs</a:t>
            </a:r>
          </a:p>
          <a:p>
            <a:r>
              <a:rPr lang="sv-SE" sz="2800"/>
              <a:t>Relational RAGs: direct support for Conceptual Models</a:t>
            </a:r>
          </a:p>
          <a:p>
            <a:r>
              <a:rPr lang="sv-SE" sz="2800"/>
              <a:t>Evaluation on the Train Benchmark</a:t>
            </a:r>
          </a:p>
          <a:p>
            <a:pPr lvl="1"/>
            <a:r>
              <a:rPr lang="sv-SE" sz="2400"/>
              <a:t>continuous (incremental) model validation</a:t>
            </a:r>
            <a:br>
              <a:rPr lang="sv-SE" sz="2400"/>
            </a:br>
            <a:r>
              <a:rPr lang="sv-SE" sz="2400"/>
              <a:t>after injections and repairs of faults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3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64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v-SE"/>
              <a:t>A Conceptual Model</a:t>
            </a:r>
            <a:br>
              <a:rPr lang="sv-SE"/>
            </a:br>
            <a:r>
              <a:rPr lang="sv-SE" sz="1600"/>
              <a:t>(In Ecore–Core metamodel for the Eclipse Modeling Framework)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1941741"/>
            <a:ext cx="5918200" cy="4584700"/>
          </a:xfrm>
          <a:prstGeom prst="rect">
            <a:avLst/>
          </a:prstGeom>
        </p:spPr>
      </p:pic>
      <p:grpSp>
        <p:nvGrpSpPr>
          <p:cNvPr id="13" name="Grupp 12"/>
          <p:cNvGrpSpPr/>
          <p:nvPr/>
        </p:nvGrpSpPr>
        <p:grpSpPr>
          <a:xfrm>
            <a:off x="199445" y="2832078"/>
            <a:ext cx="5964392" cy="2900130"/>
            <a:chOff x="322108" y="2307975"/>
            <a:chExt cx="5964392" cy="2900130"/>
          </a:xfrm>
        </p:grpSpPr>
        <p:sp>
          <p:nvSpPr>
            <p:cNvPr id="5" name="Rektangel 4"/>
            <p:cNvSpPr/>
            <p:nvPr/>
          </p:nvSpPr>
          <p:spPr>
            <a:xfrm>
              <a:off x="2013155" y="2307975"/>
              <a:ext cx="1183558" cy="336884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604933" y="2679700"/>
              <a:ext cx="1487642" cy="85549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/>
            <p:cNvSpPr/>
            <p:nvPr/>
          </p:nvSpPr>
          <p:spPr>
            <a:xfrm>
              <a:off x="2076450" y="3879849"/>
              <a:ext cx="1425575" cy="584201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5238750" y="3063875"/>
              <a:ext cx="1047750" cy="641350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>
              <a:off x="4928498" y="3568700"/>
              <a:ext cx="310252" cy="136525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340829" y="2310167"/>
              <a:ext cx="413388" cy="369531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>
              <a:off x="322108" y="2679700"/>
              <a:ext cx="287492" cy="2528404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609599" y="4587875"/>
              <a:ext cx="1533525" cy="620230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7" name="Rektangel 16"/>
          <p:cNvSpPr/>
          <p:nvPr/>
        </p:nvSpPr>
        <p:spPr>
          <a:xfrm>
            <a:off x="3619501" y="5636084"/>
            <a:ext cx="2915114" cy="9251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Rak pil 18"/>
          <p:cNvCxnSpPr/>
          <p:nvPr/>
        </p:nvCxnSpPr>
        <p:spPr>
          <a:xfrm>
            <a:off x="334537" y="6300439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>
            <a:off x="334537" y="6081779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334537" y="6515290"/>
            <a:ext cx="103706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1506692" y="5914016"/>
            <a:ext cx="30185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>
                <a:cs typeface="Chalkboard"/>
              </a:rPr>
              <a:t>containment relation</a:t>
            </a:r>
          </a:p>
          <a:p>
            <a:r>
              <a:rPr lang="sv-SE" sz="1400" dirty="0">
                <a:cs typeface="Chalkboard"/>
              </a:rPr>
              <a:t>non-containment relation</a:t>
            </a:r>
          </a:p>
          <a:p>
            <a:r>
              <a:rPr lang="sv-SE" sz="1400" dirty="0">
                <a:cs typeface="Chalkboard"/>
              </a:rPr>
              <a:t>bidirectional non-containment relation</a:t>
            </a:r>
            <a:endParaRPr lang="sv-SE" sz="1400"/>
          </a:p>
        </p:txBody>
      </p:sp>
      <p:grpSp>
        <p:nvGrpSpPr>
          <p:cNvPr id="16" name="Grupp 15"/>
          <p:cNvGrpSpPr/>
          <p:nvPr/>
        </p:nvGrpSpPr>
        <p:grpSpPr>
          <a:xfrm>
            <a:off x="5408341" y="349531"/>
            <a:ext cx="3634059" cy="1938992"/>
            <a:chOff x="5408341" y="349531"/>
            <a:chExt cx="3634059" cy="1938992"/>
          </a:xfrm>
        </p:grpSpPr>
        <p:sp>
          <p:nvSpPr>
            <p:cNvPr id="14" name="Rektangel 13"/>
            <p:cNvSpPr/>
            <p:nvPr/>
          </p:nvSpPr>
          <p:spPr>
            <a:xfrm>
              <a:off x="5408341" y="718863"/>
              <a:ext cx="3634059" cy="1569660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RailwayContainer ::= Route* Region*;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&lt;active:Boolean&gt; SwitchPosition*;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SwitchPosition ::= &lt;pos:Pos&gt;,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Region ::= TrackElement* Sensor*;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cs typeface="Chalkboard"/>
                </a:rPr>
                <a:t>abstract</a:t>
              </a:r>
              <a:r>
                <a:rPr lang="sv-SE" sz="1200" dirty="0">
                  <a:cs typeface="Chalkboard"/>
                </a:rPr>
                <a:t> TrackElement;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 : TrackElement ::= &lt;currentPos:Pos&gt;;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Segment : TrackElement ::= &lt;length:Int&gt; Semaphore*;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Semaphore ::= &lt;signal:Signal&gt;;</a:t>
              </a: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5408341" y="349531"/>
              <a:ext cx="230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cs typeface="Chalkboard"/>
                </a:rPr>
                <a:t>RAG abstract grammar</a:t>
              </a:r>
              <a:endParaRPr lang="sv-SE"/>
            </a:p>
          </p:txBody>
        </p:sp>
      </p:grpSp>
      <p:sp>
        <p:nvSpPr>
          <p:cNvPr id="27" name="Rektangel 26"/>
          <p:cNvSpPr/>
          <p:nvPr/>
        </p:nvSpPr>
        <p:spPr>
          <a:xfrm>
            <a:off x="5887844" y="5519106"/>
            <a:ext cx="3154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cs typeface="Chalkboard"/>
              </a:rPr>
              <a:t>But how capture the non-containment relations?</a:t>
            </a:r>
            <a:endParaRPr lang="sv-SE"/>
          </a:p>
        </p:txBody>
      </p:sp>
      <p:sp>
        <p:nvSpPr>
          <p:cNvPr id="29" name="Rektangel 28"/>
          <p:cNvSpPr/>
          <p:nvPr/>
        </p:nvSpPr>
        <p:spPr>
          <a:xfrm>
            <a:off x="199445" y="1572407"/>
            <a:ext cx="182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cs typeface="Chalkboard"/>
              </a:rPr>
              <a:t>Train Benchmark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0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51" y="688114"/>
            <a:ext cx="6835698" cy="239518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4898" y="-72263"/>
            <a:ext cx="8229600" cy="1143000"/>
          </a:xfrm>
        </p:spPr>
        <p:txBody>
          <a:bodyPr/>
          <a:lstStyle/>
          <a:p>
            <a:r>
              <a:rPr lang="sv-SE"/>
              <a:t>Example model instance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4</a:t>
            </a:fld>
            <a:endParaRPr lang="sv-SE"/>
          </a:p>
        </p:txBody>
      </p:sp>
      <p:grpSp>
        <p:nvGrpSpPr>
          <p:cNvPr id="87" name="Grupp 86"/>
          <p:cNvGrpSpPr/>
          <p:nvPr/>
        </p:nvGrpSpPr>
        <p:grpSpPr>
          <a:xfrm>
            <a:off x="260875" y="3006356"/>
            <a:ext cx="8867318" cy="3756283"/>
            <a:chOff x="260875" y="3006356"/>
            <a:chExt cx="8867318" cy="3756283"/>
          </a:xfrm>
        </p:grpSpPr>
        <p:sp>
          <p:nvSpPr>
            <p:cNvPr id="9" name="Rektangel 8"/>
            <p:cNvSpPr/>
            <p:nvPr/>
          </p:nvSpPr>
          <p:spPr>
            <a:xfrm>
              <a:off x="5494134" y="3006356"/>
              <a:ext cx="3634059" cy="1569660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RailwayContainer ::= Route* Region*;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&lt;active:Boolean&gt; SwitchPosition*;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SwitchPosition ::= &lt;pos:Pos&gt;,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Region ::= TrackElement* Sensor*;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cs typeface="Chalkboard"/>
                </a:rPr>
                <a:t>abstract</a:t>
              </a:r>
              <a:r>
                <a:rPr lang="sv-SE" sz="1200" dirty="0">
                  <a:cs typeface="Chalkboard"/>
                </a:rPr>
                <a:t> TrackElement;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 : TrackElement ::= &lt;currentPos:Pos&gt;;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Segment : TrackElement ::= &lt;length:Int&gt; Semaphore*;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Semaphore ::= &lt;signal:Signal&gt;;</a:t>
              </a:r>
            </a:p>
          </p:txBody>
        </p:sp>
        <p:grpSp>
          <p:nvGrpSpPr>
            <p:cNvPr id="86" name="Grupp 85"/>
            <p:cNvGrpSpPr/>
            <p:nvPr/>
          </p:nvGrpSpPr>
          <p:grpSpPr>
            <a:xfrm>
              <a:off x="260875" y="3459699"/>
              <a:ext cx="8777508" cy="3302940"/>
              <a:chOff x="260875" y="3459699"/>
              <a:chExt cx="8777508" cy="3302940"/>
            </a:xfrm>
          </p:grpSpPr>
          <p:sp>
            <p:nvSpPr>
              <p:cNvPr id="5" name="Rektangel 4"/>
              <p:cNvSpPr/>
              <p:nvPr/>
            </p:nvSpPr>
            <p:spPr>
              <a:xfrm>
                <a:off x="3034820" y="3838705"/>
                <a:ext cx="1760312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RailwayContainer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7" name="Rektangel 6"/>
              <p:cNvSpPr/>
              <p:nvPr/>
            </p:nvSpPr>
            <p:spPr>
              <a:xfrm>
                <a:off x="2480224" y="4353598"/>
                <a:ext cx="463954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8" name="Rektangel 7"/>
              <p:cNvSpPr/>
              <p:nvPr/>
            </p:nvSpPr>
            <p:spPr>
              <a:xfrm>
                <a:off x="4349068" y="4286495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0" name="Rektangel 9"/>
              <p:cNvSpPr/>
              <p:nvPr/>
            </p:nvSpPr>
            <p:spPr>
              <a:xfrm>
                <a:off x="673471" y="5093074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1" name="Rektangel 10"/>
              <p:cNvSpPr/>
              <p:nvPr/>
            </p:nvSpPr>
            <p:spPr>
              <a:xfrm>
                <a:off x="1715772" y="5093073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2" name="Rektangel 11"/>
              <p:cNvSpPr/>
              <p:nvPr/>
            </p:nvSpPr>
            <p:spPr>
              <a:xfrm>
                <a:off x="673471" y="570184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3" name="Rektangel 12"/>
              <p:cNvSpPr/>
              <p:nvPr/>
            </p:nvSpPr>
            <p:spPr>
              <a:xfrm>
                <a:off x="260875" y="6310608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4" name="Rektangel 13"/>
              <p:cNvSpPr/>
              <p:nvPr/>
            </p:nvSpPr>
            <p:spPr>
              <a:xfrm>
                <a:off x="1953954" y="571433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5" name="Rektangel 14"/>
              <p:cNvSpPr/>
              <p:nvPr/>
            </p:nvSpPr>
            <p:spPr>
              <a:xfrm>
                <a:off x="1860738" y="6329699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6" name="Rektangel 15"/>
              <p:cNvSpPr/>
              <p:nvPr/>
            </p:nvSpPr>
            <p:spPr>
              <a:xfrm>
                <a:off x="5100825" y="470453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Region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7" name="Rektangel 16"/>
              <p:cNvSpPr/>
              <p:nvPr/>
            </p:nvSpPr>
            <p:spPr>
              <a:xfrm>
                <a:off x="3671736" y="597970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8" name="Rektangel 17"/>
              <p:cNvSpPr/>
              <p:nvPr/>
            </p:nvSpPr>
            <p:spPr>
              <a:xfrm>
                <a:off x="6752053" y="5559909"/>
                <a:ext cx="703693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SensA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9" name="Rektangel 18"/>
              <p:cNvSpPr/>
              <p:nvPr/>
            </p:nvSpPr>
            <p:spPr>
              <a:xfrm>
                <a:off x="4583014" y="5473159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0" name="Rektangel 19"/>
              <p:cNvSpPr/>
              <p:nvPr/>
            </p:nvSpPr>
            <p:spPr>
              <a:xfrm>
                <a:off x="7660450" y="5088886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1" name="Rektangel 20"/>
              <p:cNvSpPr/>
              <p:nvPr/>
            </p:nvSpPr>
            <p:spPr>
              <a:xfrm>
                <a:off x="4561091" y="5975011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2" name="Rektangel 21"/>
              <p:cNvSpPr/>
              <p:nvPr/>
            </p:nvSpPr>
            <p:spPr>
              <a:xfrm>
                <a:off x="7622272" y="555946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SensB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3" name="Rektangel 22"/>
              <p:cNvSpPr/>
              <p:nvPr/>
            </p:nvSpPr>
            <p:spPr>
              <a:xfrm>
                <a:off x="5213771" y="5968164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4" name="Rektangel 23"/>
              <p:cNvSpPr/>
              <p:nvPr/>
            </p:nvSpPr>
            <p:spPr>
              <a:xfrm>
                <a:off x="5866451" y="5961317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Seg3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5" name="Rektangel 24"/>
              <p:cNvSpPr/>
              <p:nvPr/>
            </p:nvSpPr>
            <p:spPr>
              <a:xfrm>
                <a:off x="4488444" y="6454862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6" name="Rektangel 25"/>
              <p:cNvSpPr/>
              <p:nvPr/>
            </p:nvSpPr>
            <p:spPr>
              <a:xfrm>
                <a:off x="6013364" y="6435823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7" name="Rektangel 26"/>
              <p:cNvSpPr/>
              <p:nvPr/>
            </p:nvSpPr>
            <p:spPr>
              <a:xfrm>
                <a:off x="2721528" y="3459699"/>
                <a:ext cx="53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dirty="0">
                    <a:cs typeface="Chalkboard"/>
                  </a:rPr>
                  <a:t>AST</a:t>
                </a:r>
                <a:endParaRPr lang="sv-SE"/>
              </a:p>
            </p:txBody>
          </p:sp>
          <p:cxnSp>
            <p:nvCxnSpPr>
              <p:cNvPr id="28" name="Rak pil 27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712201" y="4146482"/>
                <a:ext cx="1202775" cy="2071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pil 30"/>
              <p:cNvCxnSpPr>
                <a:stCxn id="5" idx="2"/>
                <a:endCxn id="8" idx="0"/>
              </p:cNvCxnSpPr>
              <p:nvPr/>
            </p:nvCxnSpPr>
            <p:spPr>
              <a:xfrm>
                <a:off x="3914976" y="4146482"/>
                <a:ext cx="688627" cy="1400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pil 33"/>
              <p:cNvCxnSpPr>
                <a:stCxn id="8" idx="2"/>
                <a:endCxn id="16" idx="0"/>
              </p:cNvCxnSpPr>
              <p:nvPr/>
            </p:nvCxnSpPr>
            <p:spPr>
              <a:xfrm>
                <a:off x="4603603" y="4594272"/>
                <a:ext cx="888073" cy="1102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pil 36"/>
              <p:cNvCxnSpPr>
                <a:stCxn id="16" idx="2"/>
                <a:endCxn id="19" idx="0"/>
              </p:cNvCxnSpPr>
              <p:nvPr/>
            </p:nvCxnSpPr>
            <p:spPr>
              <a:xfrm flipH="1">
                <a:off x="4837549" y="5012314"/>
                <a:ext cx="654127" cy="4608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pil 39"/>
              <p:cNvCxnSpPr>
                <a:stCxn id="19" idx="2"/>
                <a:endCxn id="17" idx="0"/>
              </p:cNvCxnSpPr>
              <p:nvPr/>
            </p:nvCxnSpPr>
            <p:spPr>
              <a:xfrm flipH="1">
                <a:off x="4062587" y="5780936"/>
                <a:ext cx="774962" cy="1987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ak pil 42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4831055" y="5780936"/>
                <a:ext cx="6494" cy="1940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ak pil 45"/>
              <p:cNvCxnSpPr>
                <a:stCxn id="19" idx="2"/>
                <a:endCxn id="23" idx="0"/>
              </p:cNvCxnSpPr>
              <p:nvPr/>
            </p:nvCxnSpPr>
            <p:spPr>
              <a:xfrm>
                <a:off x="4837549" y="5780936"/>
                <a:ext cx="646186" cy="187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ak pil 48"/>
              <p:cNvCxnSpPr>
                <a:stCxn id="19" idx="2"/>
                <a:endCxn id="24" idx="0"/>
              </p:cNvCxnSpPr>
              <p:nvPr/>
            </p:nvCxnSpPr>
            <p:spPr>
              <a:xfrm>
                <a:off x="4837549" y="5780936"/>
                <a:ext cx="1298866" cy="1803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ak pil 51"/>
              <p:cNvCxnSpPr>
                <a:stCxn id="20" idx="2"/>
                <a:endCxn id="18" idx="0"/>
              </p:cNvCxnSpPr>
              <p:nvPr/>
            </p:nvCxnSpPr>
            <p:spPr>
              <a:xfrm flipH="1">
                <a:off x="7103900" y="5396663"/>
                <a:ext cx="811085" cy="1632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Rak pil 56"/>
              <p:cNvCxnSpPr>
                <a:stCxn id="20" idx="2"/>
                <a:endCxn id="22" idx="0"/>
              </p:cNvCxnSpPr>
              <p:nvPr/>
            </p:nvCxnSpPr>
            <p:spPr>
              <a:xfrm>
                <a:off x="7914985" y="5396663"/>
                <a:ext cx="29726" cy="1627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Rak pil 59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4758408" y="6282788"/>
                <a:ext cx="72647" cy="172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ak pil 62"/>
              <p:cNvCxnSpPr>
                <a:stCxn id="24" idx="2"/>
                <a:endCxn id="26" idx="0"/>
              </p:cNvCxnSpPr>
              <p:nvPr/>
            </p:nvCxnSpPr>
            <p:spPr>
              <a:xfrm>
                <a:off x="6136415" y="6269094"/>
                <a:ext cx="146913" cy="1667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Rak pil 67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1082179" y="4661375"/>
                <a:ext cx="1630022" cy="4316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ak pil 70"/>
              <p:cNvCxnSpPr>
                <a:stCxn id="7" idx="2"/>
                <a:endCxn id="11" idx="0"/>
              </p:cNvCxnSpPr>
              <p:nvPr/>
            </p:nvCxnSpPr>
            <p:spPr>
              <a:xfrm flipH="1">
                <a:off x="2124480" y="4661375"/>
                <a:ext cx="587721" cy="4316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Rak pil 73"/>
              <p:cNvCxnSpPr>
                <a:stCxn id="10" idx="2"/>
                <a:endCxn id="12" idx="0"/>
              </p:cNvCxnSpPr>
              <p:nvPr/>
            </p:nvCxnSpPr>
            <p:spPr>
              <a:xfrm flipH="1">
                <a:off x="922175" y="5400851"/>
                <a:ext cx="160004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ak pil 76"/>
              <p:cNvCxnSpPr>
                <a:stCxn id="11" idx="2"/>
                <a:endCxn id="14" idx="0"/>
              </p:cNvCxnSpPr>
              <p:nvPr/>
            </p:nvCxnSpPr>
            <p:spPr>
              <a:xfrm>
                <a:off x="2124480" y="5400850"/>
                <a:ext cx="78178" cy="313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Rak pil 79"/>
              <p:cNvCxnSpPr>
                <a:stCxn id="14" idx="2"/>
                <a:endCxn id="15" idx="0"/>
              </p:cNvCxnSpPr>
              <p:nvPr/>
            </p:nvCxnSpPr>
            <p:spPr>
              <a:xfrm>
                <a:off x="2202658" y="6022108"/>
                <a:ext cx="330530" cy="3075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ak pil 82"/>
              <p:cNvCxnSpPr>
                <a:stCxn id="12" idx="2"/>
                <a:endCxn id="13" idx="0"/>
              </p:cNvCxnSpPr>
              <p:nvPr/>
            </p:nvCxnSpPr>
            <p:spPr>
              <a:xfrm>
                <a:off x="922175" y="6009618"/>
                <a:ext cx="11150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ak pil 87"/>
              <p:cNvCxnSpPr>
                <a:stCxn id="16" idx="2"/>
                <a:endCxn id="20" idx="1"/>
              </p:cNvCxnSpPr>
              <p:nvPr/>
            </p:nvCxnSpPr>
            <p:spPr>
              <a:xfrm>
                <a:off x="5491676" y="5012314"/>
                <a:ext cx="2168774" cy="230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ktangel 77"/>
              <p:cNvSpPr/>
              <p:nvPr/>
            </p:nvSpPr>
            <p:spPr>
              <a:xfrm>
                <a:off x="8393505" y="555431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SensC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cxnSp>
            <p:nvCxnSpPr>
              <p:cNvPr id="79" name="Rak pil 78"/>
              <p:cNvCxnSpPr>
                <a:stCxn id="20" idx="2"/>
                <a:endCxn id="78" idx="0"/>
              </p:cNvCxnSpPr>
              <p:nvPr/>
            </p:nvCxnSpPr>
            <p:spPr>
              <a:xfrm>
                <a:off x="7914985" y="5396663"/>
                <a:ext cx="800959" cy="15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upp 103"/>
          <p:cNvGrpSpPr/>
          <p:nvPr/>
        </p:nvGrpSpPr>
        <p:grpSpPr>
          <a:xfrm>
            <a:off x="217067" y="3793010"/>
            <a:ext cx="8176438" cy="2690578"/>
            <a:chOff x="217067" y="3793010"/>
            <a:chExt cx="8176438" cy="2690578"/>
          </a:xfrm>
        </p:grpSpPr>
        <p:cxnSp>
          <p:nvCxnSpPr>
            <p:cNvPr id="91" name="Rak pil 90"/>
            <p:cNvCxnSpPr>
              <a:stCxn id="11" idx="3"/>
              <a:endCxn id="18" idx="1"/>
            </p:cNvCxnSpPr>
            <p:nvPr/>
          </p:nvCxnSpPr>
          <p:spPr>
            <a:xfrm>
              <a:off x="2533188" y="5246962"/>
              <a:ext cx="4218865" cy="4668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ak pil 94"/>
            <p:cNvCxnSpPr>
              <a:stCxn id="15" idx="3"/>
              <a:endCxn id="17" idx="1"/>
            </p:cNvCxnSpPr>
            <p:nvPr/>
          </p:nvCxnSpPr>
          <p:spPr>
            <a:xfrm flipV="1">
              <a:off x="3205638" y="6133596"/>
              <a:ext cx="466098" cy="34999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ak pil 97"/>
            <p:cNvCxnSpPr>
              <a:stCxn id="24" idx="3"/>
              <a:endCxn id="18" idx="2"/>
            </p:cNvCxnSpPr>
            <p:nvPr/>
          </p:nvCxnSpPr>
          <p:spPr>
            <a:xfrm flipV="1">
              <a:off x="6406379" y="5867686"/>
              <a:ext cx="697521" cy="2475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ktangel 101"/>
            <p:cNvSpPr/>
            <p:nvPr/>
          </p:nvSpPr>
          <p:spPr>
            <a:xfrm>
              <a:off x="217067" y="3793010"/>
              <a:ext cx="2684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non-containment relations</a:t>
              </a:r>
              <a:endParaRPr lang="sv-SE">
                <a:solidFill>
                  <a:srgbClr val="FF0000"/>
                </a:solidFill>
              </a:endParaRPr>
            </a:p>
          </p:txBody>
        </p:sp>
        <p:sp>
          <p:nvSpPr>
            <p:cNvPr id="103" name="Rektangel 102"/>
            <p:cNvSpPr/>
            <p:nvPr/>
          </p:nvSpPr>
          <p:spPr>
            <a:xfrm rot="215279">
              <a:off x="3220887" y="5000831"/>
              <a:ext cx="956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requires</a:t>
              </a:r>
              <a:endParaRPr lang="sv-SE">
                <a:solidFill>
                  <a:srgbClr val="FF0000"/>
                </a:solidFill>
              </a:endParaRPr>
            </a:p>
          </p:txBody>
        </p:sp>
        <p:cxnSp>
          <p:nvCxnSpPr>
            <p:cNvPr id="81" name="Rak pil 80"/>
            <p:cNvCxnSpPr>
              <a:stCxn id="11" idx="3"/>
              <a:endCxn id="78" idx="1"/>
            </p:cNvCxnSpPr>
            <p:nvPr/>
          </p:nvCxnSpPr>
          <p:spPr>
            <a:xfrm>
              <a:off x="2533188" y="5246962"/>
              <a:ext cx="5860317" cy="4612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ak pil 84"/>
            <p:cNvCxnSpPr>
              <a:stCxn id="13" idx="3"/>
              <a:endCxn id="17" idx="1"/>
            </p:cNvCxnSpPr>
            <p:nvPr/>
          </p:nvCxnSpPr>
          <p:spPr>
            <a:xfrm flipV="1">
              <a:off x="1605775" y="6133596"/>
              <a:ext cx="2065961" cy="3309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ktangel 88"/>
            <p:cNvSpPr/>
            <p:nvPr/>
          </p:nvSpPr>
          <p:spPr>
            <a:xfrm rot="20485121">
              <a:off x="6382367" y="5922018"/>
              <a:ext cx="1028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monitors</a:t>
              </a:r>
              <a:endParaRPr lang="sv-SE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Goals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79518"/>
          </a:xfrm>
        </p:spPr>
        <p:txBody>
          <a:bodyPr/>
          <a:lstStyle/>
          <a:p>
            <a:r>
              <a:rPr lang="sv-SE"/>
              <a:t>Handle non-containment relations</a:t>
            </a:r>
          </a:p>
          <a:p>
            <a:r>
              <a:rPr lang="sv-SE"/>
              <a:t>Support validation of constraints</a:t>
            </a:r>
          </a:p>
          <a:p>
            <a:r>
              <a:rPr lang="sv-SE"/>
              <a:t>Incremental (continuous) validation when model instance (AST) is edited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5</a:t>
            </a:fld>
            <a:endParaRPr lang="sv-SE"/>
          </a:p>
        </p:txBody>
      </p:sp>
      <p:grpSp>
        <p:nvGrpSpPr>
          <p:cNvPr id="7" name="Grupp 6"/>
          <p:cNvGrpSpPr/>
          <p:nvPr/>
        </p:nvGrpSpPr>
        <p:grpSpPr>
          <a:xfrm>
            <a:off x="760059" y="4277419"/>
            <a:ext cx="6953698" cy="2545229"/>
            <a:chOff x="354814" y="4298603"/>
            <a:chExt cx="6953698" cy="2545229"/>
          </a:xfrm>
        </p:grpSpPr>
        <p:pic>
          <p:nvPicPr>
            <p:cNvPr id="5" name="Bildobjekt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45" y="4827155"/>
              <a:ext cx="5857875" cy="1190625"/>
            </a:xfrm>
            <a:prstGeom prst="rect">
              <a:avLst/>
            </a:prstGeom>
          </p:spPr>
        </p:pic>
        <p:sp>
          <p:nvSpPr>
            <p:cNvPr id="6" name="Rektangel 5"/>
            <p:cNvSpPr/>
            <p:nvPr/>
          </p:nvSpPr>
          <p:spPr>
            <a:xfrm>
              <a:off x="645746" y="4298603"/>
              <a:ext cx="51617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/>
                <a:t>Example query for validation constraint:</a:t>
              </a:r>
            </a:p>
          </p:txBody>
        </p:sp>
        <p:sp>
          <p:nvSpPr>
            <p:cNvPr id="8" name="Rektangel 7"/>
            <p:cNvSpPr/>
            <p:nvPr/>
          </p:nvSpPr>
          <p:spPr>
            <a:xfrm>
              <a:off x="354814" y="6197501"/>
              <a:ext cx="69536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/>
                <a:t>If the above pattern is found, there is an error in the model.</a:t>
              </a:r>
            </a:p>
            <a:p>
              <a:r>
                <a:rPr lang="sv-SE"/>
                <a:t>(Required sensor is not monitored by any switch followed by the Route.)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5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Another query example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84300"/>
            <a:ext cx="4619625" cy="4086225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796943" y="5941278"/>
            <a:ext cx="578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/>
              <a:t>If the above pattern is found, there is an error in the model.</a:t>
            </a:r>
          </a:p>
          <a:p>
            <a:r>
              <a:rPr lang="sv-SE"/>
              <a:t>(Too many segments in a row).</a:t>
            </a:r>
          </a:p>
        </p:txBody>
      </p:sp>
    </p:spTree>
    <p:extLst>
      <p:ext uri="{BB962C8B-B14F-4D97-AF65-F5344CB8AC3E}">
        <p14:creationId xmlns:p14="http://schemas.microsoft.com/office/powerpoint/2010/main" val="137595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Handling non-containment relations using encodings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5027"/>
          </a:xfrm>
        </p:spPr>
        <p:txBody>
          <a:bodyPr/>
          <a:lstStyle/>
          <a:p>
            <a:pPr marL="457200" lvl="1" indent="0">
              <a:buNone/>
            </a:pPr>
            <a:r>
              <a:rPr lang="sv-SE"/>
              <a:t>Solution 1: Name analysis</a:t>
            </a:r>
          </a:p>
          <a:p>
            <a:pPr lvl="2"/>
            <a:r>
              <a:rPr lang="sv-SE"/>
              <a:t>Use the globally unique identifiers of all objects</a:t>
            </a:r>
          </a:p>
          <a:p>
            <a:pPr lvl="2"/>
            <a:r>
              <a:rPr lang="sv-SE"/>
              <a:t>Encode non-containment relations as Id uses</a:t>
            </a:r>
          </a:p>
          <a:p>
            <a:pPr lvl="2"/>
            <a:r>
              <a:rPr lang="sv-SE"/>
              <a:t>Resolve using name analysis</a:t>
            </a:r>
          </a:p>
          <a:p>
            <a:pPr marL="457200" lvl="1" indent="0">
              <a:buNone/>
            </a:pPr>
            <a:r>
              <a:rPr lang="sv-SE"/>
              <a:t>Solution 2: Explicit intrinsic reference attributes</a:t>
            </a:r>
          </a:p>
          <a:p>
            <a:pPr marL="457200" lvl="1" indent="0">
              <a:buNone/>
            </a:pPr>
            <a:r>
              <a:rPr lang="sv-SE"/>
              <a:t>Bidirectional relations:</a:t>
            </a:r>
          </a:p>
          <a:p>
            <a:pPr lvl="2"/>
            <a:r>
              <a:rPr lang="sv-SE"/>
              <a:t>Either use collection attributes to reverse references</a:t>
            </a:r>
          </a:p>
          <a:p>
            <a:pPr lvl="2"/>
            <a:r>
              <a:rPr lang="sv-SE"/>
              <a:t>Or two unidirectional relations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884060" y="5746522"/>
            <a:ext cx="68159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>
                <a:solidFill>
                  <a:srgbClr val="FF0000"/>
                </a:solidFill>
              </a:rPr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sv-SE">
                <a:solidFill>
                  <a:srgbClr val="FF0000"/>
                </a:solidFill>
              </a:rPr>
              <a:t>Boilerplate code</a:t>
            </a:r>
          </a:p>
          <a:p>
            <a:pPr marL="285750" indent="-285750">
              <a:buFont typeface="Arial" charset="0"/>
              <a:buChar char="•"/>
            </a:pPr>
            <a:r>
              <a:rPr lang="sv-SE">
                <a:solidFill>
                  <a:srgbClr val="FF0000"/>
                </a:solidFill>
              </a:rPr>
              <a:t>Global name analysis hampers performance of incremental updates</a:t>
            </a:r>
          </a:p>
        </p:txBody>
      </p:sp>
    </p:spTree>
    <p:extLst>
      <p:ext uri="{BB962C8B-B14F-4D97-AF65-F5344CB8AC3E}">
        <p14:creationId xmlns:p14="http://schemas.microsoft.com/office/powerpoint/2010/main" val="13107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4898" y="-72263"/>
            <a:ext cx="8229600" cy="1143000"/>
          </a:xfrm>
        </p:spPr>
        <p:txBody>
          <a:bodyPr/>
          <a:lstStyle/>
          <a:p>
            <a:r>
              <a:rPr lang="sv-SE"/>
              <a:t>Name analysis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8</a:t>
            </a:fld>
            <a:endParaRPr lang="sv-SE"/>
          </a:p>
        </p:txBody>
      </p:sp>
      <p:grpSp>
        <p:nvGrpSpPr>
          <p:cNvPr id="87" name="Grupp 86"/>
          <p:cNvGrpSpPr/>
          <p:nvPr/>
        </p:nvGrpSpPr>
        <p:grpSpPr>
          <a:xfrm>
            <a:off x="260875" y="761920"/>
            <a:ext cx="8867318" cy="3756283"/>
            <a:chOff x="260875" y="3006356"/>
            <a:chExt cx="8867318" cy="3756283"/>
          </a:xfrm>
        </p:grpSpPr>
        <p:sp>
          <p:nvSpPr>
            <p:cNvPr id="9" name="Rektangel 8"/>
            <p:cNvSpPr/>
            <p:nvPr/>
          </p:nvSpPr>
          <p:spPr>
            <a:xfrm>
              <a:off x="5494134" y="3006356"/>
              <a:ext cx="3634059" cy="1569660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RailwayContainer ::= Route* Region*;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&lt;active:Boolean&gt; SwitchPosition*;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SwitchPosition ::= &lt;pos:Pos&gt;,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Region ::= TrackElement* Sensor*;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cs typeface="Chalkboard"/>
                </a:rPr>
                <a:t>abstract</a:t>
              </a:r>
              <a:r>
                <a:rPr lang="sv-SE" sz="1200" dirty="0">
                  <a:cs typeface="Chalkboard"/>
                </a:rPr>
                <a:t> TrackElement;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 : TrackElement ::= &lt;currentPos:Pos&gt;;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Segment : TrackElement ::= &lt;length:Int&gt; Semaphore*;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Semaphore ::= &lt;signal:Signal&gt;;</a:t>
              </a:r>
            </a:p>
          </p:txBody>
        </p:sp>
        <p:grpSp>
          <p:nvGrpSpPr>
            <p:cNvPr id="86" name="Grupp 85"/>
            <p:cNvGrpSpPr/>
            <p:nvPr/>
          </p:nvGrpSpPr>
          <p:grpSpPr>
            <a:xfrm>
              <a:off x="260875" y="3459699"/>
              <a:ext cx="8777508" cy="3302940"/>
              <a:chOff x="260875" y="3459699"/>
              <a:chExt cx="8777508" cy="3302940"/>
            </a:xfrm>
          </p:grpSpPr>
          <p:sp>
            <p:nvSpPr>
              <p:cNvPr id="5" name="Rektangel 4"/>
              <p:cNvSpPr/>
              <p:nvPr/>
            </p:nvSpPr>
            <p:spPr>
              <a:xfrm>
                <a:off x="3034820" y="3838705"/>
                <a:ext cx="1760312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RailwayContainer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7" name="Rektangel 6"/>
              <p:cNvSpPr/>
              <p:nvPr/>
            </p:nvSpPr>
            <p:spPr>
              <a:xfrm>
                <a:off x="2480224" y="4353598"/>
                <a:ext cx="463954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8" name="Rektangel 7"/>
              <p:cNvSpPr/>
              <p:nvPr/>
            </p:nvSpPr>
            <p:spPr>
              <a:xfrm>
                <a:off x="4349068" y="4286495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0" name="Rektangel 9"/>
              <p:cNvSpPr/>
              <p:nvPr/>
            </p:nvSpPr>
            <p:spPr>
              <a:xfrm>
                <a:off x="673471" y="5093074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1" name="Rektangel 10"/>
              <p:cNvSpPr/>
              <p:nvPr/>
            </p:nvSpPr>
            <p:spPr>
              <a:xfrm>
                <a:off x="1715772" y="5093073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2" name="Rektangel 11"/>
              <p:cNvSpPr/>
              <p:nvPr/>
            </p:nvSpPr>
            <p:spPr>
              <a:xfrm>
                <a:off x="673471" y="570184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3" name="Rektangel 12"/>
              <p:cNvSpPr/>
              <p:nvPr/>
            </p:nvSpPr>
            <p:spPr>
              <a:xfrm>
                <a:off x="260875" y="6310608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4" name="Rektangel 13"/>
              <p:cNvSpPr/>
              <p:nvPr/>
            </p:nvSpPr>
            <p:spPr>
              <a:xfrm>
                <a:off x="1953954" y="571433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5" name="Rektangel 14"/>
              <p:cNvSpPr/>
              <p:nvPr/>
            </p:nvSpPr>
            <p:spPr>
              <a:xfrm>
                <a:off x="1860738" y="6329699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6" name="Rektangel 15"/>
              <p:cNvSpPr/>
              <p:nvPr/>
            </p:nvSpPr>
            <p:spPr>
              <a:xfrm>
                <a:off x="5100825" y="470453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Region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7" name="Rektangel 16"/>
              <p:cNvSpPr/>
              <p:nvPr/>
            </p:nvSpPr>
            <p:spPr>
              <a:xfrm>
                <a:off x="3671736" y="597970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8" name="Rektangel 17"/>
              <p:cNvSpPr/>
              <p:nvPr/>
            </p:nvSpPr>
            <p:spPr>
              <a:xfrm>
                <a:off x="6752053" y="5559909"/>
                <a:ext cx="703693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SensA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9" name="Rektangel 18"/>
              <p:cNvSpPr/>
              <p:nvPr/>
            </p:nvSpPr>
            <p:spPr>
              <a:xfrm>
                <a:off x="4583014" y="5473159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0" name="Rektangel 19"/>
              <p:cNvSpPr/>
              <p:nvPr/>
            </p:nvSpPr>
            <p:spPr>
              <a:xfrm>
                <a:off x="7660450" y="5088886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1" name="Rektangel 20"/>
              <p:cNvSpPr/>
              <p:nvPr/>
            </p:nvSpPr>
            <p:spPr>
              <a:xfrm>
                <a:off x="4561091" y="5975011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2" name="Rektangel 21"/>
              <p:cNvSpPr/>
              <p:nvPr/>
            </p:nvSpPr>
            <p:spPr>
              <a:xfrm>
                <a:off x="7622272" y="555946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SensB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3" name="Rektangel 22"/>
              <p:cNvSpPr/>
              <p:nvPr/>
            </p:nvSpPr>
            <p:spPr>
              <a:xfrm>
                <a:off x="5213771" y="5968164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4" name="Rektangel 23"/>
              <p:cNvSpPr/>
              <p:nvPr/>
            </p:nvSpPr>
            <p:spPr>
              <a:xfrm>
                <a:off x="5866451" y="5961317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Seg3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5" name="Rektangel 24"/>
              <p:cNvSpPr/>
              <p:nvPr/>
            </p:nvSpPr>
            <p:spPr>
              <a:xfrm>
                <a:off x="4488444" y="6454862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6" name="Rektangel 25"/>
              <p:cNvSpPr/>
              <p:nvPr/>
            </p:nvSpPr>
            <p:spPr>
              <a:xfrm>
                <a:off x="6013364" y="6435823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7" name="Rektangel 26"/>
              <p:cNvSpPr/>
              <p:nvPr/>
            </p:nvSpPr>
            <p:spPr>
              <a:xfrm>
                <a:off x="2721528" y="3459699"/>
                <a:ext cx="53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dirty="0">
                    <a:cs typeface="Chalkboard"/>
                  </a:rPr>
                  <a:t>AST</a:t>
                </a:r>
                <a:endParaRPr lang="sv-SE"/>
              </a:p>
            </p:txBody>
          </p:sp>
          <p:cxnSp>
            <p:nvCxnSpPr>
              <p:cNvPr id="28" name="Rak pil 27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712201" y="4146482"/>
                <a:ext cx="1202775" cy="2071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pil 30"/>
              <p:cNvCxnSpPr>
                <a:stCxn id="5" idx="2"/>
                <a:endCxn id="8" idx="0"/>
              </p:cNvCxnSpPr>
              <p:nvPr/>
            </p:nvCxnSpPr>
            <p:spPr>
              <a:xfrm>
                <a:off x="3914976" y="4146482"/>
                <a:ext cx="688627" cy="1400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pil 33"/>
              <p:cNvCxnSpPr>
                <a:stCxn id="8" idx="2"/>
                <a:endCxn id="16" idx="0"/>
              </p:cNvCxnSpPr>
              <p:nvPr/>
            </p:nvCxnSpPr>
            <p:spPr>
              <a:xfrm>
                <a:off x="4603603" y="4594272"/>
                <a:ext cx="888073" cy="1102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pil 36"/>
              <p:cNvCxnSpPr>
                <a:stCxn id="16" idx="2"/>
                <a:endCxn id="19" idx="0"/>
              </p:cNvCxnSpPr>
              <p:nvPr/>
            </p:nvCxnSpPr>
            <p:spPr>
              <a:xfrm flipH="1">
                <a:off x="4837549" y="5012314"/>
                <a:ext cx="654127" cy="4608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pil 39"/>
              <p:cNvCxnSpPr>
                <a:stCxn id="19" idx="2"/>
                <a:endCxn id="17" idx="0"/>
              </p:cNvCxnSpPr>
              <p:nvPr/>
            </p:nvCxnSpPr>
            <p:spPr>
              <a:xfrm flipH="1">
                <a:off x="4062587" y="5780936"/>
                <a:ext cx="774962" cy="1987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ak pil 42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4831055" y="5780936"/>
                <a:ext cx="6494" cy="1940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ak pil 45"/>
              <p:cNvCxnSpPr>
                <a:stCxn id="19" idx="2"/>
                <a:endCxn id="23" idx="0"/>
              </p:cNvCxnSpPr>
              <p:nvPr/>
            </p:nvCxnSpPr>
            <p:spPr>
              <a:xfrm>
                <a:off x="4837549" y="5780936"/>
                <a:ext cx="646186" cy="187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ak pil 48"/>
              <p:cNvCxnSpPr>
                <a:stCxn id="19" idx="2"/>
                <a:endCxn id="24" idx="0"/>
              </p:cNvCxnSpPr>
              <p:nvPr/>
            </p:nvCxnSpPr>
            <p:spPr>
              <a:xfrm>
                <a:off x="4837549" y="5780936"/>
                <a:ext cx="1298866" cy="1803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ak pil 51"/>
              <p:cNvCxnSpPr>
                <a:stCxn id="20" idx="2"/>
                <a:endCxn id="18" idx="0"/>
              </p:cNvCxnSpPr>
              <p:nvPr/>
            </p:nvCxnSpPr>
            <p:spPr>
              <a:xfrm flipH="1">
                <a:off x="7103900" y="5396663"/>
                <a:ext cx="811085" cy="1632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Rak pil 56"/>
              <p:cNvCxnSpPr>
                <a:stCxn id="20" idx="2"/>
                <a:endCxn id="22" idx="0"/>
              </p:cNvCxnSpPr>
              <p:nvPr/>
            </p:nvCxnSpPr>
            <p:spPr>
              <a:xfrm>
                <a:off x="7914985" y="5396663"/>
                <a:ext cx="29726" cy="1627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Rak pil 59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4758408" y="6282788"/>
                <a:ext cx="72647" cy="172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ak pil 62"/>
              <p:cNvCxnSpPr>
                <a:stCxn id="24" idx="2"/>
                <a:endCxn id="26" idx="0"/>
              </p:cNvCxnSpPr>
              <p:nvPr/>
            </p:nvCxnSpPr>
            <p:spPr>
              <a:xfrm>
                <a:off x="6136415" y="6269094"/>
                <a:ext cx="146913" cy="1667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Rak pil 67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1082179" y="4661375"/>
                <a:ext cx="1630022" cy="4316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ak pil 70"/>
              <p:cNvCxnSpPr>
                <a:stCxn id="7" idx="2"/>
                <a:endCxn id="11" idx="0"/>
              </p:cNvCxnSpPr>
              <p:nvPr/>
            </p:nvCxnSpPr>
            <p:spPr>
              <a:xfrm flipH="1">
                <a:off x="2124480" y="4661375"/>
                <a:ext cx="587721" cy="4316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Rak pil 73"/>
              <p:cNvCxnSpPr>
                <a:stCxn id="10" idx="2"/>
                <a:endCxn id="12" idx="0"/>
              </p:cNvCxnSpPr>
              <p:nvPr/>
            </p:nvCxnSpPr>
            <p:spPr>
              <a:xfrm flipH="1">
                <a:off x="922175" y="5400851"/>
                <a:ext cx="160004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ak pil 76"/>
              <p:cNvCxnSpPr>
                <a:stCxn id="11" idx="2"/>
                <a:endCxn id="14" idx="0"/>
              </p:cNvCxnSpPr>
              <p:nvPr/>
            </p:nvCxnSpPr>
            <p:spPr>
              <a:xfrm>
                <a:off x="2124480" y="5400850"/>
                <a:ext cx="78178" cy="313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Rak pil 79"/>
              <p:cNvCxnSpPr>
                <a:stCxn id="14" idx="2"/>
                <a:endCxn id="15" idx="0"/>
              </p:cNvCxnSpPr>
              <p:nvPr/>
            </p:nvCxnSpPr>
            <p:spPr>
              <a:xfrm>
                <a:off x="2202658" y="6022108"/>
                <a:ext cx="330530" cy="3075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ak pil 82"/>
              <p:cNvCxnSpPr>
                <a:stCxn id="12" idx="2"/>
                <a:endCxn id="13" idx="0"/>
              </p:cNvCxnSpPr>
              <p:nvPr/>
            </p:nvCxnSpPr>
            <p:spPr>
              <a:xfrm>
                <a:off x="922175" y="6009618"/>
                <a:ext cx="11150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ak pil 87"/>
              <p:cNvCxnSpPr>
                <a:stCxn id="16" idx="2"/>
                <a:endCxn id="20" idx="1"/>
              </p:cNvCxnSpPr>
              <p:nvPr/>
            </p:nvCxnSpPr>
            <p:spPr>
              <a:xfrm>
                <a:off x="5491676" y="5012314"/>
                <a:ext cx="2168774" cy="230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ktangel 77"/>
              <p:cNvSpPr/>
              <p:nvPr/>
            </p:nvSpPr>
            <p:spPr>
              <a:xfrm>
                <a:off x="8393505" y="555431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SensC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cxnSp>
            <p:nvCxnSpPr>
              <p:cNvPr id="79" name="Rak pil 78"/>
              <p:cNvCxnSpPr>
                <a:stCxn id="20" idx="2"/>
                <a:endCxn id="78" idx="0"/>
              </p:cNvCxnSpPr>
              <p:nvPr/>
            </p:nvCxnSpPr>
            <p:spPr>
              <a:xfrm>
                <a:off x="7914985" y="5396663"/>
                <a:ext cx="800959" cy="15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upp 103"/>
          <p:cNvGrpSpPr/>
          <p:nvPr/>
        </p:nvGrpSpPr>
        <p:grpSpPr>
          <a:xfrm>
            <a:off x="217067" y="1548574"/>
            <a:ext cx="8176438" cy="2680187"/>
            <a:chOff x="217067" y="3793010"/>
            <a:chExt cx="8176438" cy="2680187"/>
          </a:xfrm>
        </p:grpSpPr>
        <p:cxnSp>
          <p:nvCxnSpPr>
            <p:cNvPr id="91" name="Rak pil 90"/>
            <p:cNvCxnSpPr>
              <a:stCxn id="11" idx="3"/>
              <a:endCxn id="18" idx="1"/>
            </p:cNvCxnSpPr>
            <p:nvPr/>
          </p:nvCxnSpPr>
          <p:spPr>
            <a:xfrm>
              <a:off x="2533188" y="5236571"/>
              <a:ext cx="4218865" cy="4668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ak pil 94"/>
            <p:cNvCxnSpPr>
              <a:stCxn id="15" idx="3"/>
              <a:endCxn id="17" idx="1"/>
            </p:cNvCxnSpPr>
            <p:nvPr/>
          </p:nvCxnSpPr>
          <p:spPr>
            <a:xfrm flipV="1">
              <a:off x="3205638" y="6123205"/>
              <a:ext cx="466098" cy="34999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ak pil 97"/>
            <p:cNvCxnSpPr>
              <a:stCxn id="24" idx="3"/>
              <a:endCxn id="18" idx="2"/>
            </p:cNvCxnSpPr>
            <p:nvPr/>
          </p:nvCxnSpPr>
          <p:spPr>
            <a:xfrm flipV="1">
              <a:off x="6406379" y="5857295"/>
              <a:ext cx="697521" cy="2475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ktangel 101"/>
            <p:cNvSpPr/>
            <p:nvPr/>
          </p:nvSpPr>
          <p:spPr>
            <a:xfrm>
              <a:off x="217067" y="3793010"/>
              <a:ext cx="2684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non-containment relations</a:t>
              </a:r>
              <a:endParaRPr lang="sv-SE">
                <a:solidFill>
                  <a:srgbClr val="FF0000"/>
                </a:solidFill>
              </a:endParaRPr>
            </a:p>
          </p:txBody>
        </p:sp>
        <p:sp>
          <p:nvSpPr>
            <p:cNvPr id="103" name="Rektangel 102"/>
            <p:cNvSpPr/>
            <p:nvPr/>
          </p:nvSpPr>
          <p:spPr>
            <a:xfrm rot="215279">
              <a:off x="3220887" y="5000831"/>
              <a:ext cx="956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requires</a:t>
              </a:r>
              <a:endParaRPr lang="sv-SE">
                <a:solidFill>
                  <a:srgbClr val="FF0000"/>
                </a:solidFill>
              </a:endParaRPr>
            </a:p>
          </p:txBody>
        </p:sp>
        <p:cxnSp>
          <p:nvCxnSpPr>
            <p:cNvPr id="81" name="Rak pil 80"/>
            <p:cNvCxnSpPr>
              <a:stCxn id="11" idx="3"/>
              <a:endCxn id="78" idx="1"/>
            </p:cNvCxnSpPr>
            <p:nvPr/>
          </p:nvCxnSpPr>
          <p:spPr>
            <a:xfrm>
              <a:off x="2533188" y="5236571"/>
              <a:ext cx="5860317" cy="4612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ak pil 84"/>
            <p:cNvCxnSpPr>
              <a:stCxn id="13" idx="3"/>
              <a:endCxn id="17" idx="1"/>
            </p:cNvCxnSpPr>
            <p:nvPr/>
          </p:nvCxnSpPr>
          <p:spPr>
            <a:xfrm flipV="1">
              <a:off x="1605775" y="6123205"/>
              <a:ext cx="2065961" cy="3309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ktangel 88"/>
            <p:cNvSpPr/>
            <p:nvPr/>
          </p:nvSpPr>
          <p:spPr>
            <a:xfrm rot="20485121">
              <a:off x="6382367" y="5922018"/>
              <a:ext cx="1028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monitors</a:t>
              </a:r>
              <a:endParaRPr lang="sv-SE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ruta 5"/>
          <p:cNvSpPr txBox="1"/>
          <p:nvPr/>
        </p:nvSpPr>
        <p:spPr>
          <a:xfrm>
            <a:off x="1527464" y="841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  <p:grpSp>
        <p:nvGrpSpPr>
          <p:cNvPr id="29" name="Grupp 28"/>
          <p:cNvGrpSpPr/>
          <p:nvPr/>
        </p:nvGrpSpPr>
        <p:grpSpPr>
          <a:xfrm>
            <a:off x="2506574" y="2757374"/>
            <a:ext cx="6531809" cy="3358693"/>
            <a:chOff x="2506574" y="2757374"/>
            <a:chExt cx="6531809" cy="3358693"/>
          </a:xfrm>
        </p:grpSpPr>
        <p:sp>
          <p:nvSpPr>
            <p:cNvPr id="61" name="Rektangel 60"/>
            <p:cNvSpPr/>
            <p:nvPr/>
          </p:nvSpPr>
          <p:spPr>
            <a:xfrm>
              <a:off x="5404324" y="4731072"/>
              <a:ext cx="3634059" cy="1384995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RailwayElement ::= &lt;ID:String&gt;; // unique ID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TrackElement : RailwayElement ::= ...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... Ref*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Ref ::= &lt;ID:String&gt;; // Use of id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syn Sensor Ref.</a:t>
              </a:r>
              <a:r>
                <a:rPr lang="sv-SE" sz="1200" dirty="0">
                  <a:solidFill>
                    <a:srgbClr val="0070C0"/>
                  </a:solidFill>
                  <a:cs typeface="Chalkboard"/>
                </a:rPr>
                <a:t>decl</a:t>
              </a:r>
              <a:r>
                <a:rPr lang="sv-SE" sz="1200" dirty="0">
                  <a:cs typeface="Chalkboard"/>
                </a:rPr>
                <a:t>() = lookup(getID());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inh Sensor Ref.lookup(String s);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...</a:t>
              </a:r>
            </a:p>
          </p:txBody>
        </p:sp>
        <p:sp>
          <p:nvSpPr>
            <p:cNvPr id="64" name="Rektangel 63"/>
            <p:cNvSpPr/>
            <p:nvPr/>
          </p:nvSpPr>
          <p:spPr>
            <a:xfrm>
              <a:off x="2506574" y="2757374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400" dirty="0">
                  <a:solidFill>
                    <a:srgbClr val="0070C0"/>
                  </a:solidFill>
                  <a:cs typeface="Chalkboard"/>
                </a:rPr>
                <a:t>decl</a:t>
              </a:r>
              <a:endParaRPr lang="sv-SE" sz="14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93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4898" y="-72263"/>
            <a:ext cx="8229600" cy="1143000"/>
          </a:xfrm>
        </p:spPr>
        <p:txBody>
          <a:bodyPr/>
          <a:lstStyle/>
          <a:p>
            <a:r>
              <a:rPr lang="sv-SE"/>
              <a:t>Intrinsic reference attributes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6F9A-00FC-D541-94D2-EED41AC697F3}" type="slidenum">
              <a:rPr lang="sv-SE" smtClean="0"/>
              <a:pPr/>
              <a:t>9</a:t>
            </a:fld>
            <a:endParaRPr lang="sv-SE"/>
          </a:p>
        </p:txBody>
      </p:sp>
      <p:grpSp>
        <p:nvGrpSpPr>
          <p:cNvPr id="87" name="Grupp 86"/>
          <p:cNvGrpSpPr/>
          <p:nvPr/>
        </p:nvGrpSpPr>
        <p:grpSpPr>
          <a:xfrm>
            <a:off x="260875" y="761920"/>
            <a:ext cx="8867318" cy="3756283"/>
            <a:chOff x="260875" y="3006356"/>
            <a:chExt cx="8867318" cy="3756283"/>
          </a:xfrm>
        </p:grpSpPr>
        <p:sp>
          <p:nvSpPr>
            <p:cNvPr id="9" name="Rektangel 8"/>
            <p:cNvSpPr/>
            <p:nvPr/>
          </p:nvSpPr>
          <p:spPr>
            <a:xfrm>
              <a:off x="5494134" y="3006356"/>
              <a:ext cx="3634059" cy="1569660"/>
            </a:xfrm>
            <a:prstGeom prst="rect">
              <a:avLst/>
            </a:prstGeom>
            <a:solidFill>
              <a:srgbClr val="FFFCCB"/>
            </a:solidFill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RailwayContainer ::= Route* Region*;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Route ::= &lt;active:Boolean&gt; SwitchPosition*;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SwitchPosition ::= &lt;pos:Pos&gt;,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Region ::= TrackElement* Sensor*;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b="1" dirty="0">
                  <a:cs typeface="Chalkboard"/>
                </a:rPr>
                <a:t>abstract</a:t>
              </a:r>
              <a:r>
                <a:rPr lang="sv-SE" sz="1200" dirty="0">
                  <a:cs typeface="Chalkboard"/>
                </a:rPr>
                <a:t> TrackElement;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Switch : TrackElement ::= &lt;currentPos:Pos&gt;;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Segment : TrackElement ::= &lt;length:Int&gt; Semaphore*;</a:t>
              </a:r>
            </a:p>
            <a:p>
              <a:pPr>
                <a:tabLst>
                  <a:tab pos="901700" algn="l"/>
                  <a:tab pos="2247900" algn="l"/>
                </a:tabLst>
              </a:pPr>
              <a:r>
                <a:rPr lang="sv-SE" sz="1200" dirty="0">
                  <a:cs typeface="Chalkboard"/>
                </a:rPr>
                <a:t>Semaphore ::= &lt;signal:Signal&gt;;</a:t>
              </a:r>
            </a:p>
          </p:txBody>
        </p:sp>
        <p:grpSp>
          <p:nvGrpSpPr>
            <p:cNvPr id="86" name="Grupp 85"/>
            <p:cNvGrpSpPr/>
            <p:nvPr/>
          </p:nvGrpSpPr>
          <p:grpSpPr>
            <a:xfrm>
              <a:off x="260875" y="3459699"/>
              <a:ext cx="8777508" cy="3302940"/>
              <a:chOff x="260875" y="3459699"/>
              <a:chExt cx="8777508" cy="3302940"/>
            </a:xfrm>
          </p:grpSpPr>
          <p:sp>
            <p:nvSpPr>
              <p:cNvPr id="5" name="Rektangel 4"/>
              <p:cNvSpPr/>
              <p:nvPr/>
            </p:nvSpPr>
            <p:spPr>
              <a:xfrm>
                <a:off x="3034820" y="3838705"/>
                <a:ext cx="1760312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RailwayContainer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7" name="Rektangel 6"/>
              <p:cNvSpPr/>
              <p:nvPr/>
            </p:nvSpPr>
            <p:spPr>
              <a:xfrm>
                <a:off x="2480224" y="4353598"/>
                <a:ext cx="463954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8" name="Rektangel 7"/>
              <p:cNvSpPr/>
              <p:nvPr/>
            </p:nvSpPr>
            <p:spPr>
              <a:xfrm>
                <a:off x="4349068" y="4286495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0" name="Rektangel 9"/>
              <p:cNvSpPr/>
              <p:nvPr/>
            </p:nvSpPr>
            <p:spPr>
              <a:xfrm>
                <a:off x="673471" y="5093074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1" name="Rektangel 10"/>
              <p:cNvSpPr/>
              <p:nvPr/>
            </p:nvSpPr>
            <p:spPr>
              <a:xfrm>
                <a:off x="1715772" y="5093073"/>
                <a:ext cx="817416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Route2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2" name="Rektangel 11"/>
              <p:cNvSpPr/>
              <p:nvPr/>
            </p:nvSpPr>
            <p:spPr>
              <a:xfrm>
                <a:off x="673471" y="570184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3" name="Rektangel 12"/>
              <p:cNvSpPr/>
              <p:nvPr/>
            </p:nvSpPr>
            <p:spPr>
              <a:xfrm>
                <a:off x="260875" y="6310608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4" name="Rektangel 13"/>
              <p:cNvSpPr/>
              <p:nvPr/>
            </p:nvSpPr>
            <p:spPr>
              <a:xfrm>
                <a:off x="1953954" y="5714331"/>
                <a:ext cx="49740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5" name="Rektangel 14"/>
              <p:cNvSpPr/>
              <p:nvPr/>
            </p:nvSpPr>
            <p:spPr>
              <a:xfrm>
                <a:off x="1860738" y="6329699"/>
                <a:ext cx="1344900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SwitchPosition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6" name="Rektangel 15"/>
              <p:cNvSpPr/>
              <p:nvPr/>
            </p:nvSpPr>
            <p:spPr>
              <a:xfrm>
                <a:off x="5100825" y="470453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Region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7" name="Rektangel 16"/>
              <p:cNvSpPr/>
              <p:nvPr/>
            </p:nvSpPr>
            <p:spPr>
              <a:xfrm>
                <a:off x="3671736" y="5979707"/>
                <a:ext cx="781701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Switch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8" name="Rektangel 17"/>
              <p:cNvSpPr/>
              <p:nvPr/>
            </p:nvSpPr>
            <p:spPr>
              <a:xfrm>
                <a:off x="6752053" y="5559909"/>
                <a:ext cx="703693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SensA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19" name="Rektangel 18"/>
              <p:cNvSpPr/>
              <p:nvPr/>
            </p:nvSpPr>
            <p:spPr>
              <a:xfrm>
                <a:off x="4583014" y="5473159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0" name="Rektangel 19"/>
              <p:cNvSpPr/>
              <p:nvPr/>
            </p:nvSpPr>
            <p:spPr>
              <a:xfrm>
                <a:off x="7660450" y="5088886"/>
                <a:ext cx="509069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List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1" name="Rektangel 20"/>
              <p:cNvSpPr/>
              <p:nvPr/>
            </p:nvSpPr>
            <p:spPr>
              <a:xfrm>
                <a:off x="4561091" y="5975011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Seg1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2" name="Rektangel 21"/>
              <p:cNvSpPr/>
              <p:nvPr/>
            </p:nvSpPr>
            <p:spPr>
              <a:xfrm>
                <a:off x="7622272" y="555946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SensB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3" name="Rektangel 22"/>
              <p:cNvSpPr/>
              <p:nvPr/>
            </p:nvSpPr>
            <p:spPr>
              <a:xfrm>
                <a:off x="5213771" y="5968164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Seg2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4" name="Rektangel 23"/>
              <p:cNvSpPr/>
              <p:nvPr/>
            </p:nvSpPr>
            <p:spPr>
              <a:xfrm>
                <a:off x="5866451" y="5961317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Seg3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5" name="Rektangel 24"/>
              <p:cNvSpPr/>
              <p:nvPr/>
            </p:nvSpPr>
            <p:spPr>
              <a:xfrm>
                <a:off x="4488444" y="6454862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6" name="Rektangel 25"/>
              <p:cNvSpPr/>
              <p:nvPr/>
            </p:nvSpPr>
            <p:spPr>
              <a:xfrm>
                <a:off x="6013364" y="6435823"/>
                <a:ext cx="53992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Sem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sp>
            <p:nvSpPr>
              <p:cNvPr id="27" name="Rektangel 26"/>
              <p:cNvSpPr/>
              <p:nvPr/>
            </p:nvSpPr>
            <p:spPr>
              <a:xfrm>
                <a:off x="2721528" y="3459699"/>
                <a:ext cx="53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dirty="0">
                    <a:cs typeface="Chalkboard"/>
                  </a:rPr>
                  <a:t>AST</a:t>
                </a:r>
                <a:endParaRPr lang="sv-SE"/>
              </a:p>
            </p:txBody>
          </p:sp>
          <p:cxnSp>
            <p:nvCxnSpPr>
              <p:cNvPr id="28" name="Rak pil 27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712201" y="4146482"/>
                <a:ext cx="1202775" cy="2071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pil 30"/>
              <p:cNvCxnSpPr>
                <a:stCxn id="5" idx="2"/>
                <a:endCxn id="8" idx="0"/>
              </p:cNvCxnSpPr>
              <p:nvPr/>
            </p:nvCxnSpPr>
            <p:spPr>
              <a:xfrm>
                <a:off x="3914976" y="4146482"/>
                <a:ext cx="688627" cy="1400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pil 33"/>
              <p:cNvCxnSpPr>
                <a:stCxn id="8" idx="2"/>
                <a:endCxn id="16" idx="0"/>
              </p:cNvCxnSpPr>
              <p:nvPr/>
            </p:nvCxnSpPr>
            <p:spPr>
              <a:xfrm>
                <a:off x="4603603" y="4594272"/>
                <a:ext cx="888073" cy="1102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pil 36"/>
              <p:cNvCxnSpPr>
                <a:stCxn id="16" idx="2"/>
                <a:endCxn id="19" idx="0"/>
              </p:cNvCxnSpPr>
              <p:nvPr/>
            </p:nvCxnSpPr>
            <p:spPr>
              <a:xfrm flipH="1">
                <a:off x="4837549" y="5012314"/>
                <a:ext cx="654127" cy="4608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pil 39"/>
              <p:cNvCxnSpPr>
                <a:stCxn id="19" idx="2"/>
                <a:endCxn id="17" idx="0"/>
              </p:cNvCxnSpPr>
              <p:nvPr/>
            </p:nvCxnSpPr>
            <p:spPr>
              <a:xfrm flipH="1">
                <a:off x="4062587" y="5780936"/>
                <a:ext cx="774962" cy="1987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ak pil 42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4831055" y="5780936"/>
                <a:ext cx="6494" cy="1940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ak pil 45"/>
              <p:cNvCxnSpPr>
                <a:stCxn id="19" idx="2"/>
                <a:endCxn id="23" idx="0"/>
              </p:cNvCxnSpPr>
              <p:nvPr/>
            </p:nvCxnSpPr>
            <p:spPr>
              <a:xfrm>
                <a:off x="4837549" y="5780936"/>
                <a:ext cx="646186" cy="187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ak pil 48"/>
              <p:cNvCxnSpPr>
                <a:stCxn id="19" idx="2"/>
                <a:endCxn id="24" idx="0"/>
              </p:cNvCxnSpPr>
              <p:nvPr/>
            </p:nvCxnSpPr>
            <p:spPr>
              <a:xfrm>
                <a:off x="4837549" y="5780936"/>
                <a:ext cx="1298866" cy="1803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ak pil 51"/>
              <p:cNvCxnSpPr>
                <a:stCxn id="20" idx="2"/>
                <a:endCxn id="18" idx="0"/>
              </p:cNvCxnSpPr>
              <p:nvPr/>
            </p:nvCxnSpPr>
            <p:spPr>
              <a:xfrm flipH="1">
                <a:off x="7103900" y="5396663"/>
                <a:ext cx="811085" cy="1632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Rak pil 56"/>
              <p:cNvCxnSpPr>
                <a:stCxn id="20" idx="2"/>
                <a:endCxn id="22" idx="0"/>
              </p:cNvCxnSpPr>
              <p:nvPr/>
            </p:nvCxnSpPr>
            <p:spPr>
              <a:xfrm>
                <a:off x="7914985" y="5396663"/>
                <a:ext cx="29726" cy="1627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Rak pil 59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4758408" y="6282788"/>
                <a:ext cx="72647" cy="172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ak pil 62"/>
              <p:cNvCxnSpPr>
                <a:stCxn id="24" idx="2"/>
                <a:endCxn id="26" idx="0"/>
              </p:cNvCxnSpPr>
              <p:nvPr/>
            </p:nvCxnSpPr>
            <p:spPr>
              <a:xfrm>
                <a:off x="6136415" y="6269094"/>
                <a:ext cx="146913" cy="1667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Rak pil 67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1082179" y="4661375"/>
                <a:ext cx="1630022" cy="4316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ak pil 70"/>
              <p:cNvCxnSpPr>
                <a:stCxn id="7" idx="2"/>
                <a:endCxn id="11" idx="0"/>
              </p:cNvCxnSpPr>
              <p:nvPr/>
            </p:nvCxnSpPr>
            <p:spPr>
              <a:xfrm flipH="1">
                <a:off x="2124480" y="4661375"/>
                <a:ext cx="587721" cy="4316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Rak pil 73"/>
              <p:cNvCxnSpPr>
                <a:stCxn id="10" idx="2"/>
                <a:endCxn id="12" idx="0"/>
              </p:cNvCxnSpPr>
              <p:nvPr/>
            </p:nvCxnSpPr>
            <p:spPr>
              <a:xfrm flipH="1">
                <a:off x="922175" y="5400851"/>
                <a:ext cx="160004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ak pil 76"/>
              <p:cNvCxnSpPr>
                <a:stCxn id="11" idx="2"/>
                <a:endCxn id="14" idx="0"/>
              </p:cNvCxnSpPr>
              <p:nvPr/>
            </p:nvCxnSpPr>
            <p:spPr>
              <a:xfrm>
                <a:off x="2124480" y="5400850"/>
                <a:ext cx="78178" cy="313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Rak pil 79"/>
              <p:cNvCxnSpPr>
                <a:stCxn id="14" idx="2"/>
                <a:endCxn id="15" idx="0"/>
              </p:cNvCxnSpPr>
              <p:nvPr/>
            </p:nvCxnSpPr>
            <p:spPr>
              <a:xfrm>
                <a:off x="2202658" y="6022108"/>
                <a:ext cx="330530" cy="3075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ak pil 82"/>
              <p:cNvCxnSpPr>
                <a:stCxn id="12" idx="2"/>
                <a:endCxn id="13" idx="0"/>
              </p:cNvCxnSpPr>
              <p:nvPr/>
            </p:nvCxnSpPr>
            <p:spPr>
              <a:xfrm>
                <a:off x="922175" y="6009618"/>
                <a:ext cx="11150" cy="3009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ak pil 87"/>
              <p:cNvCxnSpPr>
                <a:stCxn id="16" idx="2"/>
                <a:endCxn id="20" idx="1"/>
              </p:cNvCxnSpPr>
              <p:nvPr/>
            </p:nvCxnSpPr>
            <p:spPr>
              <a:xfrm>
                <a:off x="5491676" y="5012314"/>
                <a:ext cx="2168774" cy="230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ktangel 77"/>
              <p:cNvSpPr/>
              <p:nvPr/>
            </p:nvSpPr>
            <p:spPr>
              <a:xfrm>
                <a:off x="8393505" y="5554310"/>
                <a:ext cx="644878" cy="307777"/>
              </a:xfrm>
              <a:prstGeom prst="rect">
                <a:avLst/>
              </a:prstGeom>
              <a:solidFill>
                <a:srgbClr val="D8FFAB"/>
              </a:solidFill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sz="1400" dirty="0" err="1" smtClean="0">
                    <a:solidFill>
                      <a:srgbClr val="0000FF"/>
                    </a:solidFill>
                    <a:cs typeface="Chalkboard"/>
                  </a:rPr>
                  <a:t>SensC</a:t>
                </a:r>
                <a:endParaRPr lang="sv-SE" sz="1400" dirty="0" smtClean="0">
                  <a:solidFill>
                    <a:srgbClr val="0000FF"/>
                  </a:solidFill>
                  <a:cs typeface="Chalkboard"/>
                </a:endParaRPr>
              </a:p>
            </p:txBody>
          </p:sp>
          <p:cxnSp>
            <p:nvCxnSpPr>
              <p:cNvPr id="79" name="Rak pil 78"/>
              <p:cNvCxnSpPr>
                <a:stCxn id="20" idx="2"/>
                <a:endCxn id="78" idx="0"/>
              </p:cNvCxnSpPr>
              <p:nvPr/>
            </p:nvCxnSpPr>
            <p:spPr>
              <a:xfrm>
                <a:off x="7914985" y="5396663"/>
                <a:ext cx="800959" cy="15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diamon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upp 103"/>
          <p:cNvGrpSpPr/>
          <p:nvPr/>
        </p:nvGrpSpPr>
        <p:grpSpPr>
          <a:xfrm>
            <a:off x="217067" y="1548574"/>
            <a:ext cx="8176438" cy="2680187"/>
            <a:chOff x="217067" y="3793010"/>
            <a:chExt cx="8176438" cy="2680187"/>
          </a:xfrm>
        </p:grpSpPr>
        <p:cxnSp>
          <p:nvCxnSpPr>
            <p:cNvPr id="91" name="Rak pil 90"/>
            <p:cNvCxnSpPr>
              <a:stCxn id="11" idx="3"/>
              <a:endCxn id="18" idx="1"/>
            </p:cNvCxnSpPr>
            <p:nvPr/>
          </p:nvCxnSpPr>
          <p:spPr>
            <a:xfrm>
              <a:off x="2533188" y="5236571"/>
              <a:ext cx="4218865" cy="4668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ak pil 94"/>
            <p:cNvCxnSpPr>
              <a:stCxn id="15" idx="3"/>
              <a:endCxn id="17" idx="1"/>
            </p:cNvCxnSpPr>
            <p:nvPr/>
          </p:nvCxnSpPr>
          <p:spPr>
            <a:xfrm flipV="1">
              <a:off x="3205638" y="6123205"/>
              <a:ext cx="466098" cy="34999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ak pil 97"/>
            <p:cNvCxnSpPr>
              <a:stCxn id="24" idx="3"/>
              <a:endCxn id="18" idx="2"/>
            </p:cNvCxnSpPr>
            <p:nvPr/>
          </p:nvCxnSpPr>
          <p:spPr>
            <a:xfrm flipV="1">
              <a:off x="6406379" y="5857295"/>
              <a:ext cx="697521" cy="2475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ktangel 101"/>
            <p:cNvSpPr/>
            <p:nvPr/>
          </p:nvSpPr>
          <p:spPr>
            <a:xfrm>
              <a:off x="217067" y="3793010"/>
              <a:ext cx="2684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non-containment relations</a:t>
              </a:r>
              <a:endParaRPr lang="sv-SE">
                <a:solidFill>
                  <a:srgbClr val="FF0000"/>
                </a:solidFill>
              </a:endParaRPr>
            </a:p>
          </p:txBody>
        </p:sp>
        <p:sp>
          <p:nvSpPr>
            <p:cNvPr id="103" name="Rektangel 102"/>
            <p:cNvSpPr/>
            <p:nvPr/>
          </p:nvSpPr>
          <p:spPr>
            <a:xfrm rot="215279">
              <a:off x="3220887" y="5000831"/>
              <a:ext cx="956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requires</a:t>
              </a:r>
              <a:endParaRPr lang="sv-SE">
                <a:solidFill>
                  <a:srgbClr val="FF0000"/>
                </a:solidFill>
              </a:endParaRPr>
            </a:p>
          </p:txBody>
        </p:sp>
        <p:cxnSp>
          <p:nvCxnSpPr>
            <p:cNvPr id="81" name="Rak pil 80"/>
            <p:cNvCxnSpPr>
              <a:stCxn id="11" idx="3"/>
              <a:endCxn id="78" idx="1"/>
            </p:cNvCxnSpPr>
            <p:nvPr/>
          </p:nvCxnSpPr>
          <p:spPr>
            <a:xfrm>
              <a:off x="2533188" y="5236571"/>
              <a:ext cx="5860317" cy="4612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ak pil 84"/>
            <p:cNvCxnSpPr>
              <a:stCxn id="13" idx="3"/>
              <a:endCxn id="17" idx="1"/>
            </p:cNvCxnSpPr>
            <p:nvPr/>
          </p:nvCxnSpPr>
          <p:spPr>
            <a:xfrm flipV="1">
              <a:off x="1605775" y="6123205"/>
              <a:ext cx="2065961" cy="3309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ktangel 88"/>
            <p:cNvSpPr/>
            <p:nvPr/>
          </p:nvSpPr>
          <p:spPr>
            <a:xfrm rot="20485121">
              <a:off x="6382367" y="5922018"/>
              <a:ext cx="1028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solidFill>
                    <a:srgbClr val="FF0000"/>
                  </a:solidFill>
                  <a:cs typeface="Chalkboard"/>
                </a:rPr>
                <a:t>monitors</a:t>
              </a:r>
              <a:endParaRPr lang="sv-SE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ruta 5"/>
          <p:cNvSpPr txBox="1"/>
          <p:nvPr/>
        </p:nvSpPr>
        <p:spPr>
          <a:xfrm>
            <a:off x="1527464" y="841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  <p:sp>
        <p:nvSpPr>
          <p:cNvPr id="61" name="Rektangel 60"/>
          <p:cNvSpPr/>
          <p:nvPr/>
        </p:nvSpPr>
        <p:spPr>
          <a:xfrm>
            <a:off x="5404324" y="4731072"/>
            <a:ext cx="3634059" cy="1015663"/>
          </a:xfrm>
          <a:prstGeom prst="rect">
            <a:avLst/>
          </a:prstGeom>
          <a:solidFill>
            <a:srgbClr val="FFFCCB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  <a:tab pos="2247900" algn="l"/>
              </a:tabLst>
            </a:pPr>
            <a:r>
              <a:rPr lang="sv-SE" sz="1200" dirty="0">
                <a:cs typeface="Chalkboard"/>
              </a:rPr>
              <a:t>RailwayElement ::= &lt;ID:String&gt;; // unique ID</a:t>
            </a:r>
          </a:p>
          <a:p>
            <a:pPr>
              <a:tabLst>
                <a:tab pos="901700" algn="l"/>
                <a:tab pos="2247900" algn="l"/>
              </a:tabLst>
            </a:pPr>
            <a:r>
              <a:rPr lang="sv-SE" sz="1200" dirty="0">
                <a:cs typeface="Chalkboard"/>
              </a:rPr>
              <a:t>TrackElement : RailwayElement ::= ...</a:t>
            </a:r>
          </a:p>
          <a:p>
            <a:pPr>
              <a:tabLst>
                <a:tab pos="901700" algn="l"/>
                <a:tab pos="2247900" algn="l"/>
              </a:tabLst>
            </a:pPr>
            <a:r>
              <a:rPr lang="sv-SE" sz="1200" dirty="0">
                <a:cs typeface="Chalkboard"/>
              </a:rPr>
              <a:t>Route ::= ... Ref*</a:t>
            </a:r>
          </a:p>
          <a:p>
            <a:pPr>
              <a:tabLst>
                <a:tab pos="901700" algn="l"/>
                <a:tab pos="2247900" algn="l"/>
              </a:tabLst>
            </a:pPr>
            <a:r>
              <a:rPr lang="sv-SE" sz="1200" dirty="0">
                <a:cs typeface="Chalkboard"/>
              </a:rPr>
              <a:t>Ref ::= &lt;requires:Sensor&gt;; // intrinsic reference </a:t>
            </a:r>
          </a:p>
          <a:p>
            <a:pPr>
              <a:tabLst>
                <a:tab pos="901700" algn="l"/>
                <a:tab pos="2247900" algn="l"/>
              </a:tabLst>
            </a:pPr>
            <a:r>
              <a:rPr lang="sv-SE" sz="1200" dirty="0">
                <a:cs typeface="Chalkboard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08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10025</TotalTime>
  <Words>1016</Words>
  <Application>Microsoft Macintosh PowerPoint</Application>
  <PresentationFormat>Bildspel på skärmen (4:3)</PresentationFormat>
  <Paragraphs>237</Paragraphs>
  <Slides>12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Calibri</vt:lpstr>
      <vt:lpstr>Chalkboard</vt:lpstr>
      <vt:lpstr>Mangal</vt:lpstr>
      <vt:lpstr>Arial</vt:lpstr>
      <vt:lpstr>Office-tema</vt:lpstr>
      <vt:lpstr>Continuous Model Validation Using Reference Attribute Grammars  paper accepted to SLE 2018</vt:lpstr>
      <vt:lpstr>Contents</vt:lpstr>
      <vt:lpstr>A Conceptual Model (In Ecore–Core metamodel for the Eclipse Modeling Framework)</vt:lpstr>
      <vt:lpstr>Example model instance</vt:lpstr>
      <vt:lpstr>Goals</vt:lpstr>
      <vt:lpstr>Another query example</vt:lpstr>
      <vt:lpstr>Handling non-containment relations using encodings</vt:lpstr>
      <vt:lpstr>Name analysis</vt:lpstr>
      <vt:lpstr>Intrinsic reference attributes</vt:lpstr>
      <vt:lpstr>A nicer solution</vt:lpstr>
      <vt:lpstr>The RelAST preprocessor</vt:lpstr>
      <vt:lpstr>Results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subject/>
  <dc:creator>Görel Hedin</dc:creator>
  <cp:keywords/>
  <dc:description/>
  <cp:lastModifiedBy>Görel Hedin</cp:lastModifiedBy>
  <cp:revision>300</cp:revision>
  <cp:lastPrinted>2018-09-03T09:27:18Z</cp:lastPrinted>
  <dcterms:created xsi:type="dcterms:W3CDTF">2013-01-28T09:59:30Z</dcterms:created>
  <dcterms:modified xsi:type="dcterms:W3CDTF">2018-10-03T15:39:14Z</dcterms:modified>
  <cp:category/>
</cp:coreProperties>
</file>