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14"/>
  </p:notesMasterIdLst>
  <p:handoutMasterIdLst>
    <p:handoutMasterId r:id="rId15"/>
  </p:handoutMasterIdLst>
  <p:sldIdLst>
    <p:sldId id="281" r:id="rId5"/>
    <p:sldId id="355" r:id="rId6"/>
    <p:sldId id="354" r:id="rId7"/>
    <p:sldId id="283" r:id="rId8"/>
    <p:sldId id="351" r:id="rId9"/>
    <p:sldId id="364" r:id="rId10"/>
    <p:sldId id="361" r:id="rId11"/>
    <p:sldId id="363" r:id="rId12"/>
    <p:sldId id="3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1" autoAdjust="0"/>
    <p:restoredTop sz="94660"/>
  </p:normalViewPr>
  <p:slideViewPr>
    <p:cSldViewPr snapToGrid="0">
      <p:cViewPr varScale="1">
        <p:scale>
          <a:sx n="86" d="100"/>
          <a:sy n="86" d="100"/>
        </p:scale>
        <p:origin x="422" y="58"/>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10/19/2021</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10/19/2021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dirty="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MaxHalford/kaggle-recruit-restaurant" TargetMode="Externa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p:txBody>
          <a:bodyPr/>
          <a:lstStyle/>
          <a:p>
            <a:r>
              <a:rPr lang="en-US">
                <a:latin typeface="Cambria" panose="02040503050406030204" pitchFamily="18" charset="0"/>
                <a:ea typeface="Cambria" panose="02040503050406030204" pitchFamily="18" charset="0"/>
              </a:rPr>
              <a:t>GIỚI THIỆU ĐỀ TÀI</a:t>
            </a:r>
            <a:endParaRPr lang="en-US" dirty="0">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p:txBody>
          <a:bodyPr/>
          <a:lstStyle/>
          <a:p>
            <a:r>
              <a:rPr lang="en-US" sz="2800">
                <a:latin typeface="Cambria" panose="02040503050406030204" pitchFamily="18" charset="0"/>
                <a:ea typeface="Cambria" panose="02040503050406030204" pitchFamily="18" charset="0"/>
              </a:rPr>
              <a:t>KHOA HỌC DỮ LIỆU VÀ ỨNG DỤNG</a:t>
            </a:r>
          </a:p>
        </p:txBody>
      </p:sp>
      <p:sp>
        <p:nvSpPr>
          <p:cNvPr id="4" name="TextBox 3">
            <a:extLst>
              <a:ext uri="{FF2B5EF4-FFF2-40B4-BE49-F238E27FC236}">
                <a16:creationId xmlns:a16="http://schemas.microsoft.com/office/drawing/2014/main" id="{5145F9CD-6916-4566-B329-C1DBC191682D}"/>
              </a:ext>
            </a:extLst>
          </p:cNvPr>
          <p:cNvSpPr txBox="1"/>
          <p:nvPr/>
        </p:nvSpPr>
        <p:spPr>
          <a:xfrm>
            <a:off x="2104008" y="5157926"/>
            <a:ext cx="7963270" cy="707886"/>
          </a:xfrm>
          <a:prstGeom prst="rect">
            <a:avLst/>
          </a:prstGeom>
          <a:noFill/>
        </p:spPr>
        <p:txBody>
          <a:bodyPr wrap="square" rtlCol="0">
            <a:spAutoFit/>
          </a:bodyPr>
          <a:lstStyle/>
          <a:p>
            <a:pPr algn="ctr"/>
            <a:r>
              <a:rPr lang="en-US" sz="4000">
                <a:ea typeface="Cambria" panose="02040503050406030204" pitchFamily="18" charset="0"/>
              </a:rPr>
              <a:t>Nhóm 12</a:t>
            </a:r>
            <a:endParaRPr lang="en-US" sz="2800" dirty="0">
              <a:ea typeface="Cambria" panose="02040503050406030204" pitchFamily="18" charset="0"/>
            </a:endParaRPr>
          </a:p>
        </p:txBody>
      </p:sp>
    </p:spTree>
    <p:extLst>
      <p:ext uri="{BB962C8B-B14F-4D97-AF65-F5344CB8AC3E}">
        <p14:creationId xmlns:p14="http://schemas.microsoft.com/office/powerpoint/2010/main" val="183373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3" name="Rectangle 19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4" name="Rectangle 19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5" name="Rectangle 194">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a:xfrm>
            <a:off x="5080216" y="1076324"/>
            <a:ext cx="6272784" cy="1535051"/>
          </a:xfrm>
        </p:spPr>
        <p:txBody>
          <a:bodyPr vert="horz" lIns="91440" tIns="45720" rIns="91440" bIns="45720" rtlCol="0" anchor="b">
            <a:normAutofit/>
          </a:bodyPr>
          <a:lstStyle/>
          <a:p>
            <a:r>
              <a:rPr lang="en-US"/>
              <a:t>NỘI DUNG CHÍNH</a:t>
            </a:r>
            <a:endParaRPr lang="en-US" dirty="0"/>
          </a:p>
        </p:txBody>
      </p:sp>
      <p:pic>
        <p:nvPicPr>
          <p:cNvPr id="1030" name="Picture 6" descr="meat balls on white ceramic plate">
            <a:extLst>
              <a:ext uri="{FF2B5EF4-FFF2-40B4-BE49-F238E27FC236}">
                <a16:creationId xmlns:a16="http://schemas.microsoft.com/office/drawing/2014/main" id="{B4746854-A0B6-47E3-8C1D-4834DEFFF9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317" r="8565"/>
          <a:stretch/>
        </p:blipFill>
        <p:spPr bwMode="auto">
          <a:xfrm>
            <a:off x="20" y="10"/>
            <a:ext cx="4505305" cy="6857990"/>
          </a:xfrm>
          <a:prstGeom prst="rect">
            <a:avLst/>
          </a:prstGeom>
          <a:noFill/>
          <a:extLst>
            <a:ext uri="{909E8E84-426E-40DD-AFC4-6F175D3DCCD1}">
              <a14:hiddenFill xmlns:a14="http://schemas.microsoft.com/office/drawing/2010/main">
                <a:solidFill>
                  <a:srgbClr val="FFFFFF"/>
                </a:solidFill>
              </a14:hiddenFill>
            </a:ext>
          </a:extLst>
        </p:spPr>
      </p:pic>
      <p:sp>
        <p:nvSpPr>
          <p:cNvPr id="196"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7" name="Rectangle 196">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32AB0EB-0819-41F4-99E9-C02FA0DAF66D}"/>
              </a:ext>
            </a:extLst>
          </p:cNvPr>
          <p:cNvSpPr>
            <a:spLocks noGrp="1"/>
          </p:cNvSpPr>
          <p:nvPr>
            <p:ph idx="1"/>
          </p:nvPr>
        </p:nvSpPr>
        <p:spPr>
          <a:xfrm>
            <a:off x="5080216" y="3351276"/>
            <a:ext cx="6272784" cy="2825686"/>
          </a:xfrm>
        </p:spPr>
        <p:txBody>
          <a:bodyPr vert="horz" lIns="91440" tIns="45720" rIns="91440" bIns="45720" rtlCol="0">
            <a:normAutofit/>
          </a:bodyPr>
          <a:lstStyle/>
          <a:p>
            <a:pPr marL="0">
              <a:buFont typeface="Arial" panose="020B0604020202020204" pitchFamily="34" charset="0"/>
              <a:buChar char="•"/>
            </a:pPr>
            <a:r>
              <a:rPr lang="en-US" sz="2400"/>
              <a:t>VẤN ĐỀ ĐẶT RA</a:t>
            </a:r>
          </a:p>
          <a:p>
            <a:pPr marL="0">
              <a:buFont typeface="Arial" panose="020B0604020202020204" pitchFamily="34" charset="0"/>
              <a:buChar char="•"/>
            </a:pPr>
            <a:r>
              <a:rPr lang="en-US" sz="2400"/>
              <a:t>TỔNG QUAN CUỘC THI</a:t>
            </a:r>
          </a:p>
          <a:p>
            <a:pPr marL="0">
              <a:buFont typeface="Arial" panose="020B0604020202020204" pitchFamily="34" charset="0"/>
              <a:buChar char="•"/>
            </a:pPr>
            <a:r>
              <a:rPr lang="en-US" sz="2400"/>
              <a:t>DATA</a:t>
            </a:r>
          </a:p>
          <a:p>
            <a:pPr marL="0">
              <a:buFont typeface="Arial" panose="020B0604020202020204" pitchFamily="34" charset="0"/>
              <a:buChar char="•"/>
            </a:pPr>
            <a:r>
              <a:rPr lang="en-US" sz="2400"/>
              <a:t>SOLUTION</a:t>
            </a:r>
          </a:p>
          <a:p>
            <a:pPr>
              <a:buFont typeface="Arial" panose="020B0604020202020204" pitchFamily="34" charset="0"/>
              <a:buChar char="•"/>
            </a:pPr>
            <a:endParaRPr lang="en-US"/>
          </a:p>
        </p:txBody>
      </p:sp>
      <p:sp>
        <p:nvSpPr>
          <p:cNvPr id="6" name="Slide Number Placeholder 5">
            <a:extLst>
              <a:ext uri="{FF2B5EF4-FFF2-40B4-BE49-F238E27FC236}">
                <a16:creationId xmlns:a16="http://schemas.microsoft.com/office/drawing/2014/main" id="{B49FA539-2DA6-4197-AA13-56E0C33955F2}"/>
              </a:ext>
            </a:extLst>
          </p:cNvPr>
          <p:cNvSpPr>
            <a:spLocks noGrp="1"/>
          </p:cNvSpPr>
          <p:nvPr>
            <p:ph type="sldNum" sz="quarter" idx="12"/>
          </p:nvPr>
        </p:nvSpPr>
        <p:spPr>
          <a:xfrm>
            <a:off x="10073642" y="6356350"/>
            <a:ext cx="128016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2</a:t>
            </a:fld>
            <a:endParaRPr lang="en-US"/>
          </a:p>
        </p:txBody>
      </p:sp>
    </p:spTree>
    <p:extLst>
      <p:ext uri="{BB962C8B-B14F-4D97-AF65-F5344CB8AC3E}">
        <p14:creationId xmlns:p14="http://schemas.microsoft.com/office/powerpoint/2010/main" val="4167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612648" y="936950"/>
            <a:ext cx="6272784" cy="1536192"/>
          </a:xfrm>
        </p:spPr>
        <p:txBody>
          <a:bodyPr/>
          <a:lstStyle/>
          <a:p>
            <a:r>
              <a:rPr lang="en-US"/>
              <a:t>VẤN ĐỀ ĐẶT RA</a:t>
            </a:r>
            <a:endParaRPr lang="en-US" dirty="0"/>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1"/>
          </p:nvPr>
        </p:nvSpPr>
        <p:spPr>
          <a:xfrm>
            <a:off x="523871" y="3089517"/>
            <a:ext cx="10741892" cy="2956175"/>
          </a:xfrm>
        </p:spPr>
        <p:txBody>
          <a:bodyPr>
            <a:normAutofit/>
          </a:bodyPr>
          <a:lstStyle/>
          <a:p>
            <a:pPr marL="285750" indent="-285750">
              <a:buFont typeface="Arial" panose="020B0604020202020204" pitchFamily="34" charset="0"/>
              <a:buChar char="•"/>
            </a:pPr>
            <a:r>
              <a:rPr lang="vi-VN"/>
              <a:t>Việc </a:t>
            </a:r>
            <a:r>
              <a:rPr lang="en-US"/>
              <a:t>kinh doanh </a:t>
            </a:r>
            <a:r>
              <a:rPr lang="vi-VN"/>
              <a:t>một nhà hàng không phải lúc nào cũng</a:t>
            </a:r>
            <a:r>
              <a:rPr lang="en-US"/>
              <a:t> thuận lợi</a:t>
            </a:r>
            <a:r>
              <a:rPr lang="vi-VN"/>
              <a:t> như </a:t>
            </a:r>
            <a:r>
              <a:rPr lang="en-US"/>
              <a:t>những ngày đầu tiên</a:t>
            </a:r>
            <a:r>
              <a:rPr lang="vi-VN"/>
              <a:t>. </a:t>
            </a:r>
            <a:endParaRPr lang="en-US"/>
          </a:p>
          <a:p>
            <a:pPr marL="285750" indent="-285750">
              <a:buFont typeface="Arial" panose="020B0604020202020204" pitchFamily="34" charset="0"/>
              <a:buChar char="•"/>
            </a:pPr>
            <a:r>
              <a:rPr lang="vi-VN"/>
              <a:t>Thường có các loại rắc rối bất ngờ xuất hiện có thể ảnh hưởng đến công việc kinh doanh</a:t>
            </a:r>
            <a:r>
              <a:rPr lang="en-US"/>
              <a:t>.</a:t>
            </a:r>
          </a:p>
          <a:p>
            <a:pPr marL="285750" indent="-285750">
              <a:buFont typeface="Arial" panose="020B0604020202020204" pitchFamily="34" charset="0"/>
              <a:buChar char="•"/>
            </a:pPr>
            <a:r>
              <a:rPr lang="en-US"/>
              <a:t>Một khó khăn chung là các nhà hàng cần biết có bao nhiêu khách hàng mỗi ngày để mua nguyên liệu và lên lịch cho nhân viên một cách hiệu quả</a:t>
            </a:r>
            <a:endParaRPr lang="vi-VN"/>
          </a:p>
          <a:p>
            <a:pPr marL="285750" indent="-285750">
              <a:buFont typeface="Arial" panose="020B0604020202020204" pitchFamily="34" charset="0"/>
              <a:buChar char="•"/>
            </a:pPr>
            <a:r>
              <a:rPr lang="en-US"/>
              <a:t>Tuy nhiên, d</a:t>
            </a:r>
            <a:r>
              <a:rPr lang="vi-VN"/>
              <a:t>ự báo này không dễ thực hiện vì nhiều yếu tố không thể đoán trước ảnh hưởng đến </a:t>
            </a:r>
            <a:r>
              <a:rPr lang="en-US"/>
              <a:t>số đến khách </a:t>
            </a:r>
            <a:r>
              <a:rPr lang="vi-VN"/>
              <a:t>nhà hàng, như thời tiết</a:t>
            </a:r>
            <a:r>
              <a:rPr lang="en-US"/>
              <a:t>, tính </a:t>
            </a:r>
            <a:r>
              <a:rPr lang="vi-VN"/>
              <a:t>cạnh tranh</a:t>
            </a:r>
            <a:r>
              <a:rPr lang="en-US"/>
              <a:t>, …</a:t>
            </a:r>
            <a:endParaRPr lang="vi-VN"/>
          </a:p>
          <a:p>
            <a:endParaRPr lang="en-US" dirty="0"/>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p:txBody>
          <a:bodyPr/>
          <a:lstStyle/>
          <a:p>
            <a:fld id="{A65A5C87-DF58-40C8-B092-1DE63DB4547E}" type="slidenum">
              <a:rPr lang="en-US" smtClean="0"/>
              <a:pPr/>
              <a:t>3</a:t>
            </a:fld>
            <a:endParaRPr lang="en-US" dirty="0"/>
          </a:p>
        </p:txBody>
      </p:sp>
    </p:spTree>
    <p:extLst>
      <p:ext uri="{BB962C8B-B14F-4D97-AF65-F5344CB8AC3E}">
        <p14:creationId xmlns:p14="http://schemas.microsoft.com/office/powerpoint/2010/main" val="147138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normAutofit/>
          </a:bodyPr>
          <a:lstStyle/>
          <a:p>
            <a:r>
              <a:rPr lang="en-US" sz="4400"/>
              <a:t>TỔNG QUAN CUỘC THI</a:t>
            </a:r>
            <a:endParaRPr lang="en-US" sz="4400" dirty="0"/>
          </a:p>
        </p:txBody>
      </p:sp>
      <p:sp>
        <p:nvSpPr>
          <p:cNvPr id="10" name="Slide Number Placeholder 5">
            <a:extLst>
              <a:ext uri="{FF2B5EF4-FFF2-40B4-BE49-F238E27FC236}">
                <a16:creationId xmlns:a16="http://schemas.microsoft.com/office/drawing/2014/main" id="{4E797B30-1740-4A68-A40B-1D255EBC2F17}"/>
              </a:ext>
            </a:extLst>
          </p:cNvPr>
          <p:cNvSpPr>
            <a:spLocks noGrp="1"/>
          </p:cNvSpPr>
          <p:nvPr>
            <p:ph type="sldNum" sz="quarter" idx="12"/>
          </p:nvPr>
        </p:nvSpPr>
        <p:spPr/>
        <p:txBody>
          <a:bodyPr/>
          <a:lstStyle/>
          <a:p>
            <a:fld id="{A65A5C87-DF58-40C8-B092-1DE63DB4547E}" type="slidenum">
              <a:rPr lang="en-US" smtClean="0"/>
              <a:pPr/>
              <a:t>4</a:t>
            </a:fld>
            <a:endParaRPr lang="en-US" dirty="0"/>
          </a:p>
        </p:txBody>
      </p:sp>
      <p:pic>
        <p:nvPicPr>
          <p:cNvPr id="6" name="Content Placeholder 5">
            <a:extLst>
              <a:ext uri="{FF2B5EF4-FFF2-40B4-BE49-F238E27FC236}">
                <a16:creationId xmlns:a16="http://schemas.microsoft.com/office/drawing/2014/main" id="{D39693CD-D84E-49F8-A613-70C74BDA4CC6}"/>
              </a:ext>
            </a:extLst>
          </p:cNvPr>
          <p:cNvPicPr>
            <a:picLocks noGrp="1" noChangeAspect="1"/>
          </p:cNvPicPr>
          <p:nvPr>
            <p:ph idx="1"/>
          </p:nvPr>
        </p:nvPicPr>
        <p:blipFill>
          <a:blip r:embed="rId2"/>
          <a:stretch>
            <a:fillRect/>
          </a:stretch>
        </p:blipFill>
        <p:spPr>
          <a:xfrm>
            <a:off x="3946568" y="3429000"/>
            <a:ext cx="7137344" cy="2121316"/>
          </a:xfrm>
        </p:spPr>
      </p:pic>
      <p:sp>
        <p:nvSpPr>
          <p:cNvPr id="3" name="TextBox 2">
            <a:extLst>
              <a:ext uri="{FF2B5EF4-FFF2-40B4-BE49-F238E27FC236}">
                <a16:creationId xmlns:a16="http://schemas.microsoft.com/office/drawing/2014/main" id="{FD32074F-5D4C-40B7-ADAC-6301647FCD78}"/>
              </a:ext>
            </a:extLst>
          </p:cNvPr>
          <p:cNvSpPr txBox="1"/>
          <p:nvPr/>
        </p:nvSpPr>
        <p:spPr>
          <a:xfrm>
            <a:off x="601911" y="2200971"/>
            <a:ext cx="8391169" cy="2031325"/>
          </a:xfrm>
          <a:prstGeom prst="rect">
            <a:avLst/>
          </a:prstGeom>
          <a:noFill/>
        </p:spPr>
        <p:txBody>
          <a:bodyPr wrap="square" rtlCol="0">
            <a:spAutoFit/>
          </a:bodyPr>
          <a:lstStyle/>
          <a:p>
            <a:pPr marL="285750" indent="-285750">
              <a:buFont typeface="Arial" panose="020B0604020202020204" pitchFamily="34" charset="0"/>
              <a:buChar char="•"/>
            </a:pPr>
            <a:r>
              <a:rPr lang="en-US"/>
              <a:t>Data: Dữ liệu khách hàng và dữ liệu đặt chỗ của các nhà hàng tại Nhật Bản</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Dự đoán: Số khách hàng trong tương lai của mỗi nhà hàng</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Prize: $25000</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2148 teams</a:t>
            </a:r>
          </a:p>
        </p:txBody>
      </p:sp>
    </p:spTree>
    <p:extLst>
      <p:ext uri="{BB962C8B-B14F-4D97-AF65-F5344CB8AC3E}">
        <p14:creationId xmlns:p14="http://schemas.microsoft.com/office/powerpoint/2010/main" val="832742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612648" y="1078992"/>
            <a:ext cx="6268770" cy="1536192"/>
          </a:xfrm>
        </p:spPr>
        <p:txBody>
          <a:bodyPr anchor="b">
            <a:normAutofit/>
          </a:bodyPr>
          <a:lstStyle/>
          <a:p>
            <a:r>
              <a:rPr lang="en-US" sz="5200"/>
              <a:t>DATA</a:t>
            </a:r>
          </a:p>
        </p:txBody>
      </p:sp>
      <p:sp>
        <p:nvSpPr>
          <p:cNvPr id="19" name="Rectangle 18">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Content Placeholder 13">
            <a:extLst>
              <a:ext uri="{FF2B5EF4-FFF2-40B4-BE49-F238E27FC236}">
                <a16:creationId xmlns:a16="http://schemas.microsoft.com/office/drawing/2014/main" id="{9762FAB6-8751-49A0-B75A-D516B0320D02}"/>
              </a:ext>
            </a:extLst>
          </p:cNvPr>
          <p:cNvSpPr>
            <a:spLocks noGrp="1"/>
          </p:cNvSpPr>
          <p:nvPr>
            <p:ph idx="1"/>
          </p:nvPr>
        </p:nvSpPr>
        <p:spPr>
          <a:xfrm>
            <a:off x="612647" y="3295468"/>
            <a:ext cx="8113777" cy="3060882"/>
          </a:xfrm>
        </p:spPr>
        <p:txBody>
          <a:bodyPr>
            <a:normAutofit/>
          </a:bodyPr>
          <a:lstStyle/>
          <a:p>
            <a:r>
              <a:rPr lang="vi-VN" sz="1800"/>
              <a:t>Dữ liệu đến từ hai trang web riêng biệt:  </a:t>
            </a:r>
            <a:endParaRPr lang="en-US" sz="1800"/>
          </a:p>
          <a:p>
            <a:pPr lvl="1"/>
            <a:r>
              <a:rPr lang="vi-VN" sz="1400"/>
              <a:t>Hot Pepper Gourmet (hpg): tại đây người dùng có thể tìm kiếm nhà hàng và đặt chỗ trực tuyến</a:t>
            </a:r>
            <a:endParaRPr lang="en-US" sz="1400"/>
          </a:p>
          <a:p>
            <a:pPr lvl="1"/>
            <a:r>
              <a:rPr lang="vi-VN" sz="1400"/>
              <a:t>AirREGI / Restaurant Board (</a:t>
            </a:r>
            <a:r>
              <a:rPr lang="en-US" sz="1400"/>
              <a:t>air)</a:t>
            </a:r>
            <a:r>
              <a:rPr lang="vi-VN" sz="1400"/>
              <a:t>: hệ thống kiểm soát đặt chỗ và tính tiền</a:t>
            </a:r>
            <a:endParaRPr lang="en-US" sz="1400"/>
          </a:p>
          <a:p>
            <a:r>
              <a:rPr lang="en-US" sz="1800"/>
              <a:t>Được thu thập từ năm 2016 đến tháng 4 năm 2017</a:t>
            </a:r>
          </a:p>
          <a:p>
            <a:pPr lvl="1"/>
            <a:r>
              <a:rPr lang="en-US" sz="1400"/>
              <a:t>AIR: 829 restaurants</a:t>
            </a:r>
          </a:p>
          <a:p>
            <a:pPr lvl="1"/>
            <a:r>
              <a:rPr lang="en-US" sz="1400"/>
              <a:t>HPG: 4690 restaurants</a:t>
            </a:r>
          </a:p>
        </p:txBody>
      </p:sp>
      <p:pic>
        <p:nvPicPr>
          <p:cNvPr id="6" name="Content Placeholder 5">
            <a:extLst>
              <a:ext uri="{FF2B5EF4-FFF2-40B4-BE49-F238E27FC236}">
                <a16:creationId xmlns:a16="http://schemas.microsoft.com/office/drawing/2014/main" id="{2AE44AE4-9770-4C11-9D70-F0B4D1140C8F}"/>
              </a:ext>
            </a:extLst>
          </p:cNvPr>
          <p:cNvPicPr>
            <a:picLocks noChangeAspect="1"/>
          </p:cNvPicPr>
          <p:nvPr/>
        </p:nvPicPr>
        <p:blipFill>
          <a:blip r:embed="rId2"/>
          <a:stretch>
            <a:fillRect/>
          </a:stretch>
        </p:blipFill>
        <p:spPr>
          <a:xfrm>
            <a:off x="8732282" y="3295468"/>
            <a:ext cx="2847070" cy="3060882"/>
          </a:xfrm>
          <a:prstGeom prst="rect">
            <a:avLst/>
          </a:prstGeom>
        </p:spPr>
      </p:pic>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a:xfrm>
            <a:off x="8726424" y="6356350"/>
            <a:ext cx="2852928" cy="365125"/>
          </a:xfrm>
        </p:spPr>
        <p:txBody>
          <a:bodyPr>
            <a:normAutofit/>
          </a:bodyPr>
          <a:lstStyle/>
          <a:p>
            <a:pPr>
              <a:spcAft>
                <a:spcPts val="600"/>
              </a:spcAft>
            </a:pPr>
            <a:fld id="{A65A5C87-DF58-40C8-B092-1DE63DB4547E}" type="slidenum">
              <a:rPr lang="en-US">
                <a:solidFill>
                  <a:schemeClr val="tx2">
                    <a:lumMod val="50000"/>
                    <a:lumOff val="50000"/>
                  </a:schemeClr>
                </a:solidFill>
              </a:rPr>
              <a:pPr>
                <a:spcAft>
                  <a:spcPts val="600"/>
                </a:spcAft>
              </a:pPr>
              <a:t>5</a:t>
            </a:fld>
            <a:endParaRPr lang="en-US">
              <a:solidFill>
                <a:schemeClr val="tx2">
                  <a:lumMod val="50000"/>
                  <a:lumOff val="50000"/>
                </a:schemeClr>
              </a:solidFill>
            </a:endParaRPr>
          </a:p>
        </p:txBody>
      </p:sp>
      <p:pic>
        <p:nvPicPr>
          <p:cNvPr id="4" name="Picture 3">
            <a:extLst>
              <a:ext uri="{FF2B5EF4-FFF2-40B4-BE49-F238E27FC236}">
                <a16:creationId xmlns:a16="http://schemas.microsoft.com/office/drawing/2014/main" id="{B37775FA-5034-4922-9D4C-A7D4C653DB3A}"/>
              </a:ext>
            </a:extLst>
          </p:cNvPr>
          <p:cNvPicPr>
            <a:picLocks noChangeAspect="1"/>
          </p:cNvPicPr>
          <p:nvPr/>
        </p:nvPicPr>
        <p:blipFill>
          <a:blip r:embed="rId3"/>
          <a:stretch>
            <a:fillRect/>
          </a:stretch>
        </p:blipFill>
        <p:spPr>
          <a:xfrm>
            <a:off x="6836426" y="133339"/>
            <a:ext cx="5031618" cy="2685324"/>
          </a:xfrm>
          <a:prstGeom prst="rect">
            <a:avLst/>
          </a:prstGeom>
        </p:spPr>
      </p:pic>
    </p:spTree>
    <p:extLst>
      <p:ext uri="{BB962C8B-B14F-4D97-AF65-F5344CB8AC3E}">
        <p14:creationId xmlns:p14="http://schemas.microsoft.com/office/powerpoint/2010/main" val="426635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6D4A47-1054-4F86-866C-3322C4FBE102}"/>
              </a:ext>
            </a:extLst>
          </p:cNvPr>
          <p:cNvSpPr>
            <a:spLocks noGrp="1"/>
          </p:cNvSpPr>
          <p:nvPr>
            <p:ph type="sldNum" sz="quarter" idx="12"/>
          </p:nvPr>
        </p:nvSpPr>
        <p:spPr/>
        <p:txBody>
          <a:bodyPr/>
          <a:lstStyle/>
          <a:p>
            <a:fld id="{A65A5C87-DF58-40C8-B092-1DE63DB4547E}" type="slidenum">
              <a:rPr lang="en-US" smtClean="0"/>
              <a:t>6</a:t>
            </a:fld>
            <a:endParaRPr lang="en-US" dirty="0"/>
          </a:p>
        </p:txBody>
      </p:sp>
      <p:pic>
        <p:nvPicPr>
          <p:cNvPr id="6" name="Picture 5">
            <a:extLst>
              <a:ext uri="{FF2B5EF4-FFF2-40B4-BE49-F238E27FC236}">
                <a16:creationId xmlns:a16="http://schemas.microsoft.com/office/drawing/2014/main" id="{4121B1C3-0F63-452F-8A61-FAE1812B3F51}"/>
              </a:ext>
            </a:extLst>
          </p:cNvPr>
          <p:cNvPicPr>
            <a:picLocks noChangeAspect="1"/>
          </p:cNvPicPr>
          <p:nvPr/>
        </p:nvPicPr>
        <p:blipFill>
          <a:blip r:embed="rId2"/>
          <a:stretch>
            <a:fillRect/>
          </a:stretch>
        </p:blipFill>
        <p:spPr>
          <a:xfrm>
            <a:off x="429781" y="577048"/>
            <a:ext cx="5759506" cy="5326602"/>
          </a:xfrm>
          <a:prstGeom prst="rect">
            <a:avLst/>
          </a:prstGeom>
        </p:spPr>
      </p:pic>
      <p:pic>
        <p:nvPicPr>
          <p:cNvPr id="8" name="Picture 7">
            <a:extLst>
              <a:ext uri="{FF2B5EF4-FFF2-40B4-BE49-F238E27FC236}">
                <a16:creationId xmlns:a16="http://schemas.microsoft.com/office/drawing/2014/main" id="{7E8D7204-A76B-4BA4-9FEA-FC885A2ECFD1}"/>
              </a:ext>
            </a:extLst>
          </p:cNvPr>
          <p:cNvPicPr>
            <a:picLocks noChangeAspect="1"/>
          </p:cNvPicPr>
          <p:nvPr/>
        </p:nvPicPr>
        <p:blipFill>
          <a:blip r:embed="rId3"/>
          <a:stretch>
            <a:fillRect/>
          </a:stretch>
        </p:blipFill>
        <p:spPr>
          <a:xfrm>
            <a:off x="6749078" y="1500326"/>
            <a:ext cx="5013141" cy="2982897"/>
          </a:xfrm>
          <a:prstGeom prst="rect">
            <a:avLst/>
          </a:prstGeom>
        </p:spPr>
      </p:pic>
    </p:spTree>
    <p:extLst>
      <p:ext uri="{BB962C8B-B14F-4D97-AF65-F5344CB8AC3E}">
        <p14:creationId xmlns:p14="http://schemas.microsoft.com/office/powerpoint/2010/main" val="2005270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3A7B1B-8498-4134-AABB-DC37269FCA6E}"/>
              </a:ext>
            </a:extLst>
          </p:cNvPr>
          <p:cNvSpPr>
            <a:spLocks noGrp="1"/>
          </p:cNvSpPr>
          <p:nvPr>
            <p:ph type="sldNum" sz="quarter" idx="12"/>
          </p:nvPr>
        </p:nvSpPr>
        <p:spPr/>
        <p:txBody>
          <a:bodyPr/>
          <a:lstStyle/>
          <a:p>
            <a:fld id="{A65A5C87-DF58-40C8-B092-1DE63DB4547E}" type="slidenum">
              <a:rPr lang="en-US" smtClean="0"/>
              <a:t>7</a:t>
            </a:fld>
            <a:endParaRPr lang="en-US" dirty="0"/>
          </a:p>
        </p:txBody>
      </p:sp>
      <p:pic>
        <p:nvPicPr>
          <p:cNvPr id="6" name="Picture 5">
            <a:extLst>
              <a:ext uri="{FF2B5EF4-FFF2-40B4-BE49-F238E27FC236}">
                <a16:creationId xmlns:a16="http://schemas.microsoft.com/office/drawing/2014/main" id="{6575D4F4-5461-413D-BCF0-13A380C94522}"/>
              </a:ext>
            </a:extLst>
          </p:cNvPr>
          <p:cNvPicPr>
            <a:picLocks noChangeAspect="1"/>
          </p:cNvPicPr>
          <p:nvPr/>
        </p:nvPicPr>
        <p:blipFill>
          <a:blip r:embed="rId2"/>
          <a:stretch>
            <a:fillRect/>
          </a:stretch>
        </p:blipFill>
        <p:spPr>
          <a:xfrm>
            <a:off x="199426" y="136525"/>
            <a:ext cx="6464882" cy="4773405"/>
          </a:xfrm>
          <a:prstGeom prst="rect">
            <a:avLst/>
          </a:prstGeom>
        </p:spPr>
      </p:pic>
      <p:pic>
        <p:nvPicPr>
          <p:cNvPr id="8" name="Picture 7">
            <a:extLst>
              <a:ext uri="{FF2B5EF4-FFF2-40B4-BE49-F238E27FC236}">
                <a16:creationId xmlns:a16="http://schemas.microsoft.com/office/drawing/2014/main" id="{C1921E71-5303-42EF-A065-BDE3CDC56303}"/>
              </a:ext>
            </a:extLst>
          </p:cNvPr>
          <p:cNvPicPr>
            <a:picLocks noChangeAspect="1"/>
          </p:cNvPicPr>
          <p:nvPr/>
        </p:nvPicPr>
        <p:blipFill>
          <a:blip r:embed="rId3"/>
          <a:stretch>
            <a:fillRect/>
          </a:stretch>
        </p:blipFill>
        <p:spPr>
          <a:xfrm>
            <a:off x="6811109" y="589286"/>
            <a:ext cx="5247726" cy="5032361"/>
          </a:xfrm>
          <a:prstGeom prst="rect">
            <a:avLst/>
          </a:prstGeom>
        </p:spPr>
      </p:pic>
      <p:pic>
        <p:nvPicPr>
          <p:cNvPr id="10" name="Picture 9">
            <a:extLst>
              <a:ext uri="{FF2B5EF4-FFF2-40B4-BE49-F238E27FC236}">
                <a16:creationId xmlns:a16="http://schemas.microsoft.com/office/drawing/2014/main" id="{25BEFB6E-E48E-49B1-B521-A9149A9C725A}"/>
              </a:ext>
            </a:extLst>
          </p:cNvPr>
          <p:cNvPicPr>
            <a:picLocks noChangeAspect="1"/>
          </p:cNvPicPr>
          <p:nvPr/>
        </p:nvPicPr>
        <p:blipFill>
          <a:blip r:embed="rId4"/>
          <a:stretch>
            <a:fillRect/>
          </a:stretch>
        </p:blipFill>
        <p:spPr>
          <a:xfrm>
            <a:off x="0" y="4986120"/>
            <a:ext cx="4887007" cy="1552792"/>
          </a:xfrm>
          <a:prstGeom prst="rect">
            <a:avLst/>
          </a:prstGeom>
        </p:spPr>
      </p:pic>
    </p:spTree>
    <p:extLst>
      <p:ext uri="{BB962C8B-B14F-4D97-AF65-F5344CB8AC3E}">
        <p14:creationId xmlns:p14="http://schemas.microsoft.com/office/powerpoint/2010/main" val="2646596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9A3414-F822-44EB-BB86-A6CFEEA211E8}"/>
              </a:ext>
            </a:extLst>
          </p:cNvPr>
          <p:cNvSpPr>
            <a:spLocks noGrp="1"/>
          </p:cNvSpPr>
          <p:nvPr>
            <p:ph type="dt" sz="half" idx="10"/>
          </p:nvPr>
        </p:nvSpPr>
        <p:spPr/>
        <p:txBody>
          <a:bodyPr/>
          <a:lstStyle/>
          <a:p>
            <a:r>
              <a:rPr lang="en-US"/>
              <a:t>9/4/20XX</a:t>
            </a:r>
            <a:endParaRPr lang="en-US" dirty="0"/>
          </a:p>
        </p:txBody>
      </p:sp>
      <p:sp>
        <p:nvSpPr>
          <p:cNvPr id="3" name="Footer Placeholder 2">
            <a:extLst>
              <a:ext uri="{FF2B5EF4-FFF2-40B4-BE49-F238E27FC236}">
                <a16:creationId xmlns:a16="http://schemas.microsoft.com/office/drawing/2014/main" id="{76B67BA6-B46D-4E26-9DA6-5D76C34CF97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F3EF3594-B11D-4409-89EC-5C339C7DD3BC}"/>
              </a:ext>
            </a:extLst>
          </p:cNvPr>
          <p:cNvSpPr>
            <a:spLocks noGrp="1"/>
          </p:cNvSpPr>
          <p:nvPr>
            <p:ph type="sldNum" sz="quarter" idx="12"/>
          </p:nvPr>
        </p:nvSpPr>
        <p:spPr/>
        <p:txBody>
          <a:bodyPr/>
          <a:lstStyle/>
          <a:p>
            <a:fld id="{A65A5C87-DF58-40C8-B092-1DE63DB4547E}" type="slidenum">
              <a:rPr lang="en-US" smtClean="0"/>
              <a:t>8</a:t>
            </a:fld>
            <a:endParaRPr lang="en-US" dirty="0"/>
          </a:p>
        </p:txBody>
      </p:sp>
      <p:sp>
        <p:nvSpPr>
          <p:cNvPr id="5" name="Title 1">
            <a:extLst>
              <a:ext uri="{FF2B5EF4-FFF2-40B4-BE49-F238E27FC236}">
                <a16:creationId xmlns:a16="http://schemas.microsoft.com/office/drawing/2014/main" id="{A30638FB-A03D-4410-916F-A88F8A05D48F}"/>
              </a:ext>
            </a:extLst>
          </p:cNvPr>
          <p:cNvSpPr txBox="1">
            <a:spLocks/>
          </p:cNvSpPr>
          <p:nvPr/>
        </p:nvSpPr>
        <p:spPr>
          <a:xfrm>
            <a:off x="1011936" y="226838"/>
            <a:ext cx="10168128" cy="11795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SOLUTION</a:t>
            </a:r>
            <a:endParaRPr lang="en-US" dirty="0"/>
          </a:p>
        </p:txBody>
      </p:sp>
      <p:sp>
        <p:nvSpPr>
          <p:cNvPr id="6" name="TextBox 5">
            <a:extLst>
              <a:ext uri="{FF2B5EF4-FFF2-40B4-BE49-F238E27FC236}">
                <a16:creationId xmlns:a16="http://schemas.microsoft.com/office/drawing/2014/main" id="{F4B07241-D51F-404A-A9A8-4BF2E12F8643}"/>
              </a:ext>
            </a:extLst>
          </p:cNvPr>
          <p:cNvSpPr txBox="1"/>
          <p:nvPr/>
        </p:nvSpPr>
        <p:spPr>
          <a:xfrm>
            <a:off x="6559858" y="4972140"/>
            <a:ext cx="4793942" cy="923330"/>
          </a:xfrm>
          <a:prstGeom prst="rect">
            <a:avLst/>
          </a:prstGeom>
          <a:noFill/>
        </p:spPr>
        <p:txBody>
          <a:bodyPr wrap="square" rtlCol="0">
            <a:spAutoFit/>
          </a:bodyPr>
          <a:lstStyle/>
          <a:p>
            <a:r>
              <a:rPr lang="en-US"/>
              <a:t>Link solution: </a:t>
            </a:r>
            <a:r>
              <a:rPr lang="en-US">
                <a:hlinkClick r:id="rId2"/>
              </a:rPr>
              <a:t>MaxHalford/kaggle-recruit-restaurant: Kaggle 8th place solution (github.com)</a:t>
            </a:r>
            <a:endParaRPr lang="en-US"/>
          </a:p>
        </p:txBody>
      </p:sp>
      <p:pic>
        <p:nvPicPr>
          <p:cNvPr id="7" name="Picture 6">
            <a:extLst>
              <a:ext uri="{FF2B5EF4-FFF2-40B4-BE49-F238E27FC236}">
                <a16:creationId xmlns:a16="http://schemas.microsoft.com/office/drawing/2014/main" id="{15EF7B87-DA46-49D6-BDE6-1118ABF04B91}"/>
              </a:ext>
            </a:extLst>
          </p:cNvPr>
          <p:cNvPicPr>
            <a:picLocks noChangeAspect="1"/>
          </p:cNvPicPr>
          <p:nvPr/>
        </p:nvPicPr>
        <p:blipFill>
          <a:blip r:embed="rId3"/>
          <a:stretch>
            <a:fillRect/>
          </a:stretch>
        </p:blipFill>
        <p:spPr>
          <a:xfrm>
            <a:off x="486052" y="962530"/>
            <a:ext cx="5099143" cy="2706835"/>
          </a:xfrm>
          <a:prstGeom prst="rect">
            <a:avLst/>
          </a:prstGeom>
        </p:spPr>
      </p:pic>
      <p:pic>
        <p:nvPicPr>
          <p:cNvPr id="8" name="Picture 7">
            <a:extLst>
              <a:ext uri="{FF2B5EF4-FFF2-40B4-BE49-F238E27FC236}">
                <a16:creationId xmlns:a16="http://schemas.microsoft.com/office/drawing/2014/main" id="{DEAAA58B-AD2D-4080-85E0-7B559439C01B}"/>
              </a:ext>
            </a:extLst>
          </p:cNvPr>
          <p:cNvPicPr>
            <a:picLocks noChangeAspect="1"/>
          </p:cNvPicPr>
          <p:nvPr/>
        </p:nvPicPr>
        <p:blipFill>
          <a:blip r:embed="rId4"/>
          <a:stretch>
            <a:fillRect/>
          </a:stretch>
        </p:blipFill>
        <p:spPr>
          <a:xfrm>
            <a:off x="538364" y="4272442"/>
            <a:ext cx="4994518" cy="1931308"/>
          </a:xfrm>
          <a:prstGeom prst="rect">
            <a:avLst/>
          </a:prstGeom>
        </p:spPr>
      </p:pic>
      <p:pic>
        <p:nvPicPr>
          <p:cNvPr id="9" name="Content Placeholder 24">
            <a:extLst>
              <a:ext uri="{FF2B5EF4-FFF2-40B4-BE49-F238E27FC236}">
                <a16:creationId xmlns:a16="http://schemas.microsoft.com/office/drawing/2014/main" id="{C816F3AA-EC65-4D24-9CC0-B2E062E58195}"/>
              </a:ext>
            </a:extLst>
          </p:cNvPr>
          <p:cNvPicPr>
            <a:picLocks noChangeAspect="1"/>
          </p:cNvPicPr>
          <p:nvPr/>
        </p:nvPicPr>
        <p:blipFill>
          <a:blip r:embed="rId5"/>
          <a:stretch>
            <a:fillRect/>
          </a:stretch>
        </p:blipFill>
        <p:spPr>
          <a:xfrm>
            <a:off x="6220289" y="962530"/>
            <a:ext cx="5711300" cy="3453695"/>
          </a:xfrm>
          <a:prstGeom prst="rect">
            <a:avLst/>
          </a:prstGeom>
        </p:spPr>
      </p:pic>
    </p:spTree>
    <p:extLst>
      <p:ext uri="{BB962C8B-B14F-4D97-AF65-F5344CB8AC3E}">
        <p14:creationId xmlns:p14="http://schemas.microsoft.com/office/powerpoint/2010/main" val="1116097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205CD8-47A3-474F-BFF6-841BA02DBE81}"/>
              </a:ext>
            </a:extLst>
          </p:cNvPr>
          <p:cNvSpPr>
            <a:spLocks noGrp="1"/>
          </p:cNvSpPr>
          <p:nvPr>
            <p:ph type="sldNum" sz="quarter" idx="12"/>
          </p:nvPr>
        </p:nvSpPr>
        <p:spPr/>
        <p:txBody>
          <a:bodyPr/>
          <a:lstStyle/>
          <a:p>
            <a:fld id="{A65A5C87-DF58-40C8-B092-1DE63DB4547E}" type="slidenum">
              <a:rPr lang="en-US" smtClean="0"/>
              <a:t>9</a:t>
            </a:fld>
            <a:endParaRPr lang="en-US" dirty="0"/>
          </a:p>
        </p:txBody>
      </p:sp>
      <p:sp>
        <p:nvSpPr>
          <p:cNvPr id="5" name="TextBox 4">
            <a:extLst>
              <a:ext uri="{FF2B5EF4-FFF2-40B4-BE49-F238E27FC236}">
                <a16:creationId xmlns:a16="http://schemas.microsoft.com/office/drawing/2014/main" id="{BEE70CA4-C52B-48B7-9EE1-219E87859A3C}"/>
              </a:ext>
            </a:extLst>
          </p:cNvPr>
          <p:cNvSpPr txBox="1"/>
          <p:nvPr/>
        </p:nvSpPr>
        <p:spPr>
          <a:xfrm>
            <a:off x="0" y="2644170"/>
            <a:ext cx="12192000" cy="1569660"/>
          </a:xfrm>
          <a:prstGeom prst="rect">
            <a:avLst/>
          </a:prstGeom>
          <a:noFill/>
        </p:spPr>
        <p:txBody>
          <a:bodyPr wrap="square" rtlCol="0">
            <a:spAutoFit/>
          </a:bodyPr>
          <a:lstStyle/>
          <a:p>
            <a:pPr algn="ctr"/>
            <a:r>
              <a:rPr lang="en-US" sz="4800"/>
              <a:t>Nhóm 12</a:t>
            </a:r>
          </a:p>
          <a:p>
            <a:pPr algn="ctr"/>
            <a:r>
              <a:rPr lang="en-US" sz="4800"/>
              <a:t>THANKS FOR WATCHING</a:t>
            </a:r>
          </a:p>
        </p:txBody>
      </p:sp>
    </p:spTree>
    <p:extLst>
      <p:ext uri="{BB962C8B-B14F-4D97-AF65-F5344CB8AC3E}">
        <p14:creationId xmlns:p14="http://schemas.microsoft.com/office/powerpoint/2010/main" val="768273910"/>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2E7DE9800D3E4DAF9E6FDB77C66D4F" ma:contentTypeVersion="2" ma:contentTypeDescription="Create a new document." ma:contentTypeScope="" ma:versionID="fde469d7099b8e1913bbecfba46b0503">
  <xsd:schema xmlns:xsd="http://www.w3.org/2001/XMLSchema" xmlns:xs="http://www.w3.org/2001/XMLSchema" xmlns:p="http://schemas.microsoft.com/office/2006/metadata/properties" xmlns:ns3="4f634407-a31f-4228-a44c-3f4b0f7e433d" targetNamespace="http://schemas.microsoft.com/office/2006/metadata/properties" ma:root="true" ma:fieldsID="061e18f90e9f678f4817325be62bfb4a" ns3:_="">
    <xsd:import namespace="4f634407-a31f-4228-a44c-3f4b0f7e433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634407-a31f-4228-a44c-3f4b0f7e43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A467A9-47B3-48BC-BF02-09B9DD43B8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634407-a31f-4228-a44c-3f4b0f7e43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3.xml><?xml version="1.0" encoding="utf-8"?>
<ds:datastoreItem xmlns:ds="http://schemas.openxmlformats.org/officeDocument/2006/customXml" ds:itemID="{290D7697-8E53-4EA8-8CBB-9C19575257BF}">
  <ds:schemaRefs>
    <ds:schemaRef ds:uri="http://purl.org/dc/dcmitype/"/>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4f634407-a31f-4228-a44c-3f4b0f7e433d"/>
    <ds:schemaRef ds:uri="http://purl.org/dc/terms/"/>
    <ds:schemaRef ds:uri="http://schemas.microsoft.com/office/infopath/2007/PartnerControl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89</TotalTime>
  <Words>303</Words>
  <Application>Microsoft Office PowerPoint</Application>
  <PresentationFormat>Widescreen</PresentationFormat>
  <Paragraphs>45</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 LT Pro</vt:lpstr>
      <vt:lpstr>Calibri</vt:lpstr>
      <vt:lpstr>Cambria</vt:lpstr>
      <vt:lpstr>Segoe UI</vt:lpstr>
      <vt:lpstr>AccentBoxVTI</vt:lpstr>
      <vt:lpstr>GIỚI THIỆU ĐỀ TÀI</vt:lpstr>
      <vt:lpstr>NỘI DUNG CHÍNH</vt:lpstr>
      <vt:lpstr>VẤN ĐỀ ĐẶT RA</vt:lpstr>
      <vt:lpstr>TỔNG QUAN CUỘC THI</vt:lpstr>
      <vt:lpstr>DATA</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ĐỀ TÀI</dc:title>
  <dc:creator>PHẠM ĐÌNH THỤC</dc:creator>
  <cp:lastModifiedBy>PHẠM ĐÌNH THỤC</cp:lastModifiedBy>
  <cp:revision>5</cp:revision>
  <dcterms:created xsi:type="dcterms:W3CDTF">2021-10-16T02:45:47Z</dcterms:created>
  <dcterms:modified xsi:type="dcterms:W3CDTF">2021-10-19T07:30:15Z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0x010100362E7DE9800D3E4DAF9E6FDB77C66D4F</vt:lpwstr>
  </property>
</Properties>
</file>