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8"/>
  </p:notesMasterIdLst>
  <p:handoutMasterIdLst>
    <p:handoutMasterId r:id="rId19"/>
  </p:handoutMasterIdLst>
  <p:sldIdLst>
    <p:sldId id="281" r:id="rId5"/>
    <p:sldId id="355" r:id="rId6"/>
    <p:sldId id="354" r:id="rId7"/>
    <p:sldId id="283" r:id="rId8"/>
    <p:sldId id="351" r:id="rId9"/>
    <p:sldId id="364" r:id="rId10"/>
    <p:sldId id="361" r:id="rId11"/>
    <p:sldId id="363" r:id="rId12"/>
    <p:sldId id="365" r:id="rId13"/>
    <p:sldId id="366" r:id="rId14"/>
    <p:sldId id="367" r:id="rId15"/>
    <p:sldId id="368" r:id="rId16"/>
    <p:sldId id="3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varScale="1">
        <p:scale>
          <a:sx n="86" d="100"/>
          <a:sy n="86" d="100"/>
        </p:scale>
        <p:origin x="422" y="5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11/9/2021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latin typeface="Cambria" panose="02040503050406030204" pitchFamily="18" charset="0"/>
                <a:ea typeface="Cambria" panose="02040503050406030204" pitchFamily="18" charset="0"/>
              </a:rPr>
              <a:t>GIỚI THIỆU ĐỀ TÀI</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sz="2800" dirty="0">
                <a:latin typeface="Cambria" panose="02040503050406030204" pitchFamily="18" charset="0"/>
                <a:ea typeface="Cambria" panose="02040503050406030204" pitchFamily="18" charset="0"/>
              </a:rPr>
              <a:t>KHOA HỌC DỮ LIỆU VÀ ỨNG DỤNG</a:t>
            </a:r>
          </a:p>
        </p:txBody>
      </p:sp>
      <p:sp>
        <p:nvSpPr>
          <p:cNvPr id="4" name="TextBox 3">
            <a:extLst>
              <a:ext uri="{FF2B5EF4-FFF2-40B4-BE49-F238E27FC236}">
                <a16:creationId xmlns:a16="http://schemas.microsoft.com/office/drawing/2014/main" id="{5145F9CD-6916-4566-B329-C1DBC191682D}"/>
              </a:ext>
            </a:extLst>
          </p:cNvPr>
          <p:cNvSpPr txBox="1"/>
          <p:nvPr/>
        </p:nvSpPr>
        <p:spPr>
          <a:xfrm>
            <a:off x="2104008" y="5157926"/>
            <a:ext cx="7963270" cy="707886"/>
          </a:xfrm>
          <a:prstGeom prst="rect">
            <a:avLst/>
          </a:prstGeom>
          <a:noFill/>
        </p:spPr>
        <p:txBody>
          <a:bodyPr wrap="square" rtlCol="0">
            <a:spAutoFit/>
          </a:bodyPr>
          <a:lstStyle/>
          <a:p>
            <a:pPr algn="ctr"/>
            <a:r>
              <a:rPr lang="en-US" sz="4000" dirty="0" err="1">
                <a:ea typeface="Cambria" panose="02040503050406030204" pitchFamily="18" charset="0"/>
              </a:rPr>
              <a:t>Nhóm</a:t>
            </a:r>
            <a:r>
              <a:rPr lang="en-US" sz="4000">
                <a:ea typeface="Cambria" panose="02040503050406030204" pitchFamily="18" charset="0"/>
              </a:rPr>
              <a:t> 12</a:t>
            </a:r>
            <a:endParaRPr lang="en-US" sz="2800" dirty="0">
              <a:ea typeface="Cambria" panose="02040503050406030204" pitchFamily="18" charset="0"/>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19A-9E15-4FFD-AC81-582EE377F82D}"/>
              </a:ext>
            </a:extLst>
          </p:cNvPr>
          <p:cNvSpPr>
            <a:spLocks noGrp="1"/>
          </p:cNvSpPr>
          <p:nvPr>
            <p:ph type="title"/>
          </p:nvPr>
        </p:nvSpPr>
        <p:spPr/>
        <p:txBody>
          <a:bodyPr>
            <a:normAutofit/>
          </a:bodyPr>
          <a:lstStyle/>
          <a:p>
            <a:pPr algn="ctr"/>
            <a:r>
              <a:rPr lang="en-US" sz="6000"/>
              <a:t>KHÁM PHÁ DỮ LIỆU</a:t>
            </a:r>
          </a:p>
        </p:txBody>
      </p:sp>
      <p:sp>
        <p:nvSpPr>
          <p:cNvPr id="5" name="Slide Number Placeholder 4">
            <a:extLst>
              <a:ext uri="{FF2B5EF4-FFF2-40B4-BE49-F238E27FC236}">
                <a16:creationId xmlns:a16="http://schemas.microsoft.com/office/drawing/2014/main" id="{5136780D-141B-4199-B3CD-B521676E24E8}"/>
              </a:ext>
            </a:extLst>
          </p:cNvPr>
          <p:cNvSpPr>
            <a:spLocks noGrp="1"/>
          </p:cNvSpPr>
          <p:nvPr>
            <p:ph type="sldNum" sz="quarter" idx="12"/>
          </p:nvPr>
        </p:nvSpPr>
        <p:spPr/>
        <p:txBody>
          <a:bodyPr/>
          <a:lstStyle/>
          <a:p>
            <a:fld id="{A65A5C87-DF58-40C8-B092-1DE63DB4547E}" type="slidenum">
              <a:rPr lang="en-US" smtClean="0"/>
              <a:t>10</a:t>
            </a:fld>
            <a:endParaRPr lang="en-US" dirty="0"/>
          </a:p>
        </p:txBody>
      </p:sp>
    </p:spTree>
    <p:extLst>
      <p:ext uri="{BB962C8B-B14F-4D97-AF65-F5344CB8AC3E}">
        <p14:creationId xmlns:p14="http://schemas.microsoft.com/office/powerpoint/2010/main" val="122075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7CC5DC-9D39-405E-808F-3E092271BA97}"/>
              </a:ext>
            </a:extLst>
          </p:cNvPr>
          <p:cNvSpPr>
            <a:spLocks noGrp="1"/>
          </p:cNvSpPr>
          <p:nvPr>
            <p:ph type="sldNum" sz="quarter" idx="12"/>
          </p:nvPr>
        </p:nvSpPr>
        <p:spPr/>
        <p:txBody>
          <a:bodyPr/>
          <a:lstStyle/>
          <a:p>
            <a:fld id="{A65A5C87-DF58-40C8-B092-1DE63DB4547E}" type="slidenum">
              <a:rPr lang="en-US" smtClean="0"/>
              <a:t>11</a:t>
            </a:fld>
            <a:endParaRPr lang="en-US" dirty="0"/>
          </a:p>
        </p:txBody>
      </p:sp>
      <p:sp>
        <p:nvSpPr>
          <p:cNvPr id="5" name="TextBox 4">
            <a:extLst>
              <a:ext uri="{FF2B5EF4-FFF2-40B4-BE49-F238E27FC236}">
                <a16:creationId xmlns:a16="http://schemas.microsoft.com/office/drawing/2014/main" id="{A33FA57C-803F-4D93-9358-80FBF1AB2B0B}"/>
              </a:ext>
            </a:extLst>
          </p:cNvPr>
          <p:cNvSpPr txBox="1"/>
          <p:nvPr/>
        </p:nvSpPr>
        <p:spPr>
          <a:xfrm>
            <a:off x="338831" y="250795"/>
            <a:ext cx="11335305" cy="5862567"/>
          </a:xfrm>
          <a:prstGeom prst="rect">
            <a:avLst/>
          </a:prstGeom>
          <a:noFill/>
        </p:spPr>
        <p:txBody>
          <a:bodyPr wrap="square" rtlCol="0">
            <a:spAutoFit/>
          </a:bodyPr>
          <a:lstStyle/>
          <a:p>
            <a:pPr>
              <a:lnSpc>
                <a:spcPct val="150000"/>
              </a:lnSpc>
            </a:pPr>
            <a:r>
              <a:rPr lang="en-US"/>
              <a:t>Trong file </a:t>
            </a:r>
            <a:r>
              <a:rPr lang="en-US" b="1"/>
              <a:t>air_visit_data.csv </a:t>
            </a:r>
            <a:r>
              <a:rPr lang="en-US"/>
              <a:t>liên quan về dữ liệu khách theo ngày:</a:t>
            </a:r>
          </a:p>
          <a:p>
            <a:pPr marL="285750" indent="-285750">
              <a:lnSpc>
                <a:spcPct val="150000"/>
              </a:lnSpc>
              <a:buFontTx/>
              <a:buChar char="-"/>
            </a:pPr>
            <a:r>
              <a:rPr lang="en-US"/>
              <a:t>Trong file biểu diễn dữ liệu theo ngày (những ngày không có khách sẽ không được thu thập)</a:t>
            </a:r>
          </a:p>
          <a:p>
            <a:pPr>
              <a:lnSpc>
                <a:spcPct val="150000"/>
              </a:lnSpc>
            </a:pPr>
            <a:r>
              <a:rPr lang="en-US"/>
              <a:t>-&gt; Ta cần phải lấy mẫu theo ngày thay vì theo lượt truy cập. Do đó, những ngày không có khách thì lượt truy cập sẽ là 0. Có ích cho việc tính toán luân phiên dựa vào thời gian</a:t>
            </a:r>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a:p>
            <a:pPr>
              <a:lnSpc>
                <a:spcPct val="150000"/>
              </a:lnSpc>
            </a:pPr>
            <a:r>
              <a:rPr lang="en-US"/>
              <a:t>Trong file </a:t>
            </a:r>
            <a:r>
              <a:rPr lang="en-US" b="1"/>
              <a:t>date_info.csv </a:t>
            </a:r>
            <a:r>
              <a:rPr lang="en-US"/>
              <a:t>liên quan đến dữ liệu các ngày lễ</a:t>
            </a:r>
          </a:p>
          <a:p>
            <a:pPr>
              <a:lnSpc>
                <a:spcPct val="150000"/>
              </a:lnSpc>
            </a:pPr>
            <a:r>
              <a:rPr lang="en-US"/>
              <a:t>- Ta </a:t>
            </a:r>
            <a:r>
              <a:rPr lang="vi-VN"/>
              <a:t>thêm hai tính năng cho biết ngày hôm trước </a:t>
            </a:r>
            <a:r>
              <a:rPr lang="en-US"/>
              <a:t>và </a:t>
            </a:r>
            <a:r>
              <a:rPr lang="vi-VN"/>
              <a:t>ngày hôm sau là ngày </a:t>
            </a:r>
            <a:r>
              <a:rPr lang="en-US"/>
              <a:t>lễ hay không?</a:t>
            </a:r>
          </a:p>
          <a:p>
            <a:pPr>
              <a:lnSpc>
                <a:spcPct val="150000"/>
              </a:lnSpc>
            </a:pPr>
            <a:r>
              <a:rPr lang="en-US"/>
              <a:t>-&gt; Điều này giúp ta biết được ngày đó là ngày lễ đơn hay là kỳ nghỉ lễ dài ngày</a:t>
            </a:r>
          </a:p>
          <a:p>
            <a:pPr>
              <a:lnSpc>
                <a:spcPct val="150000"/>
              </a:lnSpc>
            </a:pPr>
            <a:endParaRPr lang="en-US"/>
          </a:p>
          <a:p>
            <a:pPr>
              <a:lnSpc>
                <a:spcPct val="150000"/>
              </a:lnSpc>
            </a:pPr>
            <a:endParaRPr lang="en-US"/>
          </a:p>
          <a:p>
            <a:pPr>
              <a:lnSpc>
                <a:spcPct val="150000"/>
              </a:lnSpc>
            </a:pPr>
            <a:endParaRPr lang="en-US"/>
          </a:p>
        </p:txBody>
      </p:sp>
      <p:pic>
        <p:nvPicPr>
          <p:cNvPr id="7" name="Picture 6">
            <a:extLst>
              <a:ext uri="{FF2B5EF4-FFF2-40B4-BE49-F238E27FC236}">
                <a16:creationId xmlns:a16="http://schemas.microsoft.com/office/drawing/2014/main" id="{BC34D23A-3175-4F89-B76F-DE350A24BE51}"/>
              </a:ext>
            </a:extLst>
          </p:cNvPr>
          <p:cNvPicPr>
            <a:picLocks noChangeAspect="1"/>
          </p:cNvPicPr>
          <p:nvPr/>
        </p:nvPicPr>
        <p:blipFill>
          <a:blip r:embed="rId2"/>
          <a:stretch>
            <a:fillRect/>
          </a:stretch>
        </p:blipFill>
        <p:spPr>
          <a:xfrm>
            <a:off x="5897217" y="1979507"/>
            <a:ext cx="3167270" cy="1489691"/>
          </a:xfrm>
          <a:prstGeom prst="rect">
            <a:avLst/>
          </a:prstGeom>
        </p:spPr>
      </p:pic>
      <p:pic>
        <p:nvPicPr>
          <p:cNvPr id="9" name="Picture 8">
            <a:extLst>
              <a:ext uri="{FF2B5EF4-FFF2-40B4-BE49-F238E27FC236}">
                <a16:creationId xmlns:a16="http://schemas.microsoft.com/office/drawing/2014/main" id="{AD2CFC96-FFE5-46B1-A232-E88F384F31BB}"/>
              </a:ext>
            </a:extLst>
          </p:cNvPr>
          <p:cNvPicPr>
            <a:picLocks noChangeAspect="1"/>
          </p:cNvPicPr>
          <p:nvPr/>
        </p:nvPicPr>
        <p:blipFill>
          <a:blip r:embed="rId3"/>
          <a:stretch>
            <a:fillRect/>
          </a:stretch>
        </p:blipFill>
        <p:spPr>
          <a:xfrm>
            <a:off x="2006096" y="1979507"/>
            <a:ext cx="2466874" cy="14494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E52AC83F-3371-47C2-8A24-1B33B4F6DA48}"/>
              </a:ext>
            </a:extLst>
          </p:cNvPr>
          <p:cNvPicPr>
            <a:picLocks noChangeAspect="1"/>
          </p:cNvPicPr>
          <p:nvPr/>
        </p:nvPicPr>
        <p:blipFill>
          <a:blip r:embed="rId4"/>
          <a:stretch>
            <a:fillRect/>
          </a:stretch>
        </p:blipFill>
        <p:spPr>
          <a:xfrm>
            <a:off x="5728509" y="4915369"/>
            <a:ext cx="4146122" cy="1319487"/>
          </a:xfrm>
          <a:prstGeom prst="rect">
            <a:avLst/>
          </a:prstGeom>
        </p:spPr>
      </p:pic>
      <p:pic>
        <p:nvPicPr>
          <p:cNvPr id="15" name="Picture 14">
            <a:extLst>
              <a:ext uri="{FF2B5EF4-FFF2-40B4-BE49-F238E27FC236}">
                <a16:creationId xmlns:a16="http://schemas.microsoft.com/office/drawing/2014/main" id="{AEEA05B5-7E33-4303-8D07-9D0D66575412}"/>
              </a:ext>
            </a:extLst>
          </p:cNvPr>
          <p:cNvPicPr>
            <a:picLocks noChangeAspect="1"/>
          </p:cNvPicPr>
          <p:nvPr/>
        </p:nvPicPr>
        <p:blipFill>
          <a:blip r:embed="rId5"/>
          <a:stretch>
            <a:fillRect/>
          </a:stretch>
        </p:blipFill>
        <p:spPr>
          <a:xfrm>
            <a:off x="985421" y="4940068"/>
            <a:ext cx="3691120" cy="13194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Arrow: Right 15">
            <a:extLst>
              <a:ext uri="{FF2B5EF4-FFF2-40B4-BE49-F238E27FC236}">
                <a16:creationId xmlns:a16="http://schemas.microsoft.com/office/drawing/2014/main" id="{84D02D5E-A820-4B92-AD20-A7314F9FB60A}"/>
              </a:ext>
            </a:extLst>
          </p:cNvPr>
          <p:cNvSpPr/>
          <p:nvPr/>
        </p:nvSpPr>
        <p:spPr>
          <a:xfrm>
            <a:off x="4929809" y="2546250"/>
            <a:ext cx="583224" cy="321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9EA72001-188F-49D6-B042-5F48F4E718D4}"/>
              </a:ext>
            </a:extLst>
          </p:cNvPr>
          <p:cNvSpPr/>
          <p:nvPr/>
        </p:nvSpPr>
        <p:spPr>
          <a:xfrm>
            <a:off x="4910913" y="5414493"/>
            <a:ext cx="583224" cy="321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79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CE1668-2AD2-466F-8911-3392CE9C8A5A}"/>
              </a:ext>
            </a:extLst>
          </p:cNvPr>
          <p:cNvSpPr>
            <a:spLocks noGrp="1"/>
          </p:cNvSpPr>
          <p:nvPr>
            <p:ph type="sldNum" sz="quarter" idx="12"/>
          </p:nvPr>
        </p:nvSpPr>
        <p:spPr/>
        <p:txBody>
          <a:bodyPr/>
          <a:lstStyle/>
          <a:p>
            <a:fld id="{A65A5C87-DF58-40C8-B092-1DE63DB4547E}" type="slidenum">
              <a:rPr lang="en-US" smtClean="0"/>
              <a:t>12</a:t>
            </a:fld>
            <a:endParaRPr lang="en-US" dirty="0"/>
          </a:p>
        </p:txBody>
      </p:sp>
    </p:spTree>
    <p:extLst>
      <p:ext uri="{BB962C8B-B14F-4D97-AF65-F5344CB8AC3E}">
        <p14:creationId xmlns:p14="http://schemas.microsoft.com/office/powerpoint/2010/main" val="316245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205CD8-47A3-474F-BFF6-841BA02DBE81}"/>
              </a:ext>
            </a:extLst>
          </p:cNvPr>
          <p:cNvSpPr>
            <a:spLocks noGrp="1"/>
          </p:cNvSpPr>
          <p:nvPr>
            <p:ph type="sldNum" sz="quarter" idx="12"/>
          </p:nvPr>
        </p:nvSpPr>
        <p:spPr/>
        <p:txBody>
          <a:bodyPr/>
          <a:lstStyle/>
          <a:p>
            <a:fld id="{A65A5C87-DF58-40C8-B092-1DE63DB4547E}" type="slidenum">
              <a:rPr lang="en-US" smtClean="0"/>
              <a:t>13</a:t>
            </a:fld>
            <a:endParaRPr lang="en-US" dirty="0"/>
          </a:p>
        </p:txBody>
      </p:sp>
      <p:sp>
        <p:nvSpPr>
          <p:cNvPr id="5" name="TextBox 4">
            <a:extLst>
              <a:ext uri="{FF2B5EF4-FFF2-40B4-BE49-F238E27FC236}">
                <a16:creationId xmlns:a16="http://schemas.microsoft.com/office/drawing/2014/main" id="{BEE70CA4-C52B-48B7-9EE1-219E87859A3C}"/>
              </a:ext>
            </a:extLst>
          </p:cNvPr>
          <p:cNvSpPr txBox="1"/>
          <p:nvPr/>
        </p:nvSpPr>
        <p:spPr>
          <a:xfrm>
            <a:off x="0" y="2644170"/>
            <a:ext cx="12192000" cy="1569660"/>
          </a:xfrm>
          <a:prstGeom prst="rect">
            <a:avLst/>
          </a:prstGeom>
          <a:noFill/>
        </p:spPr>
        <p:txBody>
          <a:bodyPr wrap="square" rtlCol="0">
            <a:spAutoFit/>
          </a:bodyPr>
          <a:lstStyle/>
          <a:p>
            <a:pPr algn="ctr"/>
            <a:r>
              <a:rPr lang="en-US" sz="4800" dirty="0" err="1"/>
              <a:t>Nhóm</a:t>
            </a:r>
            <a:r>
              <a:rPr lang="en-US" sz="4800" dirty="0"/>
              <a:t> 12</a:t>
            </a:r>
          </a:p>
          <a:p>
            <a:pPr algn="ctr"/>
            <a:r>
              <a:rPr lang="en-US" sz="4800" dirty="0"/>
              <a:t>THANKS FOR WATCHING</a:t>
            </a:r>
          </a:p>
        </p:txBody>
      </p:sp>
    </p:spTree>
    <p:extLst>
      <p:ext uri="{BB962C8B-B14F-4D97-AF65-F5344CB8AC3E}">
        <p14:creationId xmlns:p14="http://schemas.microsoft.com/office/powerpoint/2010/main" val="76827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3" name="Rectangle 19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Rectangle 19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5" name="Rectangle 19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a:t>NỘI DUNG CHÍNH</a:t>
            </a:r>
            <a:endParaRPr lang="en-US" dirty="0"/>
          </a:p>
        </p:txBody>
      </p:sp>
      <p:pic>
        <p:nvPicPr>
          <p:cNvPr id="1030" name="Picture 6" descr="meat balls on white ceramic plate">
            <a:extLst>
              <a:ext uri="{FF2B5EF4-FFF2-40B4-BE49-F238E27FC236}">
                <a16:creationId xmlns:a16="http://schemas.microsoft.com/office/drawing/2014/main" id="{B4746854-A0B6-47E3-8C1D-4834DEFFF9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7" r="8565"/>
          <a:stretch/>
        </p:blipFill>
        <p:spPr bwMode="auto">
          <a:xfrm>
            <a:off x="20" y="10"/>
            <a:ext cx="45053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96"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Rectangle 196">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080216" y="3351276"/>
            <a:ext cx="6272784" cy="2825686"/>
          </a:xfrm>
        </p:spPr>
        <p:txBody>
          <a:bodyPr vert="horz" lIns="91440" tIns="45720" rIns="91440" bIns="45720" rtlCol="0">
            <a:normAutofit/>
          </a:bodyPr>
          <a:lstStyle/>
          <a:p>
            <a:pPr marL="0">
              <a:buFont typeface="Arial" panose="020B0604020202020204" pitchFamily="34" charset="0"/>
              <a:buChar char="•"/>
            </a:pPr>
            <a:r>
              <a:rPr lang="en-US" sz="2400"/>
              <a:t>VẤN ĐỀ ĐẶT RA</a:t>
            </a:r>
          </a:p>
          <a:p>
            <a:pPr marL="0">
              <a:buFont typeface="Arial" panose="020B0604020202020204" pitchFamily="34" charset="0"/>
              <a:buChar char="•"/>
            </a:pPr>
            <a:r>
              <a:rPr lang="en-US" sz="2400"/>
              <a:t>TỔNG QUAN CUỘC THI</a:t>
            </a:r>
          </a:p>
          <a:p>
            <a:pPr marL="0">
              <a:buFont typeface="Arial" panose="020B0604020202020204" pitchFamily="34" charset="0"/>
              <a:buChar char="•"/>
            </a:pPr>
            <a:r>
              <a:rPr lang="en-US" sz="2400"/>
              <a:t>DATA</a:t>
            </a:r>
          </a:p>
          <a:p>
            <a:pPr marL="0">
              <a:buFont typeface="Arial" panose="020B0604020202020204" pitchFamily="34" charset="0"/>
              <a:buChar char="•"/>
            </a:pPr>
            <a:r>
              <a:rPr lang="en-US" sz="2400"/>
              <a:t>SOLUTION</a:t>
            </a:r>
          </a:p>
          <a:p>
            <a:pPr>
              <a:buFont typeface="Arial" panose="020B0604020202020204" pitchFamily="34" charset="0"/>
              <a:buChar char="•"/>
            </a:pPr>
            <a:endParaRPr lang="en-US"/>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10073642" y="6356350"/>
            <a:ext cx="128016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a:t>
            </a:fld>
            <a:endParaRPr lang="en-US"/>
          </a:p>
        </p:txBody>
      </p:sp>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936950"/>
            <a:ext cx="6272784" cy="1536192"/>
          </a:xfrm>
        </p:spPr>
        <p:txBody>
          <a:bodyPr/>
          <a:lstStyle/>
          <a:p>
            <a:r>
              <a:rPr lang="en-US"/>
              <a:t>VẤN ĐỀ ĐẶT RA</a:t>
            </a:r>
            <a:endParaRPr lang="en-US" dirty="0"/>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523871" y="3089517"/>
            <a:ext cx="10741892" cy="2956175"/>
          </a:xfrm>
        </p:spPr>
        <p:txBody>
          <a:bodyPr>
            <a:normAutofit/>
          </a:bodyPr>
          <a:lstStyle/>
          <a:p>
            <a:pPr marL="285750" indent="-285750">
              <a:buFont typeface="Arial" panose="020B0604020202020204" pitchFamily="34" charset="0"/>
              <a:buChar char="•"/>
            </a:pPr>
            <a:r>
              <a:rPr lang="vi-VN"/>
              <a:t>Việc </a:t>
            </a:r>
            <a:r>
              <a:rPr lang="en-US"/>
              <a:t>kinh doanh </a:t>
            </a:r>
            <a:r>
              <a:rPr lang="vi-VN"/>
              <a:t>một nhà hàng không phải lúc nào cũng</a:t>
            </a:r>
            <a:r>
              <a:rPr lang="en-US"/>
              <a:t> thuận lợi</a:t>
            </a:r>
            <a:r>
              <a:rPr lang="vi-VN"/>
              <a:t> như </a:t>
            </a:r>
            <a:r>
              <a:rPr lang="en-US"/>
              <a:t>những ngày đầu tiên</a:t>
            </a:r>
            <a:r>
              <a:rPr lang="vi-VN"/>
              <a:t>. </a:t>
            </a:r>
            <a:endParaRPr lang="en-US"/>
          </a:p>
          <a:p>
            <a:pPr marL="285750" indent="-285750">
              <a:buFont typeface="Arial" panose="020B0604020202020204" pitchFamily="34" charset="0"/>
              <a:buChar char="•"/>
            </a:pPr>
            <a:r>
              <a:rPr lang="vi-VN"/>
              <a:t>Thường có các loại rắc rối bất ngờ xuất hiện có thể ảnh hưởng đến công việc kinh doanh</a:t>
            </a:r>
            <a:r>
              <a:rPr lang="en-US"/>
              <a:t>.</a:t>
            </a:r>
          </a:p>
          <a:p>
            <a:pPr marL="285750" indent="-285750">
              <a:buFont typeface="Arial" panose="020B0604020202020204" pitchFamily="34" charset="0"/>
              <a:buChar char="•"/>
            </a:pPr>
            <a:r>
              <a:rPr lang="en-US"/>
              <a:t>Một khó khăn chung là các nhà hàng cần biết có bao nhiêu khách hàng mỗi ngày để mua nguyên liệu và lên lịch cho nhân viên một cách hiệu quả</a:t>
            </a:r>
            <a:endParaRPr lang="vi-VN"/>
          </a:p>
          <a:p>
            <a:pPr marL="285750" indent="-285750">
              <a:buFont typeface="Arial" panose="020B0604020202020204" pitchFamily="34" charset="0"/>
              <a:buChar char="•"/>
            </a:pPr>
            <a:r>
              <a:rPr lang="en-US"/>
              <a:t>Tuy nhiên, d</a:t>
            </a:r>
            <a:r>
              <a:rPr lang="vi-VN"/>
              <a:t>ự báo này không dễ thực hiện vì nhiều yếu tố không thể đoán trước ảnh hưởng đến </a:t>
            </a:r>
            <a:r>
              <a:rPr lang="en-US"/>
              <a:t>số đến khách </a:t>
            </a:r>
            <a:r>
              <a:rPr lang="vi-VN"/>
              <a:t>nhà hàng như thời tiết</a:t>
            </a:r>
            <a:r>
              <a:rPr lang="en-US"/>
              <a:t>, tính </a:t>
            </a:r>
            <a:r>
              <a:rPr lang="vi-VN"/>
              <a:t>cạnh tranh</a:t>
            </a:r>
            <a:r>
              <a:rPr lang="en-US"/>
              <a:t>, …</a:t>
            </a:r>
            <a:endParaRPr lang="vi-VN"/>
          </a:p>
          <a:p>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US" sz="4400"/>
              <a:t>TỔNG QUAN CUỘC THI</a:t>
            </a:r>
            <a:endParaRPr lang="en-US" sz="4400"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4</a:t>
            </a:fld>
            <a:endParaRPr lang="en-US" dirty="0"/>
          </a:p>
        </p:txBody>
      </p:sp>
      <p:pic>
        <p:nvPicPr>
          <p:cNvPr id="6" name="Content Placeholder 5">
            <a:extLst>
              <a:ext uri="{FF2B5EF4-FFF2-40B4-BE49-F238E27FC236}">
                <a16:creationId xmlns:a16="http://schemas.microsoft.com/office/drawing/2014/main" id="{D39693CD-D84E-49F8-A613-70C74BDA4CC6}"/>
              </a:ext>
            </a:extLst>
          </p:cNvPr>
          <p:cNvPicPr>
            <a:picLocks noGrp="1" noChangeAspect="1"/>
          </p:cNvPicPr>
          <p:nvPr>
            <p:ph idx="1"/>
          </p:nvPr>
        </p:nvPicPr>
        <p:blipFill>
          <a:blip r:embed="rId2"/>
          <a:stretch>
            <a:fillRect/>
          </a:stretch>
        </p:blipFill>
        <p:spPr>
          <a:xfrm>
            <a:off x="3946568" y="3429000"/>
            <a:ext cx="7137344" cy="2121316"/>
          </a:xfrm>
        </p:spPr>
      </p:pic>
      <p:sp>
        <p:nvSpPr>
          <p:cNvPr id="3" name="TextBox 2">
            <a:extLst>
              <a:ext uri="{FF2B5EF4-FFF2-40B4-BE49-F238E27FC236}">
                <a16:creationId xmlns:a16="http://schemas.microsoft.com/office/drawing/2014/main" id="{FD32074F-5D4C-40B7-ADAC-6301647FCD78}"/>
              </a:ext>
            </a:extLst>
          </p:cNvPr>
          <p:cNvSpPr txBox="1"/>
          <p:nvPr/>
        </p:nvSpPr>
        <p:spPr>
          <a:xfrm>
            <a:off x="601911" y="2200971"/>
            <a:ext cx="8391169" cy="2031325"/>
          </a:xfrm>
          <a:prstGeom prst="rect">
            <a:avLst/>
          </a:prstGeom>
          <a:noFill/>
        </p:spPr>
        <p:txBody>
          <a:bodyPr wrap="square" rtlCol="0">
            <a:spAutoFit/>
          </a:bodyPr>
          <a:lstStyle/>
          <a:p>
            <a:pPr marL="285750" indent="-285750">
              <a:buFont typeface="Arial" panose="020B0604020202020204" pitchFamily="34" charset="0"/>
              <a:buChar char="•"/>
            </a:pPr>
            <a:r>
              <a:rPr lang="en-US"/>
              <a:t>Data: Dữ liệu khách hàng và dữ liệu đặt chỗ của các nhà hàng tại Nhật Bản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Dự đoán: Số khách hàng trong tương lai của mỗi nhà hàng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Prize: $25000</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2148 teams</a:t>
            </a:r>
          </a:p>
        </p:txBody>
      </p:sp>
    </p:spTree>
    <p:extLst>
      <p:ext uri="{BB962C8B-B14F-4D97-AF65-F5344CB8AC3E}">
        <p14:creationId xmlns:p14="http://schemas.microsoft.com/office/powerpoint/2010/main" val="8327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612648" y="1078992"/>
            <a:ext cx="6268770" cy="1536192"/>
          </a:xfrm>
        </p:spPr>
        <p:txBody>
          <a:bodyPr anchor="b">
            <a:normAutofit/>
          </a:bodyPr>
          <a:lstStyle/>
          <a:p>
            <a:r>
              <a:rPr lang="en-US" sz="5200"/>
              <a:t>DATA</a:t>
            </a:r>
          </a:p>
        </p:txBody>
      </p:sp>
      <p:sp>
        <p:nvSpPr>
          <p:cNvPr id="19" name="Rectangle 1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13">
            <a:extLst>
              <a:ext uri="{FF2B5EF4-FFF2-40B4-BE49-F238E27FC236}">
                <a16:creationId xmlns:a16="http://schemas.microsoft.com/office/drawing/2014/main" id="{9762FAB6-8751-49A0-B75A-D516B0320D02}"/>
              </a:ext>
            </a:extLst>
          </p:cNvPr>
          <p:cNvSpPr>
            <a:spLocks noGrp="1"/>
          </p:cNvSpPr>
          <p:nvPr>
            <p:ph idx="1"/>
          </p:nvPr>
        </p:nvSpPr>
        <p:spPr>
          <a:xfrm>
            <a:off x="269021" y="3240307"/>
            <a:ext cx="8460332" cy="3060882"/>
          </a:xfrm>
        </p:spPr>
        <p:txBody>
          <a:bodyPr>
            <a:normAutofit/>
          </a:bodyPr>
          <a:lstStyle/>
          <a:p>
            <a:r>
              <a:rPr lang="vi-VN" sz="1800"/>
              <a:t>Dữ liệu đến từ hai trang web riêng biệt:  </a:t>
            </a:r>
            <a:endParaRPr lang="en-US" sz="1800"/>
          </a:p>
          <a:p>
            <a:pPr lvl="1"/>
            <a:r>
              <a:rPr lang="vi-VN" sz="1400"/>
              <a:t>Hot Pepper Gourmet (hpg): tại đây người dùng có thể tìm kiếm nhà hàng và đặt chỗ trực tuyến</a:t>
            </a:r>
            <a:endParaRPr lang="en-US" sz="1400"/>
          </a:p>
          <a:p>
            <a:pPr lvl="1"/>
            <a:r>
              <a:rPr lang="vi-VN" sz="1400"/>
              <a:t>AirREGI / Restaurant Board (</a:t>
            </a:r>
            <a:r>
              <a:rPr lang="en-US" sz="1400"/>
              <a:t>air)</a:t>
            </a:r>
            <a:r>
              <a:rPr lang="vi-VN" sz="1400"/>
              <a:t>: hệ thống kiểm soát đặt chỗ và tính tiền</a:t>
            </a:r>
            <a:endParaRPr lang="en-US" sz="1400"/>
          </a:p>
          <a:p>
            <a:r>
              <a:rPr lang="en-US" sz="1800"/>
              <a:t>Được thu thập từ năm 2016 đến tháng 4 năm 2017</a:t>
            </a:r>
          </a:p>
          <a:p>
            <a:pPr lvl="1"/>
            <a:r>
              <a:rPr lang="en-US" sz="1400"/>
              <a:t>AIR: 829 restaurants</a:t>
            </a:r>
          </a:p>
          <a:p>
            <a:pPr lvl="1"/>
            <a:r>
              <a:rPr lang="en-US" sz="1400"/>
              <a:t>HPG: 4690 restaurants</a:t>
            </a:r>
          </a:p>
        </p:txBody>
      </p:sp>
      <p:pic>
        <p:nvPicPr>
          <p:cNvPr id="6" name="Content Placeholder 5">
            <a:extLst>
              <a:ext uri="{FF2B5EF4-FFF2-40B4-BE49-F238E27FC236}">
                <a16:creationId xmlns:a16="http://schemas.microsoft.com/office/drawing/2014/main" id="{2AE44AE4-9770-4C11-9D70-F0B4D1140C8F}"/>
              </a:ext>
            </a:extLst>
          </p:cNvPr>
          <p:cNvPicPr>
            <a:picLocks noChangeAspect="1"/>
          </p:cNvPicPr>
          <p:nvPr/>
        </p:nvPicPr>
        <p:blipFill>
          <a:blip r:embed="rId2"/>
          <a:stretch>
            <a:fillRect/>
          </a:stretch>
        </p:blipFill>
        <p:spPr>
          <a:xfrm>
            <a:off x="8998374" y="3057065"/>
            <a:ext cx="2847070" cy="3060882"/>
          </a:xfrm>
          <a:prstGeom prst="rect">
            <a:avLst/>
          </a:prstGeom>
        </p:spPr>
      </p:pic>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726424" y="6356350"/>
            <a:ext cx="2852928" cy="365125"/>
          </a:xfrm>
        </p:spPr>
        <p:txBody>
          <a:bodyPr>
            <a:normAutofit/>
          </a:bodyPr>
          <a:lstStyle/>
          <a:p>
            <a:pPr>
              <a:spcAft>
                <a:spcPts val="600"/>
              </a:spcAft>
            </a:pPr>
            <a:fld id="{A65A5C87-DF58-40C8-B092-1DE63DB4547E}" type="slidenum">
              <a:rPr lang="en-US">
                <a:solidFill>
                  <a:schemeClr val="tx2">
                    <a:lumMod val="50000"/>
                    <a:lumOff val="50000"/>
                  </a:schemeClr>
                </a:solidFill>
              </a:rPr>
              <a:pPr>
                <a:spcAft>
                  <a:spcPts val="600"/>
                </a:spcAft>
              </a:pPr>
              <a:t>5</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B37775FA-5034-4922-9D4C-A7D4C653DB3A}"/>
              </a:ext>
            </a:extLst>
          </p:cNvPr>
          <p:cNvPicPr>
            <a:picLocks noChangeAspect="1"/>
          </p:cNvPicPr>
          <p:nvPr/>
        </p:nvPicPr>
        <p:blipFill>
          <a:blip r:embed="rId3"/>
          <a:stretch>
            <a:fillRect/>
          </a:stretch>
        </p:blipFill>
        <p:spPr>
          <a:xfrm>
            <a:off x="6836426" y="133339"/>
            <a:ext cx="5031618" cy="2685324"/>
          </a:xfrm>
          <a:prstGeom prst="rect">
            <a:avLst/>
          </a:prstGeom>
        </p:spPr>
      </p:pic>
    </p:spTree>
    <p:extLst>
      <p:ext uri="{BB962C8B-B14F-4D97-AF65-F5344CB8AC3E}">
        <p14:creationId xmlns:p14="http://schemas.microsoft.com/office/powerpoint/2010/main" val="42663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6D4A47-1054-4F86-866C-3322C4FBE102}"/>
              </a:ext>
            </a:extLst>
          </p:cNvPr>
          <p:cNvSpPr>
            <a:spLocks noGrp="1"/>
          </p:cNvSpPr>
          <p:nvPr>
            <p:ph type="sldNum" sz="quarter" idx="12"/>
          </p:nvPr>
        </p:nvSpPr>
        <p:spPr/>
        <p:txBody>
          <a:bodyPr/>
          <a:lstStyle/>
          <a:p>
            <a:fld id="{A65A5C87-DF58-40C8-B092-1DE63DB4547E}" type="slidenum">
              <a:rPr lang="en-US" smtClean="0"/>
              <a:t>6</a:t>
            </a:fld>
            <a:endParaRPr lang="en-US" dirty="0"/>
          </a:p>
        </p:txBody>
      </p:sp>
      <p:pic>
        <p:nvPicPr>
          <p:cNvPr id="6" name="Picture 5">
            <a:extLst>
              <a:ext uri="{FF2B5EF4-FFF2-40B4-BE49-F238E27FC236}">
                <a16:creationId xmlns:a16="http://schemas.microsoft.com/office/drawing/2014/main" id="{4121B1C3-0F63-452F-8A61-FAE1812B3F51}"/>
              </a:ext>
            </a:extLst>
          </p:cNvPr>
          <p:cNvPicPr>
            <a:picLocks noChangeAspect="1"/>
          </p:cNvPicPr>
          <p:nvPr/>
        </p:nvPicPr>
        <p:blipFill>
          <a:blip r:embed="rId2"/>
          <a:stretch>
            <a:fillRect/>
          </a:stretch>
        </p:blipFill>
        <p:spPr>
          <a:xfrm>
            <a:off x="429781" y="577048"/>
            <a:ext cx="5759506" cy="5326602"/>
          </a:xfrm>
          <a:prstGeom prst="rect">
            <a:avLst/>
          </a:prstGeom>
        </p:spPr>
      </p:pic>
      <p:pic>
        <p:nvPicPr>
          <p:cNvPr id="8" name="Picture 7">
            <a:extLst>
              <a:ext uri="{FF2B5EF4-FFF2-40B4-BE49-F238E27FC236}">
                <a16:creationId xmlns:a16="http://schemas.microsoft.com/office/drawing/2014/main" id="{7E8D7204-A76B-4BA4-9FEA-FC885A2ECFD1}"/>
              </a:ext>
            </a:extLst>
          </p:cNvPr>
          <p:cNvPicPr>
            <a:picLocks noChangeAspect="1"/>
          </p:cNvPicPr>
          <p:nvPr/>
        </p:nvPicPr>
        <p:blipFill>
          <a:blip r:embed="rId3"/>
          <a:stretch>
            <a:fillRect/>
          </a:stretch>
        </p:blipFill>
        <p:spPr>
          <a:xfrm>
            <a:off x="6749078" y="1500326"/>
            <a:ext cx="5013141" cy="2982897"/>
          </a:xfrm>
          <a:prstGeom prst="rect">
            <a:avLst/>
          </a:prstGeom>
        </p:spPr>
      </p:pic>
    </p:spTree>
    <p:extLst>
      <p:ext uri="{BB962C8B-B14F-4D97-AF65-F5344CB8AC3E}">
        <p14:creationId xmlns:p14="http://schemas.microsoft.com/office/powerpoint/2010/main" val="200527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3A7B1B-8498-4134-AABB-DC37269FCA6E}"/>
              </a:ext>
            </a:extLst>
          </p:cNvPr>
          <p:cNvSpPr>
            <a:spLocks noGrp="1"/>
          </p:cNvSpPr>
          <p:nvPr>
            <p:ph type="sldNum" sz="quarter" idx="12"/>
          </p:nvPr>
        </p:nvSpPr>
        <p:spPr/>
        <p:txBody>
          <a:bodyPr/>
          <a:lstStyle/>
          <a:p>
            <a:fld id="{A65A5C87-DF58-40C8-B092-1DE63DB4547E}" type="slidenum">
              <a:rPr lang="en-US" smtClean="0"/>
              <a:t>7</a:t>
            </a:fld>
            <a:endParaRPr lang="en-US" dirty="0"/>
          </a:p>
        </p:txBody>
      </p:sp>
      <p:pic>
        <p:nvPicPr>
          <p:cNvPr id="6" name="Picture 5">
            <a:extLst>
              <a:ext uri="{FF2B5EF4-FFF2-40B4-BE49-F238E27FC236}">
                <a16:creationId xmlns:a16="http://schemas.microsoft.com/office/drawing/2014/main" id="{6575D4F4-5461-413D-BCF0-13A380C94522}"/>
              </a:ext>
            </a:extLst>
          </p:cNvPr>
          <p:cNvPicPr>
            <a:picLocks noChangeAspect="1"/>
          </p:cNvPicPr>
          <p:nvPr/>
        </p:nvPicPr>
        <p:blipFill>
          <a:blip r:embed="rId2"/>
          <a:stretch>
            <a:fillRect/>
          </a:stretch>
        </p:blipFill>
        <p:spPr>
          <a:xfrm>
            <a:off x="199426" y="136525"/>
            <a:ext cx="6464882" cy="4773405"/>
          </a:xfrm>
          <a:prstGeom prst="rect">
            <a:avLst/>
          </a:prstGeom>
        </p:spPr>
      </p:pic>
      <p:pic>
        <p:nvPicPr>
          <p:cNvPr id="8" name="Picture 7">
            <a:extLst>
              <a:ext uri="{FF2B5EF4-FFF2-40B4-BE49-F238E27FC236}">
                <a16:creationId xmlns:a16="http://schemas.microsoft.com/office/drawing/2014/main" id="{C1921E71-5303-42EF-A065-BDE3CDC56303}"/>
              </a:ext>
            </a:extLst>
          </p:cNvPr>
          <p:cNvPicPr>
            <a:picLocks noChangeAspect="1"/>
          </p:cNvPicPr>
          <p:nvPr/>
        </p:nvPicPr>
        <p:blipFill>
          <a:blip r:embed="rId3"/>
          <a:stretch>
            <a:fillRect/>
          </a:stretch>
        </p:blipFill>
        <p:spPr>
          <a:xfrm>
            <a:off x="6811109" y="589286"/>
            <a:ext cx="5247726" cy="5032361"/>
          </a:xfrm>
          <a:prstGeom prst="rect">
            <a:avLst/>
          </a:prstGeom>
        </p:spPr>
      </p:pic>
      <p:pic>
        <p:nvPicPr>
          <p:cNvPr id="10" name="Picture 9">
            <a:extLst>
              <a:ext uri="{FF2B5EF4-FFF2-40B4-BE49-F238E27FC236}">
                <a16:creationId xmlns:a16="http://schemas.microsoft.com/office/drawing/2014/main" id="{25BEFB6E-E48E-49B1-B521-A9149A9C725A}"/>
              </a:ext>
            </a:extLst>
          </p:cNvPr>
          <p:cNvPicPr>
            <a:picLocks noChangeAspect="1"/>
          </p:cNvPicPr>
          <p:nvPr/>
        </p:nvPicPr>
        <p:blipFill>
          <a:blip r:embed="rId4"/>
          <a:stretch>
            <a:fillRect/>
          </a:stretch>
        </p:blipFill>
        <p:spPr>
          <a:xfrm>
            <a:off x="0" y="4986120"/>
            <a:ext cx="4887007" cy="1552792"/>
          </a:xfrm>
          <a:prstGeom prst="rect">
            <a:avLst/>
          </a:prstGeom>
        </p:spPr>
      </p:pic>
    </p:spTree>
    <p:extLst>
      <p:ext uri="{BB962C8B-B14F-4D97-AF65-F5344CB8AC3E}">
        <p14:creationId xmlns:p14="http://schemas.microsoft.com/office/powerpoint/2010/main" val="264659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EF3594-B11D-4409-89EC-5C339C7DD3BC}"/>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5" name="Title 1">
            <a:extLst>
              <a:ext uri="{FF2B5EF4-FFF2-40B4-BE49-F238E27FC236}">
                <a16:creationId xmlns:a16="http://schemas.microsoft.com/office/drawing/2014/main" id="{A30638FB-A03D-4410-916F-A88F8A05D48F}"/>
              </a:ext>
            </a:extLst>
          </p:cNvPr>
          <p:cNvSpPr txBox="1">
            <a:spLocks/>
          </p:cNvSpPr>
          <p:nvPr/>
        </p:nvSpPr>
        <p:spPr>
          <a:xfrm>
            <a:off x="1011936" y="226838"/>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SOLUTION</a:t>
            </a:r>
            <a:endParaRPr lang="en-US" dirty="0"/>
          </a:p>
        </p:txBody>
      </p:sp>
      <p:pic>
        <p:nvPicPr>
          <p:cNvPr id="7" name="Picture 6">
            <a:extLst>
              <a:ext uri="{FF2B5EF4-FFF2-40B4-BE49-F238E27FC236}">
                <a16:creationId xmlns:a16="http://schemas.microsoft.com/office/drawing/2014/main" id="{15EF7B87-DA46-49D6-BDE6-1118ABF04B91}"/>
              </a:ext>
            </a:extLst>
          </p:cNvPr>
          <p:cNvPicPr>
            <a:picLocks noChangeAspect="1"/>
          </p:cNvPicPr>
          <p:nvPr/>
        </p:nvPicPr>
        <p:blipFill>
          <a:blip r:embed="rId2"/>
          <a:stretch>
            <a:fillRect/>
          </a:stretch>
        </p:blipFill>
        <p:spPr>
          <a:xfrm>
            <a:off x="456474" y="3429000"/>
            <a:ext cx="5220063" cy="2706835"/>
          </a:xfrm>
          <a:prstGeom prst="rect">
            <a:avLst/>
          </a:prstGeom>
        </p:spPr>
      </p:pic>
      <p:pic>
        <p:nvPicPr>
          <p:cNvPr id="8" name="Picture 7">
            <a:extLst>
              <a:ext uri="{FF2B5EF4-FFF2-40B4-BE49-F238E27FC236}">
                <a16:creationId xmlns:a16="http://schemas.microsoft.com/office/drawing/2014/main" id="{DEAAA58B-AD2D-4080-85E0-7B559439C01B}"/>
              </a:ext>
            </a:extLst>
          </p:cNvPr>
          <p:cNvPicPr>
            <a:picLocks noChangeAspect="1"/>
          </p:cNvPicPr>
          <p:nvPr/>
        </p:nvPicPr>
        <p:blipFill>
          <a:blip r:embed="rId3"/>
          <a:stretch>
            <a:fillRect/>
          </a:stretch>
        </p:blipFill>
        <p:spPr>
          <a:xfrm>
            <a:off x="666205" y="1184473"/>
            <a:ext cx="4800600" cy="1931308"/>
          </a:xfrm>
          <a:prstGeom prst="rect">
            <a:avLst/>
          </a:prstGeom>
        </p:spPr>
      </p:pic>
      <p:pic>
        <p:nvPicPr>
          <p:cNvPr id="10" name="Content Placeholder 24">
            <a:extLst>
              <a:ext uri="{FF2B5EF4-FFF2-40B4-BE49-F238E27FC236}">
                <a16:creationId xmlns:a16="http://schemas.microsoft.com/office/drawing/2014/main" id="{BBA75721-578A-49D2-87E6-5681288E2F20}"/>
              </a:ext>
            </a:extLst>
          </p:cNvPr>
          <p:cNvPicPr>
            <a:picLocks noChangeAspect="1"/>
          </p:cNvPicPr>
          <p:nvPr/>
        </p:nvPicPr>
        <p:blipFill>
          <a:blip r:embed="rId4"/>
          <a:stretch>
            <a:fillRect/>
          </a:stretch>
        </p:blipFill>
        <p:spPr>
          <a:xfrm>
            <a:off x="6236493" y="2150127"/>
            <a:ext cx="5711300" cy="3453695"/>
          </a:xfrm>
          <a:prstGeom prst="rect">
            <a:avLst/>
          </a:prstGeom>
        </p:spPr>
      </p:pic>
    </p:spTree>
    <p:extLst>
      <p:ext uri="{BB962C8B-B14F-4D97-AF65-F5344CB8AC3E}">
        <p14:creationId xmlns:p14="http://schemas.microsoft.com/office/powerpoint/2010/main" val="111609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2F0659-4B95-4662-8256-CCBB385653BF}"/>
              </a:ext>
            </a:extLst>
          </p:cNvPr>
          <p:cNvSpPr>
            <a:spLocks noGrp="1"/>
          </p:cNvSpPr>
          <p:nvPr>
            <p:ph type="sldNum" sz="quarter" idx="12"/>
          </p:nvPr>
        </p:nvSpPr>
        <p:spPr/>
        <p:txBody>
          <a:bodyPr/>
          <a:lstStyle/>
          <a:p>
            <a:fld id="{A65A5C87-DF58-40C8-B092-1DE63DB4547E}" type="slidenum">
              <a:rPr lang="en-US" smtClean="0"/>
              <a:t>9</a:t>
            </a:fld>
            <a:endParaRPr lang="en-US" dirty="0"/>
          </a:p>
        </p:txBody>
      </p:sp>
      <p:pic>
        <p:nvPicPr>
          <p:cNvPr id="5" name="Picture 4">
            <a:extLst>
              <a:ext uri="{FF2B5EF4-FFF2-40B4-BE49-F238E27FC236}">
                <a16:creationId xmlns:a16="http://schemas.microsoft.com/office/drawing/2014/main" id="{1D740BBE-E151-4764-BAE3-E4DD7D8200A2}"/>
              </a:ext>
            </a:extLst>
          </p:cNvPr>
          <p:cNvPicPr>
            <a:picLocks noChangeAspect="1"/>
          </p:cNvPicPr>
          <p:nvPr/>
        </p:nvPicPr>
        <p:blipFill>
          <a:blip r:embed="rId2"/>
          <a:stretch>
            <a:fillRect/>
          </a:stretch>
        </p:blipFill>
        <p:spPr>
          <a:xfrm>
            <a:off x="288617" y="354125"/>
            <a:ext cx="6800572" cy="1273011"/>
          </a:xfrm>
          <a:prstGeom prst="rect">
            <a:avLst/>
          </a:prstGeom>
        </p:spPr>
      </p:pic>
      <p:pic>
        <p:nvPicPr>
          <p:cNvPr id="8" name="Graphic 7">
            <a:extLst>
              <a:ext uri="{FF2B5EF4-FFF2-40B4-BE49-F238E27FC236}">
                <a16:creationId xmlns:a16="http://schemas.microsoft.com/office/drawing/2014/main" id="{6E3FAAC3-BCF2-4998-A4EC-D42ED88395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043" y="2007094"/>
            <a:ext cx="5118400" cy="1159090"/>
          </a:xfrm>
          <a:prstGeom prst="rect">
            <a:avLst/>
          </a:prstGeom>
        </p:spPr>
      </p:pic>
      <p:pic>
        <p:nvPicPr>
          <p:cNvPr id="1026" name="Picture 2" descr="Features — LightGBM 3.3.1.99 documentation">
            <a:extLst>
              <a:ext uri="{FF2B5EF4-FFF2-40B4-BE49-F238E27FC236}">
                <a16:creationId xmlns:a16="http://schemas.microsoft.com/office/drawing/2014/main" id="{8F3A602D-FFF9-42D2-866F-9118198A22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650" y="3905355"/>
            <a:ext cx="4027058" cy="1594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1. Cross-validation: evaluating estimator performance — scikit-learn  1.0.1 documentation">
            <a:extLst>
              <a:ext uri="{FF2B5EF4-FFF2-40B4-BE49-F238E27FC236}">
                <a16:creationId xmlns:a16="http://schemas.microsoft.com/office/drawing/2014/main" id="{FD069C40-56F4-40D8-8850-D7E323AED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6320" y="1834392"/>
            <a:ext cx="5785150" cy="400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64745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2E7DE9800D3E4DAF9E6FDB77C66D4F" ma:contentTypeVersion="2" ma:contentTypeDescription="Create a new document." ma:contentTypeScope="" ma:versionID="fde469d7099b8e1913bbecfba46b0503">
  <xsd:schema xmlns:xsd="http://www.w3.org/2001/XMLSchema" xmlns:xs="http://www.w3.org/2001/XMLSchema" xmlns:p="http://schemas.microsoft.com/office/2006/metadata/properties" xmlns:ns3="4f634407-a31f-4228-a44c-3f4b0f7e433d" targetNamespace="http://schemas.microsoft.com/office/2006/metadata/properties" ma:root="true" ma:fieldsID="061e18f90e9f678f4817325be62bfb4a" ns3:_="">
    <xsd:import namespace="4f634407-a31f-4228-a44c-3f4b0f7e433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634407-a31f-4228-a44c-3f4b0f7e4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290D7697-8E53-4EA8-8CBB-9C19575257BF}">
  <ds:schemaRefs>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4f634407-a31f-4228-a44c-3f4b0f7e433d"/>
    <ds:schemaRef ds:uri="http://purl.org/dc/term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69A467A9-47B3-48BC-BF02-09B9DD43B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634407-a31f-4228-a44c-3f4b0f7e4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163</TotalTime>
  <Words>428</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Cambria</vt:lpstr>
      <vt:lpstr>Segoe UI</vt:lpstr>
      <vt:lpstr>AccentBoxVTI</vt:lpstr>
      <vt:lpstr>GIỚI THIỆU ĐỀ TÀI</vt:lpstr>
      <vt:lpstr>NỘI DUNG CHÍNH</vt:lpstr>
      <vt:lpstr>VẤN ĐỀ ĐẶT RA</vt:lpstr>
      <vt:lpstr>TỔNG QUAN CUỘC THI</vt:lpstr>
      <vt:lpstr>DATA</vt:lpstr>
      <vt:lpstr>PowerPoint Presentation</vt:lpstr>
      <vt:lpstr>PowerPoint Presentation</vt:lpstr>
      <vt:lpstr>PowerPoint Presentation</vt:lpstr>
      <vt:lpstr>PowerPoint Presentation</vt:lpstr>
      <vt:lpstr>KHÁM PHÁ DỮ LIỆU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dc:title>
  <dc:creator>PHẠM ĐÌNH THỤC</dc:creator>
  <cp:lastModifiedBy>PHẠM ĐÌNH THỤC</cp:lastModifiedBy>
  <cp:revision>14</cp:revision>
  <dcterms:created xsi:type="dcterms:W3CDTF">2021-10-16T02:45:47Z</dcterms:created>
  <dcterms:modified xsi:type="dcterms:W3CDTF">2021-11-09T14:54:23Z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0x010100362E7DE9800D3E4DAF9E6FDB77C66D4F</vt:lpwstr>
  </property>
</Properties>
</file>