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handoutMasterIdLst>
    <p:handoutMasterId r:id="rId25"/>
  </p:handoutMasterIdLst>
  <p:sldIdLst>
    <p:sldId id="415" r:id="rId2"/>
    <p:sldId id="256" r:id="rId3"/>
    <p:sldId id="392" r:id="rId4"/>
    <p:sldId id="414" r:id="rId5"/>
    <p:sldId id="284" r:id="rId6"/>
    <p:sldId id="393" r:id="rId7"/>
    <p:sldId id="394" r:id="rId8"/>
    <p:sldId id="395" r:id="rId9"/>
    <p:sldId id="396" r:id="rId10"/>
    <p:sldId id="397" r:id="rId11"/>
    <p:sldId id="400" r:id="rId12"/>
    <p:sldId id="398" r:id="rId13"/>
    <p:sldId id="399" r:id="rId14"/>
    <p:sldId id="416" r:id="rId15"/>
    <p:sldId id="401" r:id="rId16"/>
    <p:sldId id="403" r:id="rId17"/>
    <p:sldId id="404" r:id="rId18"/>
    <p:sldId id="408" r:id="rId19"/>
    <p:sldId id="409" r:id="rId20"/>
    <p:sldId id="407" r:id="rId21"/>
    <p:sldId id="411" r:id="rId22"/>
    <p:sldId id="41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5BB"/>
    <a:srgbClr val="EFBF91"/>
    <a:srgbClr val="E7A142"/>
    <a:srgbClr val="CD903A"/>
    <a:srgbClr val="AC76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explosion val="6"/>
            <c:spPr>
              <a:solidFill>
                <a:schemeClr val="accent3">
                  <a:shade val="58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4F6-403B-B9D1-BD96B47AE807}"/>
              </c:ext>
            </c:extLst>
          </c:dPt>
          <c:dPt>
            <c:idx val="1"/>
            <c:bubble3D val="0"/>
            <c:explosion val="8"/>
            <c:spPr>
              <a:solidFill>
                <a:schemeClr val="accent3">
                  <a:shade val="8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4F6-403B-B9D1-BD96B47AE807}"/>
              </c:ext>
            </c:extLst>
          </c:dPt>
          <c:dPt>
            <c:idx val="2"/>
            <c:bubble3D val="0"/>
            <c:spPr>
              <a:solidFill>
                <a:schemeClr val="accent3">
                  <a:tint val="8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04F6-403B-B9D1-BD96B47AE807}"/>
              </c:ext>
            </c:extLst>
          </c:dPt>
          <c:dPt>
            <c:idx val="3"/>
            <c:bubble3D val="0"/>
            <c:explosion val="7"/>
            <c:spPr>
              <a:solidFill>
                <a:schemeClr val="accent3">
                  <a:tint val="58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04F6-403B-B9D1-BD96B47AE80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04F6-403B-B9D1-BD96B47AE807}"/>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4552807361500938E-2"/>
          <c:y val="4.8437373988842646E-2"/>
          <c:w val="0.94207324766197453"/>
          <c:h val="0.92890650043636191"/>
        </c:manualLayout>
      </c:layout>
      <c:pie3DChart>
        <c:varyColors val="1"/>
        <c:ser>
          <c:idx val="0"/>
          <c:order val="0"/>
          <c:tx>
            <c:strRef>
              <c:f>Sheet1!$B$1</c:f>
              <c:strCache>
                <c:ptCount val="1"/>
                <c:pt idx="0">
                  <c:v>Sales</c:v>
                </c:pt>
              </c:strCache>
            </c:strRef>
          </c:tx>
          <c:dPt>
            <c:idx val="0"/>
            <c:bubble3D val="0"/>
            <c:explosion val="11"/>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2-A3FC-462E-B388-67E58EAE0045}"/>
              </c:ext>
            </c:extLst>
          </c:dPt>
          <c:dPt>
            <c:idx val="1"/>
            <c:bubble3D val="0"/>
            <c:explosion val="21"/>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A3FC-462E-B388-67E58EAE0045}"/>
              </c:ext>
            </c:extLst>
          </c:dPt>
          <c:dPt>
            <c:idx val="2"/>
            <c:bubble3D val="0"/>
            <c:explosion val="45"/>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6-A3FC-462E-B388-67E58EAE0045}"/>
              </c:ext>
            </c:extLst>
          </c:dPt>
          <c:dPt>
            <c:idx val="3"/>
            <c:bubble3D val="0"/>
            <c:explosion val="13"/>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A3FC-462E-B388-67E58EAE0045}"/>
              </c:ext>
            </c:extLst>
          </c:dPt>
          <c:dPt>
            <c:idx val="4"/>
            <c:bubble3D val="0"/>
            <c:explosion val="7"/>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4-A3FC-462E-B388-67E58EAE0045}"/>
              </c:ext>
            </c:extLst>
          </c:dPt>
          <c:dLbls>
            <c:spPr>
              <a:solidFill>
                <a:schemeClr val="dk1">
                  <a:alpha val="50000"/>
                </a:schemeClr>
              </a:solidFill>
              <a:ln>
                <a:noFill/>
              </a:ln>
              <a:effectLst/>
            </c:spPr>
            <c:txPr>
              <a:bodyPr rot="0" spcFirstLastPara="1" vertOverflow="ellipsis" vert="horz" wrap="square" anchor="ctr" anchorCtr="1"/>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1st Qtr</c:v>
                </c:pt>
                <c:pt idx="1">
                  <c:v>2nd Qtr</c:v>
                </c:pt>
                <c:pt idx="2">
                  <c:v>3rd Qtr</c:v>
                </c:pt>
                <c:pt idx="3">
                  <c:v>4th Qtr</c:v>
                </c:pt>
                <c:pt idx="4">
                  <c:v>5</c:v>
                </c:pt>
              </c:strCache>
            </c:strRef>
          </c:cat>
          <c:val>
            <c:numRef>
              <c:f>Sheet1!$B$2:$B$6</c:f>
              <c:numCache>
                <c:formatCode>General</c:formatCode>
                <c:ptCount val="5"/>
                <c:pt idx="0">
                  <c:v>62.5</c:v>
                </c:pt>
                <c:pt idx="1">
                  <c:v>8.5</c:v>
                </c:pt>
                <c:pt idx="2">
                  <c:v>5.6</c:v>
                </c:pt>
                <c:pt idx="3">
                  <c:v>4.7</c:v>
                </c:pt>
                <c:pt idx="4">
                  <c:v>18.700000000000003</c:v>
                </c:pt>
              </c:numCache>
            </c:numRef>
          </c:val>
          <c:extLst>
            <c:ext xmlns:c16="http://schemas.microsoft.com/office/drawing/2014/chart" uri="{C3380CC4-5D6E-409C-BE32-E72D297353CC}">
              <c16:uniqueId val="{00000000-A3FC-462E-B388-67E58EAE0045}"/>
            </c:ext>
          </c:extLst>
        </c:ser>
        <c:dLbls>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7035807-436B-4098-B283-CFDB1C2C895B}">
      <dgm:prSet phldrT="[Text]" custT="1"/>
      <dgm:spPr>
        <a:solidFill>
          <a:srgbClr val="AC762C"/>
        </a:solidFill>
        <a:ln w="38100">
          <a:solidFill>
            <a:schemeClr val="bg1"/>
          </a:solidFill>
        </a:ln>
        <a:effectLst>
          <a:outerShdw blurRad="50800" dist="38100" dir="2700000" algn="tl" rotWithShape="0">
            <a:prstClr val="black">
              <a:alpha val="40000"/>
            </a:prstClr>
          </a:outerShdw>
        </a:effectLst>
      </dgm:spPr>
      <dgm:t>
        <a:bodyPr/>
        <a:lstStyle/>
        <a:p>
          <a:r>
            <a:rPr lang="en-US" sz="1600" dirty="0" err="1">
              <a:solidFill>
                <a:schemeClr val="bg1"/>
              </a:solidFill>
              <a:latin typeface="Arial" panose="020B0604020202020204" pitchFamily="34" charset="0"/>
              <a:cs typeface="Arial" panose="020B0604020202020204" pitchFamily="34" charset="0"/>
            </a:rPr>
            <a:t>Thông</a:t>
          </a:r>
          <a:r>
            <a:rPr lang="en-US" sz="1600" dirty="0">
              <a:solidFill>
                <a:schemeClr val="bg1"/>
              </a:solidFill>
              <a:latin typeface="Arial" panose="020B0604020202020204" pitchFamily="34" charset="0"/>
              <a:cs typeface="Arial" panose="020B0604020202020204" pitchFamily="34" charset="0"/>
            </a:rPr>
            <a:t> tin </a:t>
          </a:r>
          <a:r>
            <a:rPr lang="en-US" sz="1600" dirty="0" err="1">
              <a:solidFill>
                <a:schemeClr val="bg1"/>
              </a:solidFill>
              <a:latin typeface="Arial" panose="020B0604020202020204" pitchFamily="34" charset="0"/>
              <a:cs typeface="Arial" panose="020B0604020202020204" pitchFamily="34" charset="0"/>
            </a:rPr>
            <a:t>cơ</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bản</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về</a:t>
          </a:r>
          <a:r>
            <a:rPr lang="en-US" sz="1600" dirty="0">
              <a:solidFill>
                <a:schemeClr val="bg1"/>
              </a:solidFill>
              <a:latin typeface="Arial" panose="020B0604020202020204" pitchFamily="34" charset="0"/>
              <a:cs typeface="Arial" panose="020B0604020202020204" pitchFamily="34" charset="0"/>
            </a:rPr>
            <a:t> tai </a:t>
          </a:r>
          <a:r>
            <a:rPr lang="en-US" sz="1600" dirty="0" err="1">
              <a:solidFill>
                <a:schemeClr val="bg1"/>
              </a:solidFill>
              <a:latin typeface="Arial" panose="020B0604020202020204" pitchFamily="34" charset="0"/>
              <a:cs typeface="Arial" panose="020B0604020202020204" pitchFamily="34" charset="0"/>
            </a:rPr>
            <a:t>nạn</a:t>
          </a:r>
          <a:endParaRPr lang="en-US" sz="1600" dirty="0">
            <a:solidFill>
              <a:schemeClr val="bg1"/>
            </a:solidFill>
          </a:endParaRPr>
        </a:p>
      </dgm:t>
    </dgm:pt>
    <dgm:pt modelId="{CF38784C-E47C-4381-88BA-3A6C34619753}" type="parTrans" cxnId="{568EF7AE-5E7A-4A4B-8C1E-7742DE39B02B}">
      <dgm:prSet/>
      <dgm:spPr/>
      <dgm:t>
        <a:bodyPr/>
        <a:lstStyle/>
        <a:p>
          <a:endParaRPr lang="en-US" sz="1600">
            <a:solidFill>
              <a:schemeClr val="bg1"/>
            </a:solidFill>
          </a:endParaRPr>
        </a:p>
      </dgm:t>
    </dgm:pt>
    <dgm:pt modelId="{9FD588D3-FE2F-4AEF-ABC5-9048826E4994}" type="sibTrans" cxnId="{568EF7AE-5E7A-4A4B-8C1E-7742DE39B02B}">
      <dgm:prSet/>
      <dgm:spPr>
        <a:solidFill>
          <a:schemeClr val="tx1">
            <a:lumMod val="50000"/>
            <a:lumOff val="50000"/>
          </a:schemeClr>
        </a:solidFill>
        <a:ln>
          <a:noFill/>
        </a:ln>
      </dgm:spPr>
      <dgm:t>
        <a:bodyPr/>
        <a:lstStyle/>
        <a:p>
          <a:endParaRPr lang="en-US" sz="1600">
            <a:solidFill>
              <a:schemeClr val="bg1"/>
            </a:solidFill>
          </a:endParaRPr>
        </a:p>
      </dgm:t>
    </dgm:pt>
    <dgm:pt modelId="{493133E4-0A75-4988-B893-C64C3896137C}">
      <dgm:prSet phldrT="[Text]" custT="1"/>
      <dgm:spPr>
        <a:solidFill>
          <a:srgbClr val="CD903A"/>
        </a:solidFill>
        <a:ln w="38100">
          <a:solidFill>
            <a:schemeClr val="bg1"/>
          </a:solidFill>
        </a:ln>
        <a:effectLst>
          <a:outerShdw blurRad="50800" dist="38100" dir="2700000" algn="tl" rotWithShape="0">
            <a:prstClr val="black">
              <a:alpha val="40000"/>
            </a:prstClr>
          </a:outerShdw>
        </a:effectLst>
      </dgm:spPr>
      <dgm:t>
        <a:bodyPr/>
        <a:lstStyle/>
        <a:p>
          <a:r>
            <a:rPr lang="en-US" sz="1600" dirty="0">
              <a:solidFill>
                <a:schemeClr val="bg1"/>
              </a:solidFill>
              <a:latin typeface="Arial" panose="020B0604020202020204" pitchFamily="34" charset="0"/>
              <a:cs typeface="Arial" panose="020B0604020202020204" pitchFamily="34" charset="0"/>
            </a:rPr>
            <a:t>Chi </a:t>
          </a:r>
          <a:r>
            <a:rPr lang="en-US" sz="1600" dirty="0" err="1">
              <a:solidFill>
                <a:schemeClr val="bg1"/>
              </a:solidFill>
              <a:latin typeface="Arial" panose="020B0604020202020204" pitchFamily="34" charset="0"/>
              <a:cs typeface="Arial" panose="020B0604020202020204" pitchFamily="34" charset="0"/>
            </a:rPr>
            <a:t>tiết</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nơi</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xảy</a:t>
          </a:r>
          <a:r>
            <a:rPr lang="en-US" sz="1600" dirty="0">
              <a:solidFill>
                <a:schemeClr val="bg1"/>
              </a:solidFill>
              <a:latin typeface="Arial" panose="020B0604020202020204" pitchFamily="34" charset="0"/>
              <a:cs typeface="Arial" panose="020B0604020202020204" pitchFamily="34" charset="0"/>
            </a:rPr>
            <a:t> ra</a:t>
          </a:r>
          <a:endParaRPr lang="en-US" sz="1600" dirty="0">
            <a:solidFill>
              <a:schemeClr val="bg1"/>
            </a:solidFill>
          </a:endParaRPr>
        </a:p>
      </dgm:t>
    </dgm:pt>
    <dgm:pt modelId="{786492F5-D397-4BFF-8CD6-C70719EE8EC7}" type="parTrans" cxnId="{BBC9D532-9666-4D18-8598-ADC8785C9EE5}">
      <dgm:prSet/>
      <dgm:spPr/>
      <dgm:t>
        <a:bodyPr/>
        <a:lstStyle/>
        <a:p>
          <a:endParaRPr lang="en-US" sz="1600">
            <a:solidFill>
              <a:schemeClr val="bg1"/>
            </a:solidFill>
          </a:endParaRPr>
        </a:p>
      </dgm:t>
    </dgm:pt>
    <dgm:pt modelId="{5407D118-DF82-41F2-B25C-B08B875AD3C1}" type="sibTrans" cxnId="{BBC9D532-9666-4D18-8598-ADC8785C9EE5}">
      <dgm:prSet/>
      <dgm:spPr/>
      <dgm:t>
        <a:bodyPr/>
        <a:lstStyle/>
        <a:p>
          <a:endParaRPr lang="en-US" sz="1600">
            <a:solidFill>
              <a:schemeClr val="bg1"/>
            </a:solidFill>
          </a:endParaRPr>
        </a:p>
      </dgm:t>
    </dgm:pt>
    <dgm:pt modelId="{05AAF50B-5C87-4E19-B1B3-38E188CC8D32}">
      <dgm:prSet phldrT="[Text]" custT="1"/>
      <dgm:spPr>
        <a:solidFill>
          <a:srgbClr val="E7A142"/>
        </a:solidFill>
        <a:ln w="38100">
          <a:solidFill>
            <a:schemeClr val="bg1"/>
          </a:solidFill>
        </a:ln>
        <a:effectLst>
          <a:outerShdw blurRad="50800" dist="38100" dir="2700000" algn="tl" rotWithShape="0">
            <a:prstClr val="black">
              <a:alpha val="40000"/>
            </a:prstClr>
          </a:outerShdw>
        </a:effectLst>
      </dgm:spPr>
      <dgm:t>
        <a:bodyPr/>
        <a:lstStyle/>
        <a:p>
          <a:r>
            <a:rPr lang="en-US" sz="1600" dirty="0">
              <a:solidFill>
                <a:schemeClr val="bg1"/>
              </a:solidFill>
            </a:rPr>
            <a:t>Chi </a:t>
          </a:r>
          <a:r>
            <a:rPr lang="en-US" sz="1600" dirty="0" err="1">
              <a:solidFill>
                <a:schemeClr val="bg1"/>
              </a:solidFill>
            </a:rPr>
            <a:t>tiết</a:t>
          </a:r>
          <a:r>
            <a:rPr lang="en-US" sz="1600" dirty="0">
              <a:solidFill>
                <a:schemeClr val="bg1"/>
              </a:solidFill>
            </a:rPr>
            <a:t> </a:t>
          </a:r>
          <a:r>
            <a:rPr lang="en-US" sz="1600" dirty="0" err="1">
              <a:solidFill>
                <a:schemeClr val="bg1"/>
              </a:solidFill>
            </a:rPr>
            <a:t>về</a:t>
          </a:r>
          <a:r>
            <a:rPr lang="en-US" sz="1600" dirty="0">
              <a:solidFill>
                <a:schemeClr val="bg1"/>
              </a:solidFill>
            </a:rPr>
            <a:t> </a:t>
          </a:r>
          <a:r>
            <a:rPr lang="en-US" sz="1600" dirty="0" err="1">
              <a:solidFill>
                <a:schemeClr val="bg1"/>
              </a:solidFill>
            </a:rPr>
            <a:t>người</a:t>
          </a:r>
          <a:r>
            <a:rPr lang="en-US" sz="1600" dirty="0">
              <a:solidFill>
                <a:schemeClr val="bg1"/>
              </a:solidFill>
            </a:rPr>
            <a:t> </a:t>
          </a:r>
          <a:r>
            <a:rPr lang="en-US" sz="1600" dirty="0" err="1">
              <a:solidFill>
                <a:schemeClr val="bg1"/>
              </a:solidFill>
            </a:rPr>
            <a:t>bị</a:t>
          </a:r>
          <a:r>
            <a:rPr lang="en-US" sz="1600" dirty="0">
              <a:solidFill>
                <a:schemeClr val="bg1"/>
              </a:solidFill>
            </a:rPr>
            <a:t> tai </a:t>
          </a:r>
          <a:r>
            <a:rPr lang="en-US" sz="1600" dirty="0" err="1">
              <a:solidFill>
                <a:schemeClr val="bg1"/>
              </a:solidFill>
            </a:rPr>
            <a:t>nạn</a:t>
          </a:r>
          <a:endParaRPr lang="en-US" sz="1600" dirty="0">
            <a:solidFill>
              <a:schemeClr val="bg1"/>
            </a:solidFill>
          </a:endParaRPr>
        </a:p>
      </dgm:t>
    </dgm:pt>
    <dgm:pt modelId="{7FF2B4BD-297A-43EE-8D5C-D466EF2F37C8}" type="parTrans" cxnId="{EE9B1865-1468-41CE-9B5A-69A5D2D9CDD8}">
      <dgm:prSet/>
      <dgm:spPr/>
      <dgm:t>
        <a:bodyPr/>
        <a:lstStyle/>
        <a:p>
          <a:endParaRPr lang="en-US" sz="1600">
            <a:solidFill>
              <a:schemeClr val="bg1"/>
            </a:solidFill>
          </a:endParaRPr>
        </a:p>
      </dgm:t>
    </dgm:pt>
    <dgm:pt modelId="{16810300-1F98-4C00-98C7-7F4C93CDEE9E}" type="sibTrans" cxnId="{EE9B1865-1468-41CE-9B5A-69A5D2D9CDD8}">
      <dgm:prSet/>
      <dgm:spPr/>
      <dgm:t>
        <a:bodyPr/>
        <a:lstStyle/>
        <a:p>
          <a:endParaRPr lang="en-US" sz="1600">
            <a:solidFill>
              <a:schemeClr val="bg1"/>
            </a:solidFill>
          </a:endParaRPr>
        </a:p>
      </dgm:t>
    </dgm:pt>
    <dgm:pt modelId="{C8D3EB2C-1B33-49F1-A09D-9D8BC98DCFFC}">
      <dgm:prSet custT="1"/>
      <dgm:spPr>
        <a:solidFill>
          <a:srgbClr val="EFBF91"/>
        </a:solidFill>
        <a:ln w="38100">
          <a:solidFill>
            <a:schemeClr val="bg1"/>
          </a:solidFill>
        </a:ln>
        <a:effectLst>
          <a:outerShdw blurRad="50800" dist="38100" dir="2700000" algn="tl" rotWithShape="0">
            <a:prstClr val="black">
              <a:alpha val="40000"/>
            </a:prstClr>
          </a:outerShdw>
        </a:effectLst>
      </dgm:spPr>
      <dgm:t>
        <a:bodyPr/>
        <a:lstStyle/>
        <a:p>
          <a:r>
            <a:rPr lang="en-US" sz="1600" dirty="0">
              <a:solidFill>
                <a:schemeClr val="bg1"/>
              </a:solidFill>
            </a:rPr>
            <a:t>Chi</a:t>
          </a:r>
          <a:r>
            <a:rPr lang="en-US" sz="1600" baseline="0" dirty="0">
              <a:solidFill>
                <a:schemeClr val="bg1"/>
              </a:solidFill>
            </a:rPr>
            <a:t> </a:t>
          </a:r>
          <a:r>
            <a:rPr lang="en-US" sz="1600" baseline="0" dirty="0" err="1">
              <a:solidFill>
                <a:schemeClr val="bg1"/>
              </a:solidFill>
            </a:rPr>
            <a:t>tiết</a:t>
          </a:r>
          <a:r>
            <a:rPr lang="en-US" sz="1600" baseline="0" dirty="0">
              <a:solidFill>
                <a:schemeClr val="bg1"/>
              </a:solidFill>
            </a:rPr>
            <a:t> </a:t>
          </a:r>
          <a:r>
            <a:rPr lang="en-US" sz="1600" baseline="0" dirty="0" err="1">
              <a:solidFill>
                <a:schemeClr val="bg1"/>
              </a:solidFill>
            </a:rPr>
            <a:t>về</a:t>
          </a:r>
          <a:r>
            <a:rPr lang="en-US" sz="1600" baseline="0" dirty="0">
              <a:solidFill>
                <a:schemeClr val="bg1"/>
              </a:solidFill>
            </a:rPr>
            <a:t> </a:t>
          </a:r>
          <a:r>
            <a:rPr lang="en-US" sz="1600" baseline="0" dirty="0" err="1">
              <a:solidFill>
                <a:schemeClr val="bg1"/>
              </a:solidFill>
            </a:rPr>
            <a:t>loại</a:t>
          </a:r>
          <a:r>
            <a:rPr lang="en-US" sz="1600" baseline="0" dirty="0">
              <a:solidFill>
                <a:schemeClr val="bg1"/>
              </a:solidFill>
            </a:rPr>
            <a:t> </a:t>
          </a:r>
          <a:r>
            <a:rPr lang="en-US" sz="1600" baseline="0" dirty="0" err="1">
              <a:solidFill>
                <a:schemeClr val="bg1"/>
              </a:solidFill>
            </a:rPr>
            <a:t>phương</a:t>
          </a:r>
          <a:r>
            <a:rPr lang="en-US" sz="1600" baseline="0" dirty="0">
              <a:solidFill>
                <a:schemeClr val="bg1"/>
              </a:solidFill>
            </a:rPr>
            <a:t> </a:t>
          </a:r>
          <a:r>
            <a:rPr lang="en-US" sz="1600" baseline="0" dirty="0" err="1">
              <a:solidFill>
                <a:schemeClr val="bg1"/>
              </a:solidFill>
            </a:rPr>
            <a:t>tiện</a:t>
          </a:r>
          <a:endParaRPr lang="en-US" sz="1600" dirty="0">
            <a:solidFill>
              <a:schemeClr val="bg1"/>
            </a:solidFill>
          </a:endParaRPr>
        </a:p>
      </dgm:t>
    </dgm:pt>
    <dgm:pt modelId="{E4244590-7546-41EF-B8E3-CE696B7074AA}" type="parTrans" cxnId="{1A156D4A-22BD-4D92-84FE-40225A3AEAE5}">
      <dgm:prSet/>
      <dgm:spPr/>
      <dgm:t>
        <a:bodyPr/>
        <a:lstStyle/>
        <a:p>
          <a:endParaRPr lang="en-US" sz="1600">
            <a:solidFill>
              <a:schemeClr val="bg1"/>
            </a:solidFill>
          </a:endParaRPr>
        </a:p>
      </dgm:t>
    </dgm:pt>
    <dgm:pt modelId="{858B79B7-C7F1-4032-BEBB-EED6A59C485A}" type="sibTrans" cxnId="{1A156D4A-22BD-4D92-84FE-40225A3AEAE5}">
      <dgm:prSet/>
      <dgm:spPr/>
      <dgm:t>
        <a:bodyPr/>
        <a:lstStyle/>
        <a:p>
          <a:endParaRPr lang="en-US" sz="1600">
            <a:solidFill>
              <a:schemeClr val="bg1"/>
            </a:solidFill>
          </a:endParaRPr>
        </a:p>
      </dgm:t>
    </dgm:pt>
    <dgm:pt modelId="{1A27FCBB-E541-4E0E-B1EF-0DC3B82F7D6B}" type="pres">
      <dgm:prSet presAssocID="{B61026FA-005D-4F83-91B7-4A67E527D09C}" presName="Name0" presStyleCnt="0">
        <dgm:presLayoutVars>
          <dgm:chMax val="7"/>
          <dgm:chPref val="7"/>
          <dgm:dir/>
        </dgm:presLayoutVars>
      </dgm:prSet>
      <dgm:spPr/>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4"/>
      <dgm:spPr/>
    </dgm:pt>
    <dgm:pt modelId="{75CD2D43-FF46-486F-8F92-07E6EFDCB430}" type="pres">
      <dgm:prSet presAssocID="{B61026FA-005D-4F83-91B7-4A67E527D09C}" presName="conn" presStyleLbl="parChTrans1D2" presStyleIdx="0" presStyleCnt="1"/>
      <dgm:spPr/>
    </dgm:pt>
    <dgm:pt modelId="{45661116-E63B-4383-BA11-80CAAF8FBF7E}" type="pres">
      <dgm:prSet presAssocID="{B61026FA-005D-4F83-91B7-4A67E527D09C}" presName="extraNode" presStyleLbl="node1" presStyleIdx="0" presStyleCnt="4"/>
      <dgm:spPr/>
    </dgm:pt>
    <dgm:pt modelId="{4AF4D685-69D0-43E3-9F8A-CC8E8769CF62}" type="pres">
      <dgm:prSet presAssocID="{B61026FA-005D-4F83-91B7-4A67E527D09C}" presName="dstNode" presStyleLbl="node1" presStyleIdx="0" presStyleCnt="4"/>
      <dgm:spPr/>
    </dgm:pt>
    <dgm:pt modelId="{2EDA5132-F085-4E3B-BEF6-ED2C397CDBF7}" type="pres">
      <dgm:prSet presAssocID="{C7035807-436B-4098-B283-CFDB1C2C895B}" presName="text_1" presStyleLbl="node1" presStyleIdx="0" presStyleCnt="4">
        <dgm:presLayoutVars>
          <dgm:bulletEnabled val="1"/>
        </dgm:presLayoutVars>
      </dgm:prSet>
      <dgm:spPr>
        <a:prstGeom prst="roundRect">
          <a:avLst/>
        </a:prstGeom>
      </dgm:spPr>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4"/>
      <dgm:spPr>
        <a:ln w="38100">
          <a:solidFill>
            <a:schemeClr val="accent1"/>
          </a:solidFill>
        </a:ln>
      </dgm:spPr>
    </dgm:pt>
    <dgm:pt modelId="{890952B4-38AA-41FF-A5D3-8211D557B0E1}" type="pres">
      <dgm:prSet presAssocID="{493133E4-0A75-4988-B893-C64C3896137C}" presName="text_2" presStyleLbl="node1" presStyleIdx="1" presStyleCnt="4">
        <dgm:presLayoutVars>
          <dgm:bulletEnabled val="1"/>
        </dgm:presLayoutVars>
      </dgm:prSet>
      <dgm:spPr>
        <a:prstGeom prst="roundRect">
          <a:avLst/>
        </a:prstGeom>
      </dgm:spPr>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4"/>
      <dgm:spPr>
        <a:ln w="38100">
          <a:solidFill>
            <a:schemeClr val="accent2"/>
          </a:solidFill>
        </a:ln>
      </dgm:spPr>
    </dgm:pt>
    <dgm:pt modelId="{1D64D228-CAB5-4574-A504-DE95AB25EA27}" type="pres">
      <dgm:prSet presAssocID="{05AAF50B-5C87-4E19-B1B3-38E188CC8D32}" presName="text_3" presStyleLbl="node1" presStyleIdx="2" presStyleCnt="4">
        <dgm:presLayoutVars>
          <dgm:bulletEnabled val="1"/>
        </dgm:presLayoutVars>
      </dgm:prSet>
      <dgm:spPr>
        <a:prstGeom prst="roundRect">
          <a:avLst/>
        </a:prstGeom>
      </dgm:spPr>
    </dgm:pt>
    <dgm:pt modelId="{BF4E84FF-9029-4B61-A15A-25C1445C740A}" type="pres">
      <dgm:prSet presAssocID="{05AAF50B-5C87-4E19-B1B3-38E188CC8D32}" presName="accent_3" presStyleCnt="0"/>
      <dgm:spPr/>
    </dgm:pt>
    <dgm:pt modelId="{D318C2A8-EF24-405C-81FA-6A044674B627}" type="pres">
      <dgm:prSet presAssocID="{05AAF50B-5C87-4E19-B1B3-38E188CC8D32}" presName="accentRepeatNode" presStyleLbl="solidFgAcc1" presStyleIdx="2" presStyleCnt="4"/>
      <dgm:spPr>
        <a:ln w="38100">
          <a:solidFill>
            <a:schemeClr val="accent3"/>
          </a:solidFill>
        </a:ln>
      </dgm:spPr>
    </dgm:pt>
    <dgm:pt modelId="{9D6787BB-1453-4DA2-861D-55C8D5BC14DD}" type="pres">
      <dgm:prSet presAssocID="{C8D3EB2C-1B33-49F1-A09D-9D8BC98DCFFC}" presName="text_4" presStyleLbl="node1" presStyleIdx="3" presStyleCnt="4">
        <dgm:presLayoutVars>
          <dgm:bulletEnabled val="1"/>
        </dgm:presLayoutVars>
      </dgm:prSet>
      <dgm:spPr>
        <a:prstGeom prst="roundRect">
          <a:avLst/>
        </a:prstGeom>
      </dgm:spPr>
    </dgm:pt>
    <dgm:pt modelId="{6445DC0A-CE26-4AB2-8731-BC6E51433055}" type="pres">
      <dgm:prSet presAssocID="{C8D3EB2C-1B33-49F1-A09D-9D8BC98DCFFC}" presName="accent_4" presStyleCnt="0"/>
      <dgm:spPr/>
    </dgm:pt>
    <dgm:pt modelId="{E5C31066-E276-44EE-AA8A-6739FF02CE8E}" type="pres">
      <dgm:prSet presAssocID="{C8D3EB2C-1B33-49F1-A09D-9D8BC98DCFFC}" presName="accentRepeatNode" presStyleLbl="solidFgAcc1" presStyleIdx="3" presStyleCnt="4"/>
      <dgm:spPr>
        <a:ln w="38100">
          <a:solidFill>
            <a:schemeClr val="accent4"/>
          </a:solidFill>
        </a:ln>
      </dgm:spPr>
    </dgm:pt>
  </dgm:ptLst>
  <dgm:cxnLst>
    <dgm:cxn modelId="{B62A9530-F903-664A-89C6-DAD414C0ED72}" type="presOf" srcId="{05AAF50B-5C87-4E19-B1B3-38E188CC8D32}" destId="{1D64D228-CAB5-4574-A504-DE95AB25EA27}"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4108BF3B-2A79-4849-8B84-9C7D5064644E}" type="presOf" srcId="{493133E4-0A75-4988-B893-C64C3896137C}" destId="{890952B4-38AA-41FF-A5D3-8211D557B0E1}" srcOrd="0" destOrd="0" presId="urn:microsoft.com/office/officeart/2008/layout/VerticalCurvedList"/>
    <dgm:cxn modelId="{A06B8B42-2991-574A-B300-7570D0468C1B}" type="presOf" srcId="{C7035807-436B-4098-B283-CFDB1C2C895B}" destId="{2EDA5132-F085-4E3B-BEF6-ED2C397CDBF7}" srcOrd="0" destOrd="0" presId="urn:microsoft.com/office/officeart/2008/layout/VerticalCurvedList"/>
    <dgm:cxn modelId="{9D11DD43-469B-4849-9BB1-87F4C316A7C3}" type="presOf" srcId="{9FD588D3-FE2F-4AEF-ABC5-9048826E4994}" destId="{75CD2D43-FF46-486F-8F92-07E6EFDCB430}" srcOrd="0" destOrd="0" presId="urn:microsoft.com/office/officeart/2008/layout/VerticalCurvedList"/>
    <dgm:cxn modelId="{EE9B1865-1468-41CE-9B5A-69A5D2D9CDD8}" srcId="{B61026FA-005D-4F83-91B7-4A67E527D09C}" destId="{05AAF50B-5C87-4E19-B1B3-38E188CC8D32}" srcOrd="2" destOrd="0" parTransId="{7FF2B4BD-297A-43EE-8D5C-D466EF2F37C8}" sibTransId="{16810300-1F98-4C00-98C7-7F4C93CDEE9E}"/>
    <dgm:cxn modelId="{1A156D4A-22BD-4D92-84FE-40225A3AEAE5}" srcId="{B61026FA-005D-4F83-91B7-4A67E527D09C}" destId="{C8D3EB2C-1B33-49F1-A09D-9D8BC98DCFFC}" srcOrd="3" destOrd="0" parTransId="{E4244590-7546-41EF-B8E3-CE696B7074AA}" sibTransId="{858B79B7-C7F1-4032-BEBB-EED6A59C485A}"/>
    <dgm:cxn modelId="{AAD16551-5A5E-FC49-BB58-6B94BB6104A9}" type="presOf" srcId="{B61026FA-005D-4F83-91B7-4A67E527D09C}" destId="{1A27FCBB-E541-4E0E-B1EF-0DC3B82F7D6B}" srcOrd="0" destOrd="0" presId="urn:microsoft.com/office/officeart/2008/layout/VerticalCurvedList"/>
    <dgm:cxn modelId="{0DD58272-4520-BA4D-81AC-7DCAD2DA1A1E}" type="presOf" srcId="{C8D3EB2C-1B33-49F1-A09D-9D8BC98DCFFC}" destId="{9D6787BB-1453-4DA2-861D-55C8D5BC14DD}" srcOrd="0" destOrd="0" presId="urn:microsoft.com/office/officeart/2008/layout/VerticalCurvedList"/>
    <dgm:cxn modelId="{568EF7AE-5E7A-4A4B-8C1E-7742DE39B02B}" srcId="{B61026FA-005D-4F83-91B7-4A67E527D09C}" destId="{C7035807-436B-4098-B283-CFDB1C2C895B}" srcOrd="0" destOrd="0" parTransId="{CF38784C-E47C-4381-88BA-3A6C34619753}" sibTransId="{9FD588D3-FE2F-4AEF-ABC5-9048826E4994}"/>
    <dgm:cxn modelId="{A5C964ED-2DBA-7442-846C-91AD59BC5796}" type="presParOf" srcId="{1A27FCBB-E541-4E0E-B1EF-0DC3B82F7D6B}" destId="{1FECFB32-E6B3-4745-B74B-03EBCFD88A4F}" srcOrd="0" destOrd="0" presId="urn:microsoft.com/office/officeart/2008/layout/VerticalCurvedList"/>
    <dgm:cxn modelId="{C250C0CC-D4B7-D747-A48E-2EE8033D92A0}" type="presParOf" srcId="{1FECFB32-E6B3-4745-B74B-03EBCFD88A4F}" destId="{E80E83BC-FA7D-41C4-ADB9-CFD4B5BC7C27}" srcOrd="0" destOrd="0" presId="urn:microsoft.com/office/officeart/2008/layout/VerticalCurvedList"/>
    <dgm:cxn modelId="{5103C171-47F0-F448-A513-4649D65C8DC6}" type="presParOf" srcId="{E80E83BC-FA7D-41C4-ADB9-CFD4B5BC7C27}" destId="{60030C70-F1E5-4987-AFAD-C98CFD15F308}" srcOrd="0" destOrd="0" presId="urn:microsoft.com/office/officeart/2008/layout/VerticalCurvedList"/>
    <dgm:cxn modelId="{E94CB5FA-7DA1-CE43-965F-1C56B534F3B0}" type="presParOf" srcId="{E80E83BC-FA7D-41C4-ADB9-CFD4B5BC7C27}" destId="{75CD2D43-FF46-486F-8F92-07E6EFDCB430}" srcOrd="1" destOrd="0" presId="urn:microsoft.com/office/officeart/2008/layout/VerticalCurvedList"/>
    <dgm:cxn modelId="{1C501B0C-49B4-324C-8988-6B90A9E03655}" type="presParOf" srcId="{E80E83BC-FA7D-41C4-ADB9-CFD4B5BC7C27}" destId="{45661116-E63B-4383-BA11-80CAAF8FBF7E}" srcOrd="2" destOrd="0" presId="urn:microsoft.com/office/officeart/2008/layout/VerticalCurvedList"/>
    <dgm:cxn modelId="{52558EF1-08FD-B449-B9A6-F3D939E069D1}" type="presParOf" srcId="{E80E83BC-FA7D-41C4-ADB9-CFD4B5BC7C27}" destId="{4AF4D685-69D0-43E3-9F8A-CC8E8769CF62}" srcOrd="3" destOrd="0" presId="urn:microsoft.com/office/officeart/2008/layout/VerticalCurvedList"/>
    <dgm:cxn modelId="{2D1A91BD-03DB-8C4D-AB30-A328336DEE67}" type="presParOf" srcId="{1FECFB32-E6B3-4745-B74B-03EBCFD88A4F}" destId="{2EDA5132-F085-4E3B-BEF6-ED2C397CDBF7}" srcOrd="1" destOrd="0" presId="urn:microsoft.com/office/officeart/2008/layout/VerticalCurvedList"/>
    <dgm:cxn modelId="{EC753BC0-7D69-EA4F-8735-52DCD0657939}" type="presParOf" srcId="{1FECFB32-E6B3-4745-B74B-03EBCFD88A4F}" destId="{4A080864-EA3F-460E-A43D-87F682A0B74D}" srcOrd="2" destOrd="0" presId="urn:microsoft.com/office/officeart/2008/layout/VerticalCurvedList"/>
    <dgm:cxn modelId="{BABBE586-BBBD-6F46-ACE8-031A6CCC0E93}" type="presParOf" srcId="{4A080864-EA3F-460E-A43D-87F682A0B74D}" destId="{ED3C09F1-2D6D-4190-9E6D-EDDB3272A725}" srcOrd="0" destOrd="0" presId="urn:microsoft.com/office/officeart/2008/layout/VerticalCurvedList"/>
    <dgm:cxn modelId="{3B29E863-6DED-8D46-B54A-437B4977CD9F}" type="presParOf" srcId="{1FECFB32-E6B3-4745-B74B-03EBCFD88A4F}" destId="{890952B4-38AA-41FF-A5D3-8211D557B0E1}" srcOrd="3" destOrd="0" presId="urn:microsoft.com/office/officeart/2008/layout/VerticalCurvedList"/>
    <dgm:cxn modelId="{B716654D-076E-CE44-8EB2-B37B5E56536D}" type="presParOf" srcId="{1FECFB32-E6B3-4745-B74B-03EBCFD88A4F}" destId="{E83AB650-1351-42AD-B40B-62B6DEA53B72}" srcOrd="4" destOrd="0" presId="urn:microsoft.com/office/officeart/2008/layout/VerticalCurvedList"/>
    <dgm:cxn modelId="{8AD5E4A0-37D0-C740-9CD1-3AF105912A9F}" type="presParOf" srcId="{E83AB650-1351-42AD-B40B-62B6DEA53B72}" destId="{BCF104F0-8207-4D4B-8D30-9B5FF072325D}" srcOrd="0" destOrd="0" presId="urn:microsoft.com/office/officeart/2008/layout/VerticalCurvedList"/>
    <dgm:cxn modelId="{B466FB31-7EC1-DB49-9A79-E36C4F9ECA0D}" type="presParOf" srcId="{1FECFB32-E6B3-4745-B74B-03EBCFD88A4F}" destId="{1D64D228-CAB5-4574-A504-DE95AB25EA27}" srcOrd="5" destOrd="0" presId="urn:microsoft.com/office/officeart/2008/layout/VerticalCurvedList"/>
    <dgm:cxn modelId="{CF13D80E-21A3-F04D-A365-93DD4374314B}" type="presParOf" srcId="{1FECFB32-E6B3-4745-B74B-03EBCFD88A4F}" destId="{BF4E84FF-9029-4B61-A15A-25C1445C740A}" srcOrd="6" destOrd="0" presId="urn:microsoft.com/office/officeart/2008/layout/VerticalCurvedList"/>
    <dgm:cxn modelId="{4AFA633E-C550-B24D-BA84-81DB74662097}" type="presParOf" srcId="{BF4E84FF-9029-4B61-A15A-25C1445C740A}" destId="{D318C2A8-EF24-405C-81FA-6A044674B627}" srcOrd="0" destOrd="0" presId="urn:microsoft.com/office/officeart/2008/layout/VerticalCurvedList"/>
    <dgm:cxn modelId="{5291EEF9-E788-5F45-B6F1-378CE737C0B1}" type="presParOf" srcId="{1FECFB32-E6B3-4745-B74B-03EBCFD88A4F}" destId="{9D6787BB-1453-4DA2-861D-55C8D5BC14DD}" srcOrd="7" destOrd="0" presId="urn:microsoft.com/office/officeart/2008/layout/VerticalCurvedList"/>
    <dgm:cxn modelId="{2EDDCBF1-DA5E-C448-BC00-E5A234829445}" type="presParOf" srcId="{1FECFB32-E6B3-4745-B74B-03EBCFD88A4F}" destId="{6445DC0A-CE26-4AB2-8731-BC6E51433055}" srcOrd="8" destOrd="0" presId="urn:microsoft.com/office/officeart/2008/layout/VerticalCurvedList"/>
    <dgm:cxn modelId="{0E2F1DE9-630F-EF4C-89B2-78FD1168B22B}" type="presParOf" srcId="{6445DC0A-CE26-4AB2-8731-BC6E51433055}" destId="{E5C31066-E276-44EE-AA8A-6739FF02CE8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2D43-FF46-486F-8F92-07E6EFDCB430}">
      <dsp:nvSpPr>
        <dsp:cNvPr id="0" name=""/>
        <dsp:cNvSpPr/>
      </dsp:nvSpPr>
      <dsp:spPr>
        <a:xfrm>
          <a:off x="-6125384" y="-937168"/>
          <a:ext cx="7291592" cy="7291592"/>
        </a:xfrm>
        <a:prstGeom prst="blockArc">
          <a:avLst>
            <a:gd name="adj1" fmla="val 18900000"/>
            <a:gd name="adj2" fmla="val 2700000"/>
            <a:gd name="adj3" fmla="val 296"/>
          </a:avLst>
        </a:prstGeom>
        <a:solidFill>
          <a:schemeClr val="tx1">
            <a:lumMod val="50000"/>
            <a:lumOff val="50000"/>
          </a:schemeClr>
        </a:solidFill>
        <a:ln w="15875" cap="rnd" cmpd="sng" algn="ctr">
          <a:noFill/>
          <a:prstDash val="solid"/>
        </a:ln>
        <a:effectLst/>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610348" y="416478"/>
          <a:ext cx="5320868" cy="833390"/>
        </a:xfrm>
        <a:prstGeom prst="roundRect">
          <a:avLst/>
        </a:prstGeom>
        <a:solidFill>
          <a:srgbClr val="AC762C"/>
        </a:solidFill>
        <a:ln w="38100" cap="rnd"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bg1"/>
              </a:solidFill>
              <a:latin typeface="Arial" panose="020B0604020202020204" pitchFamily="34" charset="0"/>
              <a:cs typeface="Arial" panose="020B0604020202020204" pitchFamily="34" charset="0"/>
            </a:rPr>
            <a:t>Thông</a:t>
          </a:r>
          <a:r>
            <a:rPr lang="en-US" sz="1600" kern="1200" dirty="0">
              <a:solidFill>
                <a:schemeClr val="bg1"/>
              </a:solidFill>
              <a:latin typeface="Arial" panose="020B0604020202020204" pitchFamily="34" charset="0"/>
              <a:cs typeface="Arial" panose="020B0604020202020204" pitchFamily="34" charset="0"/>
            </a:rPr>
            <a:t> tin </a:t>
          </a:r>
          <a:r>
            <a:rPr lang="en-US" sz="1600" kern="1200" dirty="0" err="1">
              <a:solidFill>
                <a:schemeClr val="bg1"/>
              </a:solidFill>
              <a:latin typeface="Arial" panose="020B0604020202020204" pitchFamily="34" charset="0"/>
              <a:cs typeface="Arial" panose="020B0604020202020204" pitchFamily="34" charset="0"/>
            </a:rPr>
            <a:t>cơ</a:t>
          </a:r>
          <a:r>
            <a:rPr lang="en-US" sz="1600" kern="1200" dirty="0">
              <a:solidFill>
                <a:schemeClr val="bg1"/>
              </a:solidFill>
              <a:latin typeface="Arial" panose="020B0604020202020204" pitchFamily="34" charset="0"/>
              <a:cs typeface="Arial" panose="020B0604020202020204" pitchFamily="34" charset="0"/>
            </a:rPr>
            <a:t> </a:t>
          </a:r>
          <a:r>
            <a:rPr lang="en-US" sz="1600" kern="1200" dirty="0" err="1">
              <a:solidFill>
                <a:schemeClr val="bg1"/>
              </a:solidFill>
              <a:latin typeface="Arial" panose="020B0604020202020204" pitchFamily="34" charset="0"/>
              <a:cs typeface="Arial" panose="020B0604020202020204" pitchFamily="34" charset="0"/>
            </a:rPr>
            <a:t>bản</a:t>
          </a:r>
          <a:r>
            <a:rPr lang="en-US" sz="1600" kern="1200" dirty="0">
              <a:solidFill>
                <a:schemeClr val="bg1"/>
              </a:solidFill>
              <a:latin typeface="Arial" panose="020B0604020202020204" pitchFamily="34" charset="0"/>
              <a:cs typeface="Arial" panose="020B0604020202020204" pitchFamily="34" charset="0"/>
            </a:rPr>
            <a:t> </a:t>
          </a:r>
          <a:r>
            <a:rPr lang="en-US" sz="1600" kern="1200" dirty="0" err="1">
              <a:solidFill>
                <a:schemeClr val="bg1"/>
              </a:solidFill>
              <a:latin typeface="Arial" panose="020B0604020202020204" pitchFamily="34" charset="0"/>
              <a:cs typeface="Arial" panose="020B0604020202020204" pitchFamily="34" charset="0"/>
            </a:rPr>
            <a:t>về</a:t>
          </a:r>
          <a:r>
            <a:rPr lang="en-US" sz="1600" kern="1200" dirty="0">
              <a:solidFill>
                <a:schemeClr val="bg1"/>
              </a:solidFill>
              <a:latin typeface="Arial" panose="020B0604020202020204" pitchFamily="34" charset="0"/>
              <a:cs typeface="Arial" panose="020B0604020202020204" pitchFamily="34" charset="0"/>
            </a:rPr>
            <a:t> tai </a:t>
          </a:r>
          <a:r>
            <a:rPr lang="en-US" sz="1600" kern="1200" dirty="0" err="1">
              <a:solidFill>
                <a:schemeClr val="bg1"/>
              </a:solidFill>
              <a:latin typeface="Arial" panose="020B0604020202020204" pitchFamily="34" charset="0"/>
              <a:cs typeface="Arial" panose="020B0604020202020204" pitchFamily="34" charset="0"/>
            </a:rPr>
            <a:t>nạn</a:t>
          </a:r>
          <a:endParaRPr lang="en-US" sz="1600" kern="1200" dirty="0">
            <a:solidFill>
              <a:schemeClr val="bg1"/>
            </a:solidFill>
          </a:endParaRPr>
        </a:p>
      </dsp:txBody>
      <dsp:txXfrm>
        <a:off x="651031" y="457161"/>
        <a:ext cx="5239502" cy="752024"/>
      </dsp:txXfrm>
    </dsp:sp>
    <dsp:sp modelId="{ED3C09F1-2D6D-4190-9E6D-EDDB3272A725}">
      <dsp:nvSpPr>
        <dsp:cNvPr id="0" name=""/>
        <dsp:cNvSpPr/>
      </dsp:nvSpPr>
      <dsp:spPr>
        <a:xfrm>
          <a:off x="89479" y="312304"/>
          <a:ext cx="1041738" cy="1041738"/>
        </a:xfrm>
        <a:prstGeom prst="ellipse">
          <a:avLst/>
        </a:prstGeom>
        <a:solidFill>
          <a:schemeClr val="lt1">
            <a:hueOff val="0"/>
            <a:satOff val="0"/>
            <a:lumOff val="0"/>
            <a:alphaOff val="0"/>
          </a:schemeClr>
        </a:solidFill>
        <a:ln w="38100"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890952B4-38AA-41FF-A5D3-8211D557B0E1}">
      <dsp:nvSpPr>
        <dsp:cNvPr id="0" name=""/>
        <dsp:cNvSpPr/>
      </dsp:nvSpPr>
      <dsp:spPr>
        <a:xfrm>
          <a:off x="1088150" y="1666781"/>
          <a:ext cx="4843066" cy="833390"/>
        </a:xfrm>
        <a:prstGeom prst="roundRect">
          <a:avLst/>
        </a:prstGeom>
        <a:solidFill>
          <a:srgbClr val="CD903A"/>
        </a:solidFill>
        <a:ln w="38100" cap="rnd"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Arial" panose="020B0604020202020204" pitchFamily="34" charset="0"/>
              <a:cs typeface="Arial" panose="020B0604020202020204" pitchFamily="34" charset="0"/>
            </a:rPr>
            <a:t>Chi </a:t>
          </a:r>
          <a:r>
            <a:rPr lang="en-US" sz="1600" kern="1200" dirty="0" err="1">
              <a:solidFill>
                <a:schemeClr val="bg1"/>
              </a:solidFill>
              <a:latin typeface="Arial" panose="020B0604020202020204" pitchFamily="34" charset="0"/>
              <a:cs typeface="Arial" panose="020B0604020202020204" pitchFamily="34" charset="0"/>
            </a:rPr>
            <a:t>tiết</a:t>
          </a:r>
          <a:r>
            <a:rPr lang="en-US" sz="1600" kern="1200" dirty="0">
              <a:solidFill>
                <a:schemeClr val="bg1"/>
              </a:solidFill>
              <a:latin typeface="Arial" panose="020B0604020202020204" pitchFamily="34" charset="0"/>
              <a:cs typeface="Arial" panose="020B0604020202020204" pitchFamily="34" charset="0"/>
            </a:rPr>
            <a:t> </a:t>
          </a:r>
          <a:r>
            <a:rPr lang="en-US" sz="1600" kern="1200" dirty="0" err="1">
              <a:solidFill>
                <a:schemeClr val="bg1"/>
              </a:solidFill>
              <a:latin typeface="Arial" panose="020B0604020202020204" pitchFamily="34" charset="0"/>
              <a:cs typeface="Arial" panose="020B0604020202020204" pitchFamily="34" charset="0"/>
            </a:rPr>
            <a:t>nơi</a:t>
          </a:r>
          <a:r>
            <a:rPr lang="en-US" sz="1600" kern="1200" dirty="0">
              <a:solidFill>
                <a:schemeClr val="bg1"/>
              </a:solidFill>
              <a:latin typeface="Arial" panose="020B0604020202020204" pitchFamily="34" charset="0"/>
              <a:cs typeface="Arial" panose="020B0604020202020204" pitchFamily="34" charset="0"/>
            </a:rPr>
            <a:t> </a:t>
          </a:r>
          <a:r>
            <a:rPr lang="en-US" sz="1600" kern="1200" dirty="0" err="1">
              <a:solidFill>
                <a:schemeClr val="bg1"/>
              </a:solidFill>
              <a:latin typeface="Arial" panose="020B0604020202020204" pitchFamily="34" charset="0"/>
              <a:cs typeface="Arial" panose="020B0604020202020204" pitchFamily="34" charset="0"/>
            </a:rPr>
            <a:t>xảy</a:t>
          </a:r>
          <a:r>
            <a:rPr lang="en-US" sz="1600" kern="1200" dirty="0">
              <a:solidFill>
                <a:schemeClr val="bg1"/>
              </a:solidFill>
              <a:latin typeface="Arial" panose="020B0604020202020204" pitchFamily="34" charset="0"/>
              <a:cs typeface="Arial" panose="020B0604020202020204" pitchFamily="34" charset="0"/>
            </a:rPr>
            <a:t> ra</a:t>
          </a:r>
          <a:endParaRPr lang="en-US" sz="1600" kern="1200" dirty="0">
            <a:solidFill>
              <a:schemeClr val="bg1"/>
            </a:solidFill>
          </a:endParaRPr>
        </a:p>
      </dsp:txBody>
      <dsp:txXfrm>
        <a:off x="1128833" y="1707464"/>
        <a:ext cx="4761700" cy="752024"/>
      </dsp:txXfrm>
    </dsp:sp>
    <dsp:sp modelId="{BCF104F0-8207-4D4B-8D30-9B5FF072325D}">
      <dsp:nvSpPr>
        <dsp:cNvPr id="0" name=""/>
        <dsp:cNvSpPr/>
      </dsp:nvSpPr>
      <dsp:spPr>
        <a:xfrm>
          <a:off x="567281" y="1562607"/>
          <a:ext cx="1041738" cy="1041738"/>
        </a:xfrm>
        <a:prstGeom prst="ellipse">
          <a:avLst/>
        </a:prstGeom>
        <a:solidFill>
          <a:schemeClr val="lt1">
            <a:hueOff val="0"/>
            <a:satOff val="0"/>
            <a:lumOff val="0"/>
            <a:alphaOff val="0"/>
          </a:schemeClr>
        </a:solidFill>
        <a:ln w="38100" cap="rnd"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1D64D228-CAB5-4574-A504-DE95AB25EA27}">
      <dsp:nvSpPr>
        <dsp:cNvPr id="0" name=""/>
        <dsp:cNvSpPr/>
      </dsp:nvSpPr>
      <dsp:spPr>
        <a:xfrm>
          <a:off x="1088150" y="2917084"/>
          <a:ext cx="4843066" cy="833390"/>
        </a:xfrm>
        <a:prstGeom prst="roundRect">
          <a:avLst/>
        </a:prstGeom>
        <a:solidFill>
          <a:srgbClr val="E7A142"/>
        </a:solidFill>
        <a:ln w="38100" cap="rnd"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Chi </a:t>
          </a:r>
          <a:r>
            <a:rPr lang="en-US" sz="1600" kern="1200" dirty="0" err="1">
              <a:solidFill>
                <a:schemeClr val="bg1"/>
              </a:solidFill>
            </a:rPr>
            <a:t>tiết</a:t>
          </a:r>
          <a:r>
            <a:rPr lang="en-US" sz="1600" kern="1200" dirty="0">
              <a:solidFill>
                <a:schemeClr val="bg1"/>
              </a:solidFill>
            </a:rPr>
            <a:t> </a:t>
          </a:r>
          <a:r>
            <a:rPr lang="en-US" sz="1600" kern="1200" dirty="0" err="1">
              <a:solidFill>
                <a:schemeClr val="bg1"/>
              </a:solidFill>
            </a:rPr>
            <a:t>về</a:t>
          </a:r>
          <a:r>
            <a:rPr lang="en-US" sz="1600" kern="1200" dirty="0">
              <a:solidFill>
                <a:schemeClr val="bg1"/>
              </a:solidFill>
            </a:rPr>
            <a:t> </a:t>
          </a:r>
          <a:r>
            <a:rPr lang="en-US" sz="1600" kern="1200" dirty="0" err="1">
              <a:solidFill>
                <a:schemeClr val="bg1"/>
              </a:solidFill>
            </a:rPr>
            <a:t>người</a:t>
          </a:r>
          <a:r>
            <a:rPr lang="en-US" sz="1600" kern="1200" dirty="0">
              <a:solidFill>
                <a:schemeClr val="bg1"/>
              </a:solidFill>
            </a:rPr>
            <a:t> </a:t>
          </a:r>
          <a:r>
            <a:rPr lang="en-US" sz="1600" kern="1200" dirty="0" err="1">
              <a:solidFill>
                <a:schemeClr val="bg1"/>
              </a:solidFill>
            </a:rPr>
            <a:t>bị</a:t>
          </a:r>
          <a:r>
            <a:rPr lang="en-US" sz="1600" kern="1200" dirty="0">
              <a:solidFill>
                <a:schemeClr val="bg1"/>
              </a:solidFill>
            </a:rPr>
            <a:t> tai </a:t>
          </a:r>
          <a:r>
            <a:rPr lang="en-US" sz="1600" kern="1200" dirty="0" err="1">
              <a:solidFill>
                <a:schemeClr val="bg1"/>
              </a:solidFill>
            </a:rPr>
            <a:t>nạn</a:t>
          </a:r>
          <a:endParaRPr lang="en-US" sz="1600" kern="1200" dirty="0">
            <a:solidFill>
              <a:schemeClr val="bg1"/>
            </a:solidFill>
          </a:endParaRPr>
        </a:p>
      </dsp:txBody>
      <dsp:txXfrm>
        <a:off x="1128833" y="2957767"/>
        <a:ext cx="4761700" cy="752024"/>
      </dsp:txXfrm>
    </dsp:sp>
    <dsp:sp modelId="{D318C2A8-EF24-405C-81FA-6A044674B627}">
      <dsp:nvSpPr>
        <dsp:cNvPr id="0" name=""/>
        <dsp:cNvSpPr/>
      </dsp:nvSpPr>
      <dsp:spPr>
        <a:xfrm>
          <a:off x="567281" y="2812910"/>
          <a:ext cx="1041738" cy="1041738"/>
        </a:xfrm>
        <a:prstGeom prst="ellipse">
          <a:avLst/>
        </a:prstGeom>
        <a:solidFill>
          <a:schemeClr val="lt1">
            <a:hueOff val="0"/>
            <a:satOff val="0"/>
            <a:lumOff val="0"/>
            <a:alphaOff val="0"/>
          </a:schemeClr>
        </a:solidFill>
        <a:ln w="38100" cap="rnd"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9D6787BB-1453-4DA2-861D-55C8D5BC14DD}">
      <dsp:nvSpPr>
        <dsp:cNvPr id="0" name=""/>
        <dsp:cNvSpPr/>
      </dsp:nvSpPr>
      <dsp:spPr>
        <a:xfrm>
          <a:off x="610348" y="4167386"/>
          <a:ext cx="5320868" cy="833390"/>
        </a:xfrm>
        <a:prstGeom prst="roundRect">
          <a:avLst/>
        </a:prstGeom>
        <a:solidFill>
          <a:srgbClr val="EFBF91"/>
        </a:solidFill>
        <a:ln w="38100" cap="rnd" cmpd="sng" algn="ctr">
          <a:solidFill>
            <a:schemeClr val="bg1"/>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61504"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Chi</a:t>
          </a:r>
          <a:r>
            <a:rPr lang="en-US" sz="1600" kern="1200" baseline="0" dirty="0">
              <a:solidFill>
                <a:schemeClr val="bg1"/>
              </a:solidFill>
            </a:rPr>
            <a:t> </a:t>
          </a:r>
          <a:r>
            <a:rPr lang="en-US" sz="1600" kern="1200" baseline="0" dirty="0" err="1">
              <a:solidFill>
                <a:schemeClr val="bg1"/>
              </a:solidFill>
            </a:rPr>
            <a:t>tiết</a:t>
          </a:r>
          <a:r>
            <a:rPr lang="en-US" sz="1600" kern="1200" baseline="0" dirty="0">
              <a:solidFill>
                <a:schemeClr val="bg1"/>
              </a:solidFill>
            </a:rPr>
            <a:t> </a:t>
          </a:r>
          <a:r>
            <a:rPr lang="en-US" sz="1600" kern="1200" baseline="0" dirty="0" err="1">
              <a:solidFill>
                <a:schemeClr val="bg1"/>
              </a:solidFill>
            </a:rPr>
            <a:t>về</a:t>
          </a:r>
          <a:r>
            <a:rPr lang="en-US" sz="1600" kern="1200" baseline="0" dirty="0">
              <a:solidFill>
                <a:schemeClr val="bg1"/>
              </a:solidFill>
            </a:rPr>
            <a:t> </a:t>
          </a:r>
          <a:r>
            <a:rPr lang="en-US" sz="1600" kern="1200" baseline="0" dirty="0" err="1">
              <a:solidFill>
                <a:schemeClr val="bg1"/>
              </a:solidFill>
            </a:rPr>
            <a:t>loại</a:t>
          </a:r>
          <a:r>
            <a:rPr lang="en-US" sz="1600" kern="1200" baseline="0" dirty="0">
              <a:solidFill>
                <a:schemeClr val="bg1"/>
              </a:solidFill>
            </a:rPr>
            <a:t> </a:t>
          </a:r>
          <a:r>
            <a:rPr lang="en-US" sz="1600" kern="1200" baseline="0" dirty="0" err="1">
              <a:solidFill>
                <a:schemeClr val="bg1"/>
              </a:solidFill>
            </a:rPr>
            <a:t>phương</a:t>
          </a:r>
          <a:r>
            <a:rPr lang="en-US" sz="1600" kern="1200" baseline="0" dirty="0">
              <a:solidFill>
                <a:schemeClr val="bg1"/>
              </a:solidFill>
            </a:rPr>
            <a:t> </a:t>
          </a:r>
          <a:r>
            <a:rPr lang="en-US" sz="1600" kern="1200" baseline="0" dirty="0" err="1">
              <a:solidFill>
                <a:schemeClr val="bg1"/>
              </a:solidFill>
            </a:rPr>
            <a:t>tiện</a:t>
          </a:r>
          <a:endParaRPr lang="en-US" sz="1600" kern="1200" dirty="0">
            <a:solidFill>
              <a:schemeClr val="bg1"/>
            </a:solidFill>
          </a:endParaRPr>
        </a:p>
      </dsp:txBody>
      <dsp:txXfrm>
        <a:off x="651031" y="4208069"/>
        <a:ext cx="5239502" cy="752024"/>
      </dsp:txXfrm>
    </dsp:sp>
    <dsp:sp modelId="{E5C31066-E276-44EE-AA8A-6739FF02CE8E}">
      <dsp:nvSpPr>
        <dsp:cNvPr id="0" name=""/>
        <dsp:cNvSpPr/>
      </dsp:nvSpPr>
      <dsp:spPr>
        <a:xfrm>
          <a:off x="89479" y="4063212"/>
          <a:ext cx="1041738" cy="1041738"/>
        </a:xfrm>
        <a:prstGeom prst="ellipse">
          <a:avLst/>
        </a:prstGeom>
        <a:solidFill>
          <a:schemeClr val="lt1">
            <a:hueOff val="0"/>
            <a:satOff val="0"/>
            <a:lumOff val="0"/>
            <a:alphaOff val="0"/>
          </a:schemeClr>
        </a:solidFill>
        <a:ln w="38100" cap="rnd" cmpd="sng" algn="ctr">
          <a:solidFill>
            <a:schemeClr val="accent4"/>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9F50D0-9E89-43D5-A60C-9D41FF6939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AD693B-B3E1-4EC9-A038-0B3D1AAC72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BF4C90-533A-4AA4-92C9-BFE52DE78354}" type="datetimeFigureOut">
              <a:rPr lang="en-US" smtClean="0"/>
              <a:t>6/12/2021</a:t>
            </a:fld>
            <a:endParaRPr lang="en-US"/>
          </a:p>
        </p:txBody>
      </p:sp>
      <p:sp>
        <p:nvSpPr>
          <p:cNvPr id="4" name="Footer Placeholder 3">
            <a:extLst>
              <a:ext uri="{FF2B5EF4-FFF2-40B4-BE49-F238E27FC236}">
                <a16:creationId xmlns:a16="http://schemas.microsoft.com/office/drawing/2014/main" id="{4ECC926A-8CBF-4B87-A120-6CA895B8A3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72644C-CAED-49B6-A098-1EB3B45A13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FF150D-521F-4BA2-8805-B6F01AD92A1D}" type="slidenum">
              <a:rPr lang="en-US" smtClean="0"/>
              <a:t>‹#›</a:t>
            </a:fld>
            <a:endParaRPr lang="en-US"/>
          </a:p>
        </p:txBody>
      </p:sp>
    </p:spTree>
    <p:extLst>
      <p:ext uri="{BB962C8B-B14F-4D97-AF65-F5344CB8AC3E}">
        <p14:creationId xmlns:p14="http://schemas.microsoft.com/office/powerpoint/2010/main" val="1888018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1A142-4109-4918-B575-EA1510297D11}"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6930F-0BEE-4CD2-A965-B9BC50788997}" type="slidenum">
              <a:rPr lang="en-US" smtClean="0"/>
              <a:t>‹#›</a:t>
            </a:fld>
            <a:endParaRPr lang="en-US"/>
          </a:p>
        </p:txBody>
      </p:sp>
    </p:spTree>
    <p:extLst>
      <p:ext uri="{BB962C8B-B14F-4D97-AF65-F5344CB8AC3E}">
        <p14:creationId xmlns:p14="http://schemas.microsoft.com/office/powerpoint/2010/main" val="34306555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930F-0BEE-4CD2-A965-B9BC50788997}" type="slidenum">
              <a:rPr lang="en-US" smtClean="0"/>
              <a:t>12</a:t>
            </a:fld>
            <a:endParaRPr lang="en-US"/>
          </a:p>
        </p:txBody>
      </p:sp>
    </p:spTree>
    <p:extLst>
      <p:ext uri="{BB962C8B-B14F-4D97-AF65-F5344CB8AC3E}">
        <p14:creationId xmlns:p14="http://schemas.microsoft.com/office/powerpoint/2010/main" val="22751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378196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421DC-A74E-426D-9BF1-8E0BF008CACF}"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13505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976421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452289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2181774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841880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2607758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104118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95579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373749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421DC-A74E-426D-9BF1-8E0BF008CACF}"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7066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421DC-A74E-426D-9BF1-8E0BF008CACF}"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91964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421DC-A74E-426D-9BF1-8E0BF008CACF}" type="datetimeFigureOut">
              <a:rPr lang="en-US" smtClean="0"/>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25685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421DC-A74E-426D-9BF1-8E0BF008CACF}" type="datetimeFigureOut">
              <a:rPr lang="en-US" smtClean="0"/>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60725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421DC-A74E-426D-9BF1-8E0BF008CACF}" type="datetimeFigureOut">
              <a:rPr lang="en-US" smtClean="0"/>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375915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421DC-A74E-426D-9BF1-8E0BF008CACF}"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27159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421DC-A74E-426D-9BF1-8E0BF008CACF}"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BD0C38-2FCD-467A-9630-71CDAD1ACBAC}" type="slidenum">
              <a:rPr lang="en-US" smtClean="0"/>
              <a:t>‹#›</a:t>
            </a:fld>
            <a:endParaRPr lang="en-US"/>
          </a:p>
        </p:txBody>
      </p:sp>
    </p:spTree>
    <p:extLst>
      <p:ext uri="{BB962C8B-B14F-4D97-AF65-F5344CB8AC3E}">
        <p14:creationId xmlns:p14="http://schemas.microsoft.com/office/powerpoint/2010/main" val="149674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D421DC-A74E-426D-9BF1-8E0BF008CACF}" type="datetimeFigureOut">
              <a:rPr lang="en-US" smtClean="0"/>
              <a:t>6/12/2021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BD0C38-2FCD-467A-9630-71CDAD1ACBAC}" type="slidenum">
              <a:rPr lang="en-US" smtClean="0"/>
              <a:t>‹#›</a:t>
            </a:fld>
            <a:endParaRPr lang="en-US"/>
          </a:p>
        </p:txBody>
      </p:sp>
    </p:spTree>
    <p:extLst>
      <p:ext uri="{BB962C8B-B14F-4D97-AF65-F5344CB8AC3E}">
        <p14:creationId xmlns:p14="http://schemas.microsoft.com/office/powerpoint/2010/main" val="896560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18" Type="http://schemas.openxmlformats.org/officeDocument/2006/relationships/image" Target="../media/image3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17" Type="http://schemas.openxmlformats.org/officeDocument/2006/relationships/image" Target="../media/image35.png"/><Relationship Id="rId2" Type="http://schemas.openxmlformats.org/officeDocument/2006/relationships/chart" Target="../charts/chart2.xml"/><Relationship Id="rId16" Type="http://schemas.openxmlformats.org/officeDocument/2006/relationships/image" Target="../media/image34.sv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Layout" Target="../diagrams/layout1.xml"/><Relationship Id="rId7" Type="http://schemas.openxmlformats.org/officeDocument/2006/relationships/chart" Target="../charts/chart1.xml"/><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6.svg"/><Relationship Id="rId5" Type="http://schemas.openxmlformats.org/officeDocument/2006/relationships/diagramColors" Target="../diagrams/colors1.xm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sv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0B7898D-E735-492E-9452-68B299D4C73F}"/>
              </a:ext>
            </a:extLst>
          </p:cNvPr>
          <p:cNvGrpSpPr/>
          <p:nvPr/>
        </p:nvGrpSpPr>
        <p:grpSpPr>
          <a:xfrm>
            <a:off x="7954820" y="-755622"/>
            <a:ext cx="2209800" cy="2195772"/>
            <a:chOff x="7954820" y="-755622"/>
            <a:chExt cx="2209800" cy="2195772"/>
          </a:xfrm>
        </p:grpSpPr>
        <p:sp>
          <p:nvSpPr>
            <p:cNvPr id="7" name="Flowchart: Alternate Process 6">
              <a:extLst>
                <a:ext uri="{FF2B5EF4-FFF2-40B4-BE49-F238E27FC236}">
                  <a16:creationId xmlns:a16="http://schemas.microsoft.com/office/drawing/2014/main" id="{95F56737-6454-48C9-9A7E-417E8D65445B}"/>
                </a:ext>
              </a:extLst>
            </p:cNvPr>
            <p:cNvSpPr/>
            <p:nvPr/>
          </p:nvSpPr>
          <p:spPr>
            <a:xfrm rot="18872059">
              <a:off x="7961834" y="-762636"/>
              <a:ext cx="2195772" cy="2209800"/>
            </a:xfrm>
            <a:prstGeom prst="flowChartAlternateProcess">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Flowchart: Alternate Process 7">
              <a:extLst>
                <a:ext uri="{FF2B5EF4-FFF2-40B4-BE49-F238E27FC236}">
                  <a16:creationId xmlns:a16="http://schemas.microsoft.com/office/drawing/2014/main" id="{6419D441-4D9B-410A-9B5B-E863974EB453}"/>
                </a:ext>
              </a:extLst>
            </p:cNvPr>
            <p:cNvSpPr/>
            <p:nvPr/>
          </p:nvSpPr>
          <p:spPr>
            <a:xfrm rot="18872059">
              <a:off x="8318246" y="-424804"/>
              <a:ext cx="1482949" cy="1534137"/>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C24F6A3-A83E-4125-BEEF-13FB852CFC02}"/>
              </a:ext>
            </a:extLst>
          </p:cNvPr>
          <p:cNvGrpSpPr/>
          <p:nvPr/>
        </p:nvGrpSpPr>
        <p:grpSpPr>
          <a:xfrm>
            <a:off x="4176150" y="3211424"/>
            <a:ext cx="4335250" cy="4473977"/>
            <a:chOff x="4176150" y="3211424"/>
            <a:chExt cx="4335250" cy="4473977"/>
          </a:xfrm>
        </p:grpSpPr>
        <p:sp>
          <p:nvSpPr>
            <p:cNvPr id="9" name="Flowchart: Alternate Process 8">
              <a:extLst>
                <a:ext uri="{FF2B5EF4-FFF2-40B4-BE49-F238E27FC236}">
                  <a16:creationId xmlns:a16="http://schemas.microsoft.com/office/drawing/2014/main" id="{E1D7B116-73B3-4E64-B077-2AB5AE63C288}"/>
                </a:ext>
              </a:extLst>
            </p:cNvPr>
            <p:cNvSpPr/>
            <p:nvPr/>
          </p:nvSpPr>
          <p:spPr>
            <a:xfrm rot="18872059">
              <a:off x="4106786" y="3280788"/>
              <a:ext cx="4473977" cy="4335250"/>
            </a:xfrm>
            <a:prstGeom prst="flowChartAlternateProcess">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Flowchart: Alternate Process 9">
              <a:extLst>
                <a:ext uri="{FF2B5EF4-FFF2-40B4-BE49-F238E27FC236}">
                  <a16:creationId xmlns:a16="http://schemas.microsoft.com/office/drawing/2014/main" id="{BBE7DB3B-9383-4C9B-A790-0677FD6A61E3}"/>
                </a:ext>
              </a:extLst>
            </p:cNvPr>
            <p:cNvSpPr/>
            <p:nvPr/>
          </p:nvSpPr>
          <p:spPr>
            <a:xfrm rot="18872059">
              <a:off x="4996811" y="4136538"/>
              <a:ext cx="2693926" cy="2623750"/>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0A5FD72F-1EC0-4B90-BE83-76FDA881C9FE}"/>
              </a:ext>
            </a:extLst>
          </p:cNvPr>
          <p:cNvGrpSpPr/>
          <p:nvPr/>
        </p:nvGrpSpPr>
        <p:grpSpPr>
          <a:xfrm>
            <a:off x="1111912" y="2799413"/>
            <a:ext cx="1536414" cy="1511641"/>
            <a:chOff x="1111912" y="2799413"/>
            <a:chExt cx="1536414" cy="1511641"/>
          </a:xfrm>
        </p:grpSpPr>
        <p:sp>
          <p:nvSpPr>
            <p:cNvPr id="13" name="Flowchart: Alternate Process 12">
              <a:extLst>
                <a:ext uri="{FF2B5EF4-FFF2-40B4-BE49-F238E27FC236}">
                  <a16:creationId xmlns:a16="http://schemas.microsoft.com/office/drawing/2014/main" id="{07C0B994-EBFB-425F-A426-DFF5B4D6A9FE}"/>
                </a:ext>
              </a:extLst>
            </p:cNvPr>
            <p:cNvSpPr/>
            <p:nvPr/>
          </p:nvSpPr>
          <p:spPr>
            <a:xfrm rot="18872059">
              <a:off x="1124298" y="2787027"/>
              <a:ext cx="1511641" cy="1536414"/>
            </a:xfrm>
            <a:prstGeom prst="flowChartAlternate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Flowchart: Alternate Process 13">
              <a:extLst>
                <a:ext uri="{FF2B5EF4-FFF2-40B4-BE49-F238E27FC236}">
                  <a16:creationId xmlns:a16="http://schemas.microsoft.com/office/drawing/2014/main" id="{765634EE-77ED-4E31-8E92-84A7BB815653}"/>
                </a:ext>
              </a:extLst>
            </p:cNvPr>
            <p:cNvSpPr/>
            <p:nvPr/>
          </p:nvSpPr>
          <p:spPr>
            <a:xfrm rot="18872059">
              <a:off x="1369663" y="3021913"/>
              <a:ext cx="1020911" cy="1066643"/>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9A329E8-2151-4646-8866-3B4EEDF42410}"/>
              </a:ext>
            </a:extLst>
          </p:cNvPr>
          <p:cNvGrpSpPr/>
          <p:nvPr/>
        </p:nvGrpSpPr>
        <p:grpSpPr>
          <a:xfrm>
            <a:off x="9754120" y="2239416"/>
            <a:ext cx="1750525" cy="993643"/>
            <a:chOff x="9754120" y="2239416"/>
            <a:chExt cx="1750525" cy="993643"/>
          </a:xfrm>
        </p:grpSpPr>
        <p:grpSp>
          <p:nvGrpSpPr>
            <p:cNvPr id="17" name="Group 16">
              <a:extLst>
                <a:ext uri="{FF2B5EF4-FFF2-40B4-BE49-F238E27FC236}">
                  <a16:creationId xmlns:a16="http://schemas.microsoft.com/office/drawing/2014/main" id="{869FF2AB-ABD6-4529-96AC-700EE2FA8FCA}"/>
                </a:ext>
              </a:extLst>
            </p:cNvPr>
            <p:cNvGrpSpPr/>
            <p:nvPr/>
          </p:nvGrpSpPr>
          <p:grpSpPr>
            <a:xfrm>
              <a:off x="9754120" y="2239416"/>
              <a:ext cx="974700" cy="993643"/>
              <a:chOff x="8438504" y="2395070"/>
              <a:chExt cx="1227805" cy="1180515"/>
            </a:xfrm>
          </p:grpSpPr>
          <p:sp>
            <p:nvSpPr>
              <p:cNvPr id="11" name="Flowchart: Alternate Process 10">
                <a:extLst>
                  <a:ext uri="{FF2B5EF4-FFF2-40B4-BE49-F238E27FC236}">
                    <a16:creationId xmlns:a16="http://schemas.microsoft.com/office/drawing/2014/main" id="{45ECDC31-E626-41A4-8B3B-4EA6E41EA79D}"/>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2" name="Flowchart: Alternate Process 11">
                <a:extLst>
                  <a:ext uri="{FF2B5EF4-FFF2-40B4-BE49-F238E27FC236}">
                    <a16:creationId xmlns:a16="http://schemas.microsoft.com/office/drawing/2014/main" id="{F5C3B6DB-5268-4B32-B027-265374AF4751}"/>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5B0EF1A-0191-4BEE-AE8A-314FB16CF308}"/>
                </a:ext>
              </a:extLst>
            </p:cNvPr>
            <p:cNvGrpSpPr/>
            <p:nvPr/>
          </p:nvGrpSpPr>
          <p:grpSpPr>
            <a:xfrm>
              <a:off x="11007533" y="2239416"/>
              <a:ext cx="497112" cy="487829"/>
              <a:chOff x="8438504" y="2395070"/>
              <a:chExt cx="1227805" cy="1180515"/>
            </a:xfrm>
          </p:grpSpPr>
          <p:sp>
            <p:nvSpPr>
              <p:cNvPr id="19" name="Flowchart: Alternate Process 18">
                <a:extLst>
                  <a:ext uri="{FF2B5EF4-FFF2-40B4-BE49-F238E27FC236}">
                    <a16:creationId xmlns:a16="http://schemas.microsoft.com/office/drawing/2014/main" id="{41626E44-27BB-4C3C-8246-5D3C8CFE8C52}"/>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0" name="Flowchart: Alternate Process 19">
                <a:extLst>
                  <a:ext uri="{FF2B5EF4-FFF2-40B4-BE49-F238E27FC236}">
                    <a16:creationId xmlns:a16="http://schemas.microsoft.com/office/drawing/2014/main" id="{91970B9C-69AD-4536-B9CC-976CC18C2CBC}"/>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22" name="Group 21">
            <a:extLst>
              <a:ext uri="{FF2B5EF4-FFF2-40B4-BE49-F238E27FC236}">
                <a16:creationId xmlns:a16="http://schemas.microsoft.com/office/drawing/2014/main" id="{C1D95980-F6C0-4EFA-A71B-135BF277F83A}"/>
              </a:ext>
            </a:extLst>
          </p:cNvPr>
          <p:cNvGrpSpPr/>
          <p:nvPr/>
        </p:nvGrpSpPr>
        <p:grpSpPr>
          <a:xfrm>
            <a:off x="10101163" y="4357044"/>
            <a:ext cx="2090837" cy="2127380"/>
            <a:chOff x="1111912" y="2799413"/>
            <a:chExt cx="1536414" cy="1511641"/>
          </a:xfrm>
        </p:grpSpPr>
        <p:sp>
          <p:nvSpPr>
            <p:cNvPr id="23" name="Flowchart: Alternate Process 22">
              <a:extLst>
                <a:ext uri="{FF2B5EF4-FFF2-40B4-BE49-F238E27FC236}">
                  <a16:creationId xmlns:a16="http://schemas.microsoft.com/office/drawing/2014/main" id="{B6ED44E7-4198-427E-A75A-371469A723D9}"/>
                </a:ext>
              </a:extLst>
            </p:cNvPr>
            <p:cNvSpPr/>
            <p:nvPr/>
          </p:nvSpPr>
          <p:spPr>
            <a:xfrm rot="18872059">
              <a:off x="1124298" y="2787027"/>
              <a:ext cx="1511641" cy="1536414"/>
            </a:xfrm>
            <a:prstGeom prst="flowChartAlternate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4" name="Flowchart: Alternate Process 23">
              <a:extLst>
                <a:ext uri="{FF2B5EF4-FFF2-40B4-BE49-F238E27FC236}">
                  <a16:creationId xmlns:a16="http://schemas.microsoft.com/office/drawing/2014/main" id="{2E5E41EE-1837-43DB-8255-8701B3D8BCD7}"/>
                </a:ext>
              </a:extLst>
            </p:cNvPr>
            <p:cNvSpPr/>
            <p:nvPr/>
          </p:nvSpPr>
          <p:spPr>
            <a:xfrm rot="18872059">
              <a:off x="1369663" y="3021913"/>
              <a:ext cx="1020911" cy="1066643"/>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9B141AB-D4CF-4C14-8BBE-A2F9BEEDCAFF}"/>
              </a:ext>
            </a:extLst>
          </p:cNvPr>
          <p:cNvGrpSpPr/>
          <p:nvPr/>
        </p:nvGrpSpPr>
        <p:grpSpPr>
          <a:xfrm>
            <a:off x="2853175" y="2817328"/>
            <a:ext cx="938274" cy="1549400"/>
            <a:chOff x="2853175" y="2817328"/>
            <a:chExt cx="938274" cy="1549400"/>
          </a:xfrm>
        </p:grpSpPr>
        <p:grpSp>
          <p:nvGrpSpPr>
            <p:cNvPr id="25" name="Group 24">
              <a:extLst>
                <a:ext uri="{FF2B5EF4-FFF2-40B4-BE49-F238E27FC236}">
                  <a16:creationId xmlns:a16="http://schemas.microsoft.com/office/drawing/2014/main" id="{ADDCFA52-BAEE-4A50-B97D-F03601D53C16}"/>
                </a:ext>
              </a:extLst>
            </p:cNvPr>
            <p:cNvGrpSpPr/>
            <p:nvPr/>
          </p:nvGrpSpPr>
          <p:grpSpPr>
            <a:xfrm>
              <a:off x="2853175" y="2817328"/>
              <a:ext cx="497112" cy="487829"/>
              <a:chOff x="8438504" y="2395070"/>
              <a:chExt cx="1227805" cy="1180515"/>
            </a:xfrm>
          </p:grpSpPr>
          <p:sp>
            <p:nvSpPr>
              <p:cNvPr id="26" name="Flowchart: Alternate Process 25">
                <a:extLst>
                  <a:ext uri="{FF2B5EF4-FFF2-40B4-BE49-F238E27FC236}">
                    <a16:creationId xmlns:a16="http://schemas.microsoft.com/office/drawing/2014/main" id="{2C190D19-3695-40A0-8975-A820C2E439F4}"/>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Flowchart: Alternate Process 26">
                <a:extLst>
                  <a:ext uri="{FF2B5EF4-FFF2-40B4-BE49-F238E27FC236}">
                    <a16:creationId xmlns:a16="http://schemas.microsoft.com/office/drawing/2014/main" id="{1F87F3C1-A24F-4D18-950B-EA5DD8A82C80}"/>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B3057D3-389A-45E7-96E5-B956BAD3A7C6}"/>
                </a:ext>
              </a:extLst>
            </p:cNvPr>
            <p:cNvGrpSpPr/>
            <p:nvPr/>
          </p:nvGrpSpPr>
          <p:grpSpPr>
            <a:xfrm>
              <a:off x="2957805" y="3546666"/>
              <a:ext cx="833644" cy="820062"/>
              <a:chOff x="8438504" y="2395070"/>
              <a:chExt cx="1227805" cy="1180515"/>
            </a:xfrm>
          </p:grpSpPr>
          <p:sp>
            <p:nvSpPr>
              <p:cNvPr id="29" name="Flowchart: Alternate Process 28">
                <a:extLst>
                  <a:ext uri="{FF2B5EF4-FFF2-40B4-BE49-F238E27FC236}">
                    <a16:creationId xmlns:a16="http://schemas.microsoft.com/office/drawing/2014/main" id="{494CA3A2-3ABB-469B-9AB7-526B729EAA1D}"/>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0" name="Flowchart: Alternate Process 29">
                <a:extLst>
                  <a:ext uri="{FF2B5EF4-FFF2-40B4-BE49-F238E27FC236}">
                    <a16:creationId xmlns:a16="http://schemas.microsoft.com/office/drawing/2014/main" id="{EE00C719-EDC6-4086-A5F8-71D8B19187F2}"/>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6FF84488-9104-4B5C-BB13-D85CCC5246D0}"/>
              </a:ext>
            </a:extLst>
          </p:cNvPr>
          <p:cNvGrpSpPr/>
          <p:nvPr/>
        </p:nvGrpSpPr>
        <p:grpSpPr>
          <a:xfrm>
            <a:off x="91173" y="-105676"/>
            <a:ext cx="5104229" cy="2175901"/>
            <a:chOff x="91173" y="-105676"/>
            <a:chExt cx="5104229" cy="2175901"/>
          </a:xfrm>
        </p:grpSpPr>
        <p:sp>
          <p:nvSpPr>
            <p:cNvPr id="32" name="Rectangle 31">
              <a:extLst>
                <a:ext uri="{FF2B5EF4-FFF2-40B4-BE49-F238E27FC236}">
                  <a16:creationId xmlns:a16="http://schemas.microsoft.com/office/drawing/2014/main" id="{888254CA-D8A5-4092-8572-D93E10515ADC}"/>
                </a:ext>
              </a:extLst>
            </p:cNvPr>
            <p:cNvSpPr/>
            <p:nvPr/>
          </p:nvSpPr>
          <p:spPr>
            <a:xfrm>
              <a:off x="1731480" y="1755653"/>
              <a:ext cx="2732475" cy="31457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BEE87A-5E3C-46B3-9E87-7C85553972D0}"/>
                </a:ext>
              </a:extLst>
            </p:cNvPr>
            <p:cNvSpPr/>
            <p:nvPr/>
          </p:nvSpPr>
          <p:spPr>
            <a:xfrm>
              <a:off x="103724" y="-105676"/>
              <a:ext cx="4087276" cy="1862048"/>
            </a:xfrm>
            <a:prstGeom prst="rect">
              <a:avLst/>
            </a:prstGeom>
            <a:noFill/>
          </p:spPr>
          <p:txBody>
            <a:bodyPr wrap="square" lIns="91440" tIns="45720" rIns="91440" bIns="45720">
              <a:spAutoFit/>
            </a:bodyPr>
            <a:lstStyle/>
            <a:p>
              <a:pPr algn="ctr"/>
              <a:r>
                <a:rPr lang="en-US" sz="11500" dirty="0">
                  <a:ln w="0"/>
                  <a:effectLst>
                    <a:outerShdw blurRad="38100" dist="19050" dir="2700000" algn="tl" rotWithShape="0">
                      <a:schemeClr val="dk1">
                        <a:alpha val="40000"/>
                      </a:schemeClr>
                    </a:outerShdw>
                  </a:effectLst>
                </a:rPr>
                <a:t>2021</a:t>
              </a:r>
            </a:p>
          </p:txBody>
        </p:sp>
        <p:sp>
          <p:nvSpPr>
            <p:cNvPr id="33" name="Rectangle 32">
              <a:extLst>
                <a:ext uri="{FF2B5EF4-FFF2-40B4-BE49-F238E27FC236}">
                  <a16:creationId xmlns:a16="http://schemas.microsoft.com/office/drawing/2014/main" id="{AF16C786-AE91-482D-9BEC-A4681F5DEF4D}"/>
                </a:ext>
              </a:extLst>
            </p:cNvPr>
            <p:cNvSpPr/>
            <p:nvPr/>
          </p:nvSpPr>
          <p:spPr>
            <a:xfrm>
              <a:off x="91173" y="1362339"/>
              <a:ext cx="5104229" cy="707886"/>
            </a:xfrm>
            <a:prstGeom prst="rect">
              <a:avLst/>
            </a:prstGeom>
            <a:noFill/>
          </p:spPr>
          <p:txBody>
            <a:bodyPr wrap="square" lIns="91440" tIns="45720" rIns="91440" bIns="45720">
              <a:spAutoFit/>
            </a:bodyPr>
            <a:lstStyle/>
            <a:p>
              <a:pPr algn="ctr"/>
              <a:r>
                <a:rPr lang="en-US" sz="4000" b="0" cap="none" spc="2000" dirty="0" err="1">
                  <a:ln w="0"/>
                  <a:solidFill>
                    <a:schemeClr val="tx1"/>
                  </a:solidFill>
                  <a:effectLst>
                    <a:outerShdw blurRad="38100" dist="19050" dir="2700000" algn="tl" rotWithShape="0">
                      <a:schemeClr val="dk1">
                        <a:alpha val="40000"/>
                      </a:schemeClr>
                    </a:outerShdw>
                  </a:effectLst>
                </a:rPr>
                <a:t>Nhóm</a:t>
              </a:r>
              <a:r>
                <a:rPr lang="en-US" sz="4000" b="0" cap="none" spc="2000" dirty="0">
                  <a:ln w="0"/>
                  <a:solidFill>
                    <a:schemeClr val="tx1"/>
                  </a:solidFill>
                  <a:effectLst>
                    <a:outerShdw blurRad="38100" dist="19050" dir="2700000" algn="tl" rotWithShape="0">
                      <a:schemeClr val="dk1">
                        <a:alpha val="40000"/>
                      </a:schemeClr>
                    </a:outerShdw>
                  </a:effectLst>
                </a:rPr>
                <a:t> 12</a:t>
              </a:r>
            </a:p>
          </p:txBody>
        </p:sp>
      </p:grpSp>
    </p:spTree>
    <p:extLst>
      <p:ext uri="{BB962C8B-B14F-4D97-AF65-F5344CB8AC3E}">
        <p14:creationId xmlns:p14="http://schemas.microsoft.com/office/powerpoint/2010/main" val="2842616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164051"/>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418577" y="1181384"/>
            <a:ext cx="3970167"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4</a:t>
            </a:r>
            <a:r>
              <a:rPr lang="vi-VN"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Điều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kiện</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ánh</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sáng</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và</a:t>
            </a:r>
            <a:r>
              <a:rPr lang="en-US" sz="2000" i="1" dirty="0">
                <a:latin typeface="Arial" panose="020B0604020202020204" pitchFamily="34" charset="0"/>
                <a:cs typeface="Arial" panose="020B0604020202020204" pitchFamily="34" charset="0"/>
              </a:rPr>
              <a:t> thời </a:t>
            </a:r>
            <a:r>
              <a:rPr lang="en-US" sz="2000" i="1" dirty="0" err="1">
                <a:latin typeface="Arial" panose="020B0604020202020204" pitchFamily="34" charset="0"/>
                <a:cs typeface="Arial" panose="020B0604020202020204" pitchFamily="34" charset="0"/>
              </a:rPr>
              <a:t>tiết</a:t>
            </a:r>
            <a:r>
              <a:rPr lang="vi-VN" sz="2000" i="1"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B40A556D-B88C-471A-87D1-068B139AD6F3}"/>
              </a:ext>
            </a:extLst>
          </p:cNvPr>
          <p:cNvPicPr>
            <a:picLocks noChangeAspect="1"/>
          </p:cNvPicPr>
          <p:nvPr/>
        </p:nvPicPr>
        <p:blipFill>
          <a:blip r:embed="rId2"/>
          <a:stretch>
            <a:fillRect/>
          </a:stretch>
        </p:blipFill>
        <p:spPr>
          <a:xfrm>
            <a:off x="6270276" y="1909969"/>
            <a:ext cx="5551722" cy="411313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CA3F863E-3995-4B95-BB65-D0319A8E942A}"/>
              </a:ext>
            </a:extLst>
          </p:cNvPr>
          <p:cNvPicPr>
            <a:picLocks noChangeAspect="1"/>
          </p:cNvPicPr>
          <p:nvPr/>
        </p:nvPicPr>
        <p:blipFill>
          <a:blip r:embed="rId3"/>
          <a:stretch>
            <a:fillRect/>
          </a:stretch>
        </p:blipFill>
        <p:spPr>
          <a:xfrm>
            <a:off x="772358" y="1890941"/>
            <a:ext cx="5175756" cy="44832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2806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418577" y="1509860"/>
            <a:ext cx="3970167"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4</a:t>
            </a:r>
            <a:r>
              <a:rPr lang="vi-VN"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Điều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kiện</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ánh</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sáng</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và</a:t>
            </a:r>
            <a:r>
              <a:rPr lang="en-US" sz="2000" i="1" dirty="0">
                <a:latin typeface="Arial" panose="020B0604020202020204" pitchFamily="34" charset="0"/>
                <a:cs typeface="Arial" panose="020B0604020202020204" pitchFamily="34" charset="0"/>
              </a:rPr>
              <a:t> thời </a:t>
            </a:r>
            <a:r>
              <a:rPr lang="en-US" sz="2000" i="1" dirty="0" err="1">
                <a:latin typeface="Arial" panose="020B0604020202020204" pitchFamily="34" charset="0"/>
                <a:cs typeface="Arial" panose="020B0604020202020204" pitchFamily="34" charset="0"/>
              </a:rPr>
              <a:t>tiết</a:t>
            </a:r>
            <a:r>
              <a:rPr lang="vi-VN" sz="2000" i="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6B51F625-A3A5-485A-AA78-9BB6AD7B673A}"/>
              </a:ext>
            </a:extLst>
          </p:cNvPr>
          <p:cNvSpPr txBox="1"/>
          <p:nvPr/>
        </p:nvSpPr>
        <p:spPr>
          <a:xfrm>
            <a:off x="1724025" y="2077375"/>
            <a:ext cx="9641150" cy="2308324"/>
          </a:xfrm>
          <a:prstGeom prst="rect">
            <a:avLst/>
          </a:prstGeom>
          <a:noFill/>
        </p:spPr>
        <p:txBody>
          <a:bodyPr wrap="square" rtlCol="0">
            <a:spAutoFit/>
          </a:bodyPr>
          <a:lstStyle/>
          <a:p>
            <a:pPr marL="285750" indent="-285750">
              <a:buFont typeface="Arial" panose="020B0604020202020204" pitchFamily="34" charset="0"/>
              <a:buChar char="•"/>
            </a:pPr>
            <a:r>
              <a:rPr lang="vi-VN" dirty="0"/>
              <a:t> </a:t>
            </a:r>
            <a:r>
              <a:rPr lang="en-US" dirty="0"/>
              <a:t>Ở </a:t>
            </a:r>
            <a:r>
              <a:rPr lang="vi-VN" dirty="0"/>
              <a:t>điều kiện ánh sáng và thời tiết có thể coi là đẹp và khó xảy ra tai nạn nhất</a:t>
            </a:r>
            <a:r>
              <a:rPr lang="en-US" dirty="0"/>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a:t>
            </a:r>
            <a:r>
              <a:rPr lang="en-US" b="1"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tai </a:t>
            </a:r>
            <a:r>
              <a:rPr lang="en-US" dirty="0" err="1">
                <a:latin typeface="Arial" panose="020B0604020202020204" pitchFamily="34" charset="0"/>
                <a:cs typeface="Arial" panose="020B0604020202020204" pitchFamily="34" charset="0"/>
              </a:rPr>
              <a:t>nạn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endParaRPr lang="vi-V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t> Ở biểu đồ điều kiện </a:t>
            </a:r>
            <a:r>
              <a:rPr lang="en-US" i="1" dirty="0" err="1">
                <a:latin typeface="Arial" panose="020B0604020202020204" pitchFamily="34" charset="0"/>
                <a:cs typeface="Arial" panose="020B0604020202020204" pitchFamily="34" charset="0"/>
              </a:rPr>
              <a:t>ánh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sáng</a:t>
            </a:r>
            <a:r>
              <a:rPr lang="vi-VN" dirty="0"/>
              <a:t>, ta thấy</a:t>
            </a:r>
            <a:r>
              <a:rPr lang="en-US" dirty="0"/>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vi-VN" dirty="0"/>
              <a:t> tai nạn vào ban đêm</a:t>
            </a:r>
            <a:r>
              <a:rPr lang="en-US" dirty="0"/>
              <a:t>, </a:t>
            </a:r>
            <a:r>
              <a:rPr lang="vi-VN" dirty="0"/>
              <a:t>nếu </a:t>
            </a:r>
            <a:r>
              <a:rPr lang="vi-VN" b="1" i="1" dirty="0"/>
              <a:t>có</a:t>
            </a:r>
            <a:r>
              <a:rPr lang="vi-VN" dirty="0"/>
              <a:t> bật đèn chiếu sáng công cộng</a:t>
            </a:r>
            <a:r>
              <a:rPr lang="en-US" dirty="0"/>
              <a:t> </a:t>
            </a:r>
            <a:r>
              <a:rPr lang="en-US" dirty="0" err="1">
                <a:latin typeface="Arial" panose="020B0604020202020204" pitchFamily="34" charset="0"/>
                <a:cs typeface="Arial" panose="020B0604020202020204" pitchFamily="34" charset="0"/>
              </a:rPr>
              <a:t>thì</a:t>
            </a:r>
            <a:r>
              <a:rPr lang="vi-VN" dirty="0"/>
              <a:t> lại xảy ra </a:t>
            </a:r>
            <a:r>
              <a:rPr lang="vi-VN" b="1" dirty="0"/>
              <a:t>nhiều </a:t>
            </a:r>
            <a:r>
              <a:rPr lang="en-US" dirty="0">
                <a:latin typeface="Arial" panose="020B0604020202020204" pitchFamily="34" charset="0"/>
                <a:cs typeface="Arial" panose="020B0604020202020204" pitchFamily="34" charset="0"/>
              </a:rPr>
              <a:t>tai </a:t>
            </a:r>
            <a:r>
              <a:rPr lang="en-US" dirty="0" err="1">
                <a:latin typeface="Arial" panose="020B0604020202020204" pitchFamily="34" charset="0"/>
                <a:cs typeface="Arial" panose="020B0604020202020204" pitchFamily="34" charset="0"/>
              </a:rPr>
              <a:t>nạn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hơn</a:t>
            </a:r>
            <a:endParaRPr lang="en-US" b="1" dirty="0">
              <a:latin typeface="Arial" panose="020B0604020202020204" pitchFamily="34" charset="0"/>
              <a:cs typeface="Arial" panose="020B0604020202020204" pitchFamily="34" charset="0"/>
            </a:endParaRPr>
          </a:p>
          <a:p>
            <a:endParaRPr lang="en-US" b="1" dirty="0">
              <a:latin typeface="+mj-lt"/>
            </a:endParaRPr>
          </a:p>
          <a:p>
            <a:r>
              <a:rPr lang="vi-VN" dirty="0">
                <a:latin typeface="+mj-lt"/>
              </a:rPr>
              <a:t>→</a:t>
            </a:r>
            <a:r>
              <a:rPr lang="en-US" dirty="0">
                <a:latin typeface="+mj-lt"/>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do:</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chế</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đường</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Khi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tiết</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620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560621" y="1721653"/>
            <a:ext cx="3304343"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5</a:t>
            </a:r>
            <a:r>
              <a:rPr lang="vi-VN"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Vị</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trí</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xảy</a:t>
            </a:r>
            <a:r>
              <a:rPr lang="en-US" sz="2000" i="1" dirty="0">
                <a:latin typeface="Arial" panose="020B0604020202020204" pitchFamily="34" charset="0"/>
                <a:cs typeface="Arial" panose="020B0604020202020204" pitchFamily="34" charset="0"/>
              </a:rPr>
              <a:t> ra tai </a:t>
            </a:r>
            <a:r>
              <a:rPr lang="en-US" sz="2000" i="1" dirty="0" err="1">
                <a:latin typeface="Arial" panose="020B0604020202020204" pitchFamily="34" charset="0"/>
                <a:cs typeface="Arial" panose="020B0604020202020204" pitchFamily="34" charset="0"/>
              </a:rPr>
              <a:t>nạn</a:t>
            </a:r>
            <a:r>
              <a:rPr lang="vi-VN" sz="2000" i="1"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9652CF3F-3431-4F0A-8C41-62185D0AFE49}"/>
              </a:ext>
            </a:extLst>
          </p:cNvPr>
          <p:cNvSpPr txBox="1"/>
          <p:nvPr/>
        </p:nvSpPr>
        <p:spPr>
          <a:xfrm>
            <a:off x="1271265" y="2388094"/>
            <a:ext cx="3593699" cy="2585323"/>
          </a:xfrm>
          <a:prstGeom prst="rect">
            <a:avLst/>
          </a:prstGeom>
          <a:noFill/>
        </p:spPr>
        <p:txBody>
          <a:bodyPr wrap="square" rtlCol="0">
            <a:spAutoFit/>
          </a:bodyPr>
          <a:lstStyle/>
          <a:p>
            <a:r>
              <a:rPr lang="en-US" dirty="0" err="1"/>
              <a:t>Các</a:t>
            </a:r>
            <a:r>
              <a:rPr lang="en-US" dirty="0"/>
              <a:t> </a:t>
            </a:r>
            <a:r>
              <a:rPr lang="en-US" dirty="0" err="1"/>
              <a:t>vụ</a:t>
            </a:r>
            <a:r>
              <a:rPr lang="en-US" dirty="0"/>
              <a:t> tai </a:t>
            </a:r>
            <a:r>
              <a:rPr lang="en-US" dirty="0" err="1"/>
              <a:t>nạn</a:t>
            </a:r>
            <a:r>
              <a:rPr lang="en-US" dirty="0"/>
              <a:t> </a:t>
            </a:r>
            <a:r>
              <a:rPr lang="en-US" dirty="0" err="1"/>
              <a:t>xảy</a:t>
            </a:r>
            <a:r>
              <a:rPr lang="en-US" dirty="0"/>
              <a:t> ra </a:t>
            </a:r>
            <a:r>
              <a:rPr lang="en-US" dirty="0" err="1"/>
              <a:t>chủ</a:t>
            </a:r>
            <a:r>
              <a:rPr lang="en-US" dirty="0"/>
              <a:t> </a:t>
            </a:r>
            <a:r>
              <a:rPr lang="en-US" dirty="0" err="1"/>
              <a:t>yếu</a:t>
            </a:r>
            <a:r>
              <a:rPr lang="en-US" dirty="0"/>
              <a:t> ở </a:t>
            </a:r>
            <a:r>
              <a:rPr lang="en-US" dirty="0" err="1"/>
              <a:t>những</a:t>
            </a:r>
            <a:r>
              <a:rPr lang="en-US" dirty="0"/>
              <a:t> </a:t>
            </a:r>
            <a:r>
              <a:rPr lang="en-US" dirty="0" err="1"/>
              <a:t>nơi</a:t>
            </a:r>
            <a:r>
              <a:rPr lang="en-US" dirty="0"/>
              <a:t> </a:t>
            </a:r>
            <a:r>
              <a:rPr lang="en-US" b="1" i="1" dirty="0" err="1"/>
              <a:t>không</a:t>
            </a:r>
            <a:r>
              <a:rPr lang="en-US" b="1" i="1" dirty="0"/>
              <a:t> </a:t>
            </a:r>
            <a:r>
              <a:rPr lang="en-US" b="1" i="1" dirty="0" err="1"/>
              <a:t>có</a:t>
            </a:r>
            <a:r>
              <a:rPr lang="en-US" b="1" i="1" dirty="0"/>
              <a:t> </a:t>
            </a:r>
            <a:r>
              <a:rPr lang="en-US" dirty="0" err="1"/>
              <a:t>nút</a:t>
            </a:r>
            <a:r>
              <a:rPr lang="en-US" dirty="0"/>
              <a:t> </a:t>
            </a:r>
            <a:r>
              <a:rPr lang="en-US" dirty="0" err="1"/>
              <a:t>giao</a:t>
            </a:r>
            <a:r>
              <a:rPr lang="en-US" dirty="0"/>
              <a:t> </a:t>
            </a:r>
            <a:r>
              <a:rPr lang="en-US" dirty="0" err="1"/>
              <a:t>thông</a:t>
            </a:r>
            <a:r>
              <a:rPr lang="en-US" dirty="0"/>
              <a:t>/ </a:t>
            </a:r>
            <a:r>
              <a:rPr lang="en-US" dirty="0" err="1"/>
              <a:t>giao</a:t>
            </a:r>
            <a:r>
              <a:rPr lang="en-US" dirty="0"/>
              <a:t> </a:t>
            </a:r>
            <a:r>
              <a:rPr lang="en-US" dirty="0" err="1"/>
              <a:t>lộ</a:t>
            </a:r>
            <a:endParaRPr lang="en-US" dirty="0"/>
          </a:p>
          <a:p>
            <a:endParaRPr lang="en-US" dirty="0"/>
          </a:p>
          <a:p>
            <a:r>
              <a:rPr lang="en-US" dirty="0">
                <a:latin typeface="Barlow"/>
              </a:rPr>
              <a:t>→ </a:t>
            </a:r>
            <a:r>
              <a:rPr lang="vi-VN" dirty="0">
                <a:latin typeface="Barlow"/>
              </a:rPr>
              <a:t>Khi đến các giao lộ, chúng ta sẽ tập trung để chuyển làn đường, vận tốc sẽ thấp, và cũng như ở đây thì có đèn tín hiệu giao thông điều phối nên khó xảy ra tai nạn hơn</a:t>
            </a:r>
            <a:endParaRPr lang="en-US" dirty="0"/>
          </a:p>
        </p:txBody>
      </p:sp>
      <p:pic>
        <p:nvPicPr>
          <p:cNvPr id="5" name="Picture 4">
            <a:extLst>
              <a:ext uri="{FF2B5EF4-FFF2-40B4-BE49-F238E27FC236}">
                <a16:creationId xmlns:a16="http://schemas.microsoft.com/office/drawing/2014/main" id="{542C62F3-D1FE-4548-BE80-CB83B7B1BC8E}"/>
              </a:ext>
            </a:extLst>
          </p:cNvPr>
          <p:cNvPicPr>
            <a:picLocks noChangeAspect="1"/>
          </p:cNvPicPr>
          <p:nvPr/>
        </p:nvPicPr>
        <p:blipFill>
          <a:blip r:embed="rId3"/>
          <a:stretch>
            <a:fillRect/>
          </a:stretch>
        </p:blipFill>
        <p:spPr>
          <a:xfrm>
            <a:off x="5004035" y="2121763"/>
            <a:ext cx="6976241" cy="38837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2905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560621" y="1721653"/>
            <a:ext cx="3304343"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6</a:t>
            </a:r>
            <a:r>
              <a:rPr lang="vi-VN"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Loại</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va</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chạm</a:t>
            </a:r>
            <a:r>
              <a:rPr lang="vi-VN" sz="2000" i="1"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9652CF3F-3431-4F0A-8C41-62185D0AFE49}"/>
              </a:ext>
            </a:extLst>
          </p:cNvPr>
          <p:cNvSpPr txBox="1"/>
          <p:nvPr/>
        </p:nvSpPr>
        <p:spPr>
          <a:xfrm>
            <a:off x="1271265" y="2246051"/>
            <a:ext cx="3717985" cy="3416320"/>
          </a:xfrm>
          <a:prstGeom prst="rect">
            <a:avLst/>
          </a:prstGeom>
          <a:noFill/>
        </p:spPr>
        <p:txBody>
          <a:bodyPr wrap="square" rtlCol="0">
            <a:spAutoFit/>
          </a:bodyPr>
          <a:lstStyle/>
          <a:p>
            <a:pPr algn="just"/>
            <a:r>
              <a:rPr lang="en-US" dirty="0"/>
              <a:t>Chủ </a:t>
            </a:r>
            <a:r>
              <a:rPr lang="en-US" dirty="0" err="1"/>
              <a:t>yếu</a:t>
            </a:r>
            <a:r>
              <a:rPr lang="en-US" dirty="0"/>
              <a:t> </a:t>
            </a:r>
            <a:r>
              <a:rPr lang="en-US" dirty="0" err="1"/>
              <a:t>là</a:t>
            </a:r>
            <a:r>
              <a:rPr lang="en-US" dirty="0"/>
              <a:t> </a:t>
            </a:r>
            <a:r>
              <a:rPr lang="en-US" dirty="0" err="1"/>
              <a:t>va</a:t>
            </a:r>
            <a:r>
              <a:rPr lang="en-US" dirty="0"/>
              <a:t> </a:t>
            </a:r>
            <a:r>
              <a:rPr lang="en-US" dirty="0" err="1"/>
              <a:t>chạm</a:t>
            </a:r>
            <a:r>
              <a:rPr lang="en-US" dirty="0"/>
              <a:t> từ </a:t>
            </a:r>
            <a:r>
              <a:rPr lang="en-US" dirty="0" err="1"/>
              <a:t>bên</a:t>
            </a:r>
            <a:r>
              <a:rPr lang="en-US" dirty="0"/>
              <a:t> </a:t>
            </a:r>
            <a:r>
              <a:rPr lang="en-US" dirty="0" err="1"/>
              <a:t>hông</a:t>
            </a:r>
            <a:r>
              <a:rPr lang="en-US" dirty="0"/>
              <a:t> </a:t>
            </a:r>
            <a:r>
              <a:rPr lang="en-US" dirty="0" err="1"/>
              <a:t>và</a:t>
            </a:r>
            <a:r>
              <a:rPr lang="en-US" dirty="0"/>
              <a:t> </a:t>
            </a:r>
            <a:r>
              <a:rPr lang="en-US" dirty="0" err="1"/>
              <a:t>va</a:t>
            </a:r>
            <a:r>
              <a:rPr lang="en-US" dirty="0"/>
              <a:t> </a:t>
            </a:r>
            <a:r>
              <a:rPr lang="en-US" dirty="0" err="1"/>
              <a:t>chạm</a:t>
            </a:r>
            <a:r>
              <a:rPr lang="en-US" dirty="0"/>
              <a:t> </a:t>
            </a:r>
            <a:r>
              <a:rPr lang="en-US" dirty="0" err="1"/>
              <a:t>khác</a:t>
            </a:r>
            <a:r>
              <a:rPr lang="en-US" dirty="0"/>
              <a:t> (</a:t>
            </a:r>
            <a:r>
              <a:rPr lang="en-US" dirty="0" err="1"/>
              <a:t>va</a:t>
            </a:r>
            <a:r>
              <a:rPr lang="en-US" dirty="0"/>
              <a:t> </a:t>
            </a:r>
            <a:r>
              <a:rPr lang="en-US" dirty="0" err="1"/>
              <a:t>chạm</a:t>
            </a:r>
            <a:r>
              <a:rPr lang="en-US" dirty="0"/>
              <a:t> với </a:t>
            </a:r>
            <a:r>
              <a:rPr lang="en-US" dirty="0" err="1"/>
              <a:t>vật</a:t>
            </a:r>
            <a:r>
              <a:rPr lang="en-US" dirty="0"/>
              <a:t> </a:t>
            </a:r>
            <a:r>
              <a:rPr lang="en-US" dirty="0" err="1"/>
              <a:t>cản</a:t>
            </a:r>
            <a:r>
              <a:rPr lang="en-US" dirty="0"/>
              <a:t>, </a:t>
            </a:r>
            <a:r>
              <a:rPr lang="en-US" dirty="0" err="1"/>
              <a:t>rào</a:t>
            </a:r>
            <a:r>
              <a:rPr lang="en-US" dirty="0"/>
              <a:t> </a:t>
            </a:r>
            <a:r>
              <a:rPr lang="en-US" dirty="0" err="1"/>
              <a:t>chắn</a:t>
            </a:r>
            <a:r>
              <a:rPr lang="en-US" dirty="0"/>
              <a:t>, </a:t>
            </a:r>
            <a:r>
              <a:rPr lang="en-US" dirty="0" err="1"/>
              <a:t>người</a:t>
            </a:r>
            <a:r>
              <a:rPr lang="en-US" dirty="0"/>
              <a:t> </a:t>
            </a:r>
            <a:r>
              <a:rPr lang="en-US" dirty="0" err="1"/>
              <a:t>đi</a:t>
            </a:r>
            <a:r>
              <a:rPr lang="en-US" dirty="0"/>
              <a:t> </a:t>
            </a:r>
            <a:r>
              <a:rPr lang="en-US" dirty="0" err="1"/>
              <a:t>bộ</a:t>
            </a:r>
            <a:r>
              <a:rPr lang="en-US" dirty="0"/>
              <a:t>,…)</a:t>
            </a:r>
          </a:p>
          <a:p>
            <a:pPr algn="just"/>
            <a:endParaRPr lang="en-US" dirty="0"/>
          </a:p>
          <a:p>
            <a:pPr marL="285750" indent="-285750" algn="just">
              <a:buFont typeface="Arial" panose="020B0604020202020204" pitchFamily="34" charset="0"/>
              <a:buChar char="•"/>
            </a:pPr>
            <a:r>
              <a:rPr lang="vi-VN" b="1" dirty="0">
                <a:latin typeface="Barlow"/>
              </a:rPr>
              <a:t>2 xe - va chạm từ bên hông</a:t>
            </a:r>
            <a:r>
              <a:rPr lang="vi-VN" dirty="0">
                <a:latin typeface="Barlow"/>
              </a:rPr>
              <a:t>: bình thường va chạm từ bên hông thì là do vượt đèn đỏ hoặc băng qua đường không cẩn thận, tuy nhiên như đã nói phần lớn tai nạn không xảy ra ở các giao lộ -&gt; khả năng cao là xe vượt xe không thành công -&gt; tai nạn</a:t>
            </a:r>
          </a:p>
        </p:txBody>
      </p:sp>
      <p:pic>
        <p:nvPicPr>
          <p:cNvPr id="5" name="Picture 4">
            <a:extLst>
              <a:ext uri="{FF2B5EF4-FFF2-40B4-BE49-F238E27FC236}">
                <a16:creationId xmlns:a16="http://schemas.microsoft.com/office/drawing/2014/main" id="{B80C4CEA-72EB-43C2-96B2-F6A8E9F14C93}"/>
              </a:ext>
            </a:extLst>
          </p:cNvPr>
          <p:cNvPicPr>
            <a:picLocks noChangeAspect="1"/>
          </p:cNvPicPr>
          <p:nvPr/>
        </p:nvPicPr>
        <p:blipFill>
          <a:blip r:embed="rId2"/>
          <a:stretch>
            <a:fillRect/>
          </a:stretch>
        </p:blipFill>
        <p:spPr>
          <a:xfrm>
            <a:off x="5273336" y="2121763"/>
            <a:ext cx="6630001" cy="3341144"/>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41F8EC7F-ACBD-4CE9-8BA2-CCA8B139E729}"/>
              </a:ext>
            </a:extLst>
          </p:cNvPr>
          <p:cNvSpPr txBox="1"/>
          <p:nvPr/>
        </p:nvSpPr>
        <p:spPr>
          <a:xfrm>
            <a:off x="3212792" y="5786659"/>
            <a:ext cx="7358701" cy="923330"/>
          </a:xfrm>
          <a:prstGeom prst="rect">
            <a:avLst/>
          </a:prstGeom>
          <a:noFill/>
        </p:spPr>
        <p:txBody>
          <a:bodyPr wrap="square" rtlCol="0">
            <a:spAutoFit/>
          </a:bodyPr>
          <a:lstStyle/>
          <a:p>
            <a:pPr marL="285750" indent="-285750">
              <a:buFont typeface="Arial" panose="020B0604020202020204" pitchFamily="34" charset="0"/>
              <a:buChar char="•"/>
            </a:pPr>
            <a:r>
              <a:rPr lang="vi-VN" b="1" dirty="0">
                <a:latin typeface="Barlow"/>
              </a:rPr>
              <a:t>Các loại va chạm khác</a:t>
            </a:r>
            <a:r>
              <a:rPr lang="vi-VN" dirty="0">
                <a:latin typeface="Barlow"/>
              </a:rPr>
              <a:t>: tức là các tai nạn chỉ có 1 xe, tự người lái va chạm với vật cản -&gt; trình trạng của tài xế có vấn đề (VD: say rượu, dùng chất kích thích, ...)</a:t>
            </a:r>
            <a:endParaRPr lang="en-US" dirty="0">
              <a:latin typeface="Barlow"/>
            </a:endParaRPr>
          </a:p>
        </p:txBody>
      </p:sp>
    </p:spTree>
    <p:extLst>
      <p:ext uri="{BB962C8B-B14F-4D97-AF65-F5344CB8AC3E}">
        <p14:creationId xmlns:p14="http://schemas.microsoft.com/office/powerpoint/2010/main" val="214367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560621" y="1721653"/>
            <a:ext cx="3304343"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6</a:t>
            </a:r>
            <a:r>
              <a:rPr lang="vi-VN"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Loại</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va</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chạm</a:t>
            </a:r>
            <a:r>
              <a:rPr lang="vi-VN" sz="2000" i="1"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9652CF3F-3431-4F0A-8C41-62185D0AFE49}"/>
              </a:ext>
            </a:extLst>
          </p:cNvPr>
          <p:cNvSpPr txBox="1"/>
          <p:nvPr/>
        </p:nvSpPr>
        <p:spPr>
          <a:xfrm>
            <a:off x="1271265" y="2388094"/>
            <a:ext cx="3593699" cy="3970318"/>
          </a:xfrm>
          <a:prstGeom prst="rect">
            <a:avLst/>
          </a:prstGeom>
          <a:noFill/>
        </p:spPr>
        <p:txBody>
          <a:bodyPr wrap="square" rtlCol="0">
            <a:spAutoFit/>
          </a:bodyPr>
          <a:lstStyle/>
          <a:p>
            <a:pPr marL="285750" indent="-285750" algn="just">
              <a:buFont typeface="Arial" panose="020B0604020202020204" pitchFamily="34" charset="0"/>
              <a:buChar char="•"/>
            </a:pPr>
            <a:r>
              <a:rPr lang="vi-VN" dirty="0"/>
              <a:t>Có thể thấy số vụ tai nạn mà </a:t>
            </a:r>
            <a:r>
              <a:rPr lang="vi-VN" b="1" i="1" dirty="0"/>
              <a:t>2 xe va chạm từ bên hông</a:t>
            </a:r>
            <a:r>
              <a:rPr lang="vi-VN" dirty="0"/>
              <a:t> chỉ nhiều thứ 2 nhưng lại có số người bị ảnh hưởng nhiều nhất. Tuy nhiên, hầu hết chỉ là bị thương nhẹ hoặc không bị thương</a:t>
            </a:r>
            <a:endParaRPr lang="en-US" dirty="0"/>
          </a:p>
          <a:p>
            <a:pPr marL="285750" indent="-285750" algn="just">
              <a:buFont typeface="Arial" panose="020B0604020202020204" pitchFamily="34" charset="0"/>
              <a:buChar char="•"/>
            </a:pPr>
            <a:endParaRPr lang="vi-VN" dirty="0"/>
          </a:p>
          <a:p>
            <a:pPr marL="285750" indent="-285750" algn="just">
              <a:buFont typeface="Arial" panose="020B0604020202020204" pitchFamily="34" charset="0"/>
              <a:buChar char="•"/>
            </a:pPr>
            <a:r>
              <a:rPr lang="vi-VN" dirty="0"/>
              <a:t>Đối với loại va chạm </a:t>
            </a:r>
            <a:r>
              <a:rPr lang="vi-VN" b="1" i="1" dirty="0"/>
              <a:t>2 xe đâm trực diện</a:t>
            </a:r>
            <a:r>
              <a:rPr lang="vi-VN" dirty="0"/>
              <a:t>, tỉ lệ người bị thương, nhập viện </a:t>
            </a:r>
            <a:r>
              <a:rPr lang="vi-VN" b="1" dirty="0"/>
              <a:t>cao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nhất</a:t>
            </a:r>
            <a:r>
              <a:rPr lang="en-US" b="1"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vi-VN" dirty="0"/>
              <a:t>(&gt; </a:t>
            </a:r>
            <a:r>
              <a:rPr lang="vi-VN" b="1" dirty="0"/>
              <a:t>80%</a:t>
            </a:r>
            <a:r>
              <a:rPr lang="vi-VN" dirty="0"/>
              <a:t>) và tỉ lệ tử vong/ số vụ tai nạn là cao nhất (khoảng </a:t>
            </a:r>
            <a:r>
              <a:rPr lang="vi-VN" b="1" dirty="0"/>
              <a:t>14%</a:t>
            </a:r>
            <a:r>
              <a:rPr lang="vi-VN" dirty="0"/>
              <a:t>)</a:t>
            </a:r>
            <a:endParaRPr lang="en-US" dirty="0"/>
          </a:p>
        </p:txBody>
      </p:sp>
      <p:pic>
        <p:nvPicPr>
          <p:cNvPr id="11" name="Picture 10">
            <a:extLst>
              <a:ext uri="{FF2B5EF4-FFF2-40B4-BE49-F238E27FC236}">
                <a16:creationId xmlns:a16="http://schemas.microsoft.com/office/drawing/2014/main" id="{40C16731-003B-42AC-BEC8-75A806F16AC4}"/>
              </a:ext>
            </a:extLst>
          </p:cNvPr>
          <p:cNvPicPr>
            <a:picLocks noChangeAspect="1"/>
          </p:cNvPicPr>
          <p:nvPr/>
        </p:nvPicPr>
        <p:blipFill>
          <a:blip r:embed="rId2"/>
          <a:stretch>
            <a:fillRect/>
          </a:stretch>
        </p:blipFill>
        <p:spPr>
          <a:xfrm>
            <a:off x="5029049" y="1721653"/>
            <a:ext cx="6991316" cy="5007621"/>
          </a:xfrm>
          <a:prstGeom prst="rect">
            <a:avLst/>
          </a:prstGeom>
        </p:spPr>
      </p:pic>
    </p:spTree>
    <p:extLst>
      <p:ext uri="{BB962C8B-B14F-4D97-AF65-F5344CB8AC3E}">
        <p14:creationId xmlns:p14="http://schemas.microsoft.com/office/powerpoint/2010/main" val="374885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II. Chi </a:t>
            </a:r>
            <a:r>
              <a:rPr lang="en-US" sz="4000" b="1" dirty="0" err="1">
                <a:solidFill>
                  <a:srgbClr val="002060"/>
                </a:solidFill>
                <a:latin typeface="Arial" panose="020B0604020202020204" pitchFamily="34" charset="0"/>
                <a:cs typeface="Arial" panose="020B0604020202020204" pitchFamily="34" charset="0"/>
              </a:rPr>
              <a:t>tiết</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nơi</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xảy</a:t>
            </a:r>
            <a:r>
              <a:rPr lang="en-US" sz="4000" b="1" dirty="0">
                <a:solidFill>
                  <a:srgbClr val="002060"/>
                </a:solidFill>
                <a:latin typeface="Arial" panose="020B0604020202020204" pitchFamily="34" charset="0"/>
                <a:cs typeface="Arial" panose="020B0604020202020204" pitchFamily="34" charset="0"/>
              </a:rPr>
              <a:t> ra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724025" y="1362075"/>
            <a:ext cx="6981825"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a:t>
            </a:r>
            <a:r>
              <a:rPr lang="vi-VN"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dốc</a:t>
            </a:r>
            <a:r>
              <a:rPr lang="en-US" sz="2000" dirty="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đường</a:t>
            </a:r>
            <a:r>
              <a:rPr lang="vi-VN"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2</a:t>
            </a:r>
            <a:r>
              <a:rPr lang="vi-V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Tình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a:t>
            </a:r>
            <a:r>
              <a:rPr lang="vi-V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Hình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4</a:t>
            </a:r>
            <a:r>
              <a:rPr lang="vi-V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Số chiều.</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532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23507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II. Chi </a:t>
            </a:r>
            <a:r>
              <a:rPr lang="en-US" sz="4000" b="1" dirty="0" err="1">
                <a:solidFill>
                  <a:srgbClr val="002060"/>
                </a:solidFill>
                <a:latin typeface="Arial" panose="020B0604020202020204" pitchFamily="34" charset="0"/>
                <a:cs typeface="Arial" panose="020B0604020202020204" pitchFamily="34" charset="0"/>
              </a:rPr>
              <a:t>tiết</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nơi</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xảy</a:t>
            </a:r>
            <a:r>
              <a:rPr lang="en-US" sz="4000" b="1" dirty="0">
                <a:solidFill>
                  <a:srgbClr val="002060"/>
                </a:solidFill>
                <a:latin typeface="Arial" panose="020B0604020202020204" pitchFamily="34" charset="0"/>
                <a:cs typeface="Arial" panose="020B0604020202020204" pitchFamily="34" charset="0"/>
              </a:rPr>
              <a:t> ra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2394D17-D265-4C75-9089-DA9E4EA21AA9}"/>
              </a:ext>
            </a:extLst>
          </p:cNvPr>
          <p:cNvPicPr>
            <a:picLocks noChangeAspect="1"/>
          </p:cNvPicPr>
          <p:nvPr/>
        </p:nvPicPr>
        <p:blipFill>
          <a:blip r:embed="rId2"/>
          <a:stretch>
            <a:fillRect/>
          </a:stretch>
        </p:blipFill>
        <p:spPr>
          <a:xfrm>
            <a:off x="1537592" y="942956"/>
            <a:ext cx="10321047" cy="5046885"/>
          </a:xfrm>
          <a:prstGeom prst="rect">
            <a:avLst/>
          </a:prstGeom>
        </p:spPr>
      </p:pic>
    </p:spTree>
    <p:extLst>
      <p:ext uri="{BB962C8B-B14F-4D97-AF65-F5344CB8AC3E}">
        <p14:creationId xmlns:p14="http://schemas.microsoft.com/office/powerpoint/2010/main" val="293022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II. Chi </a:t>
            </a:r>
            <a:r>
              <a:rPr lang="en-US" sz="4000" b="1" dirty="0" err="1">
                <a:solidFill>
                  <a:srgbClr val="002060"/>
                </a:solidFill>
                <a:latin typeface="Arial" panose="020B0604020202020204" pitchFamily="34" charset="0"/>
                <a:cs typeface="Arial" panose="020B0604020202020204" pitchFamily="34" charset="0"/>
              </a:rPr>
              <a:t>tiết</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nơi</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xảy</a:t>
            </a:r>
            <a:r>
              <a:rPr lang="en-US" sz="4000" b="1" dirty="0">
                <a:solidFill>
                  <a:srgbClr val="002060"/>
                </a:solidFill>
                <a:latin typeface="Arial" panose="020B0604020202020204" pitchFamily="34" charset="0"/>
                <a:cs typeface="Arial" panose="020B0604020202020204" pitchFamily="34" charset="0"/>
              </a:rPr>
              <a:t> ra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648A5DF-03B5-43D6-9AB5-8922527F16CA}"/>
              </a:ext>
            </a:extLst>
          </p:cNvPr>
          <p:cNvSpPr txBox="1"/>
          <p:nvPr/>
        </p:nvSpPr>
        <p:spPr>
          <a:xfrm>
            <a:off x="1724025" y="1568742"/>
            <a:ext cx="947959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vi-VN" dirty="0">
                <a:latin typeface="Arial" panose="020B0604020202020204" pitchFamily="34" charset="0"/>
                <a:cs typeface="Arial" panose="020B0604020202020204" pitchFamily="34" charset="0"/>
              </a:rPr>
              <a:t>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xấu</a:t>
            </a:r>
            <a:r>
              <a:rPr lang="vi-VN" dirty="0">
                <a:latin typeface="Arial" panose="020B0604020202020204" pitchFamily="34" charset="0"/>
                <a:cs typeface="Arial" panose="020B0604020202020204" pitchFamily="34" charset="0"/>
              </a:rPr>
              <a:t> thì người ta sẽ hạn chế ra đường, hoặc nếu có thì sẽ cẩn thận hơn trong lúc di chuyển -&gt;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tai nạn</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vi-VN"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ó</a:t>
            </a:r>
            <a:r>
              <a:rPr lang="vi-VN" dirty="0">
                <a:latin typeface="Arial" panose="020B0604020202020204" pitchFamily="34" charset="0"/>
                <a:cs typeface="Arial" panose="020B0604020202020204" pitchFamily="34" charset="0"/>
              </a:rPr>
              <a:t> vẻ như điều kiện ngoại cảnh </a:t>
            </a:r>
            <a:r>
              <a:rPr lang="vi-VN" b="1" i="1" dirty="0">
                <a:latin typeface="Arial" panose="020B0604020202020204" pitchFamily="34" charset="0"/>
                <a:cs typeface="Arial" panose="020B0604020202020204" pitchFamily="34" charset="0"/>
              </a:rPr>
              <a:t>không phải </a:t>
            </a:r>
            <a:r>
              <a:rPr lang="vi-VN" dirty="0">
                <a:latin typeface="Arial" panose="020B0604020202020204" pitchFamily="34" charset="0"/>
                <a:cs typeface="Arial" panose="020B0604020202020204" pitchFamily="34" charset="0"/>
              </a:rPr>
              <a:t>là yếu tố quan trọng dẫn đến tai nạn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6771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a:solidFill>
                  <a:srgbClr val="002060"/>
                </a:solidFill>
                <a:latin typeface="Arial" panose="020B0604020202020204" pitchFamily="34" charset="0"/>
                <a:cs typeface="Arial" panose="020B0604020202020204" pitchFamily="34" charset="0"/>
              </a:rPr>
              <a:t>III. Chi tiết về người bị nạn</a:t>
            </a:r>
            <a:endParaRPr lang="en-US" sz="4000" b="1" dirty="0">
              <a:solidFill>
                <a:srgbClr val="00206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4D763F0-7EAA-4648-A7FB-9C1F2CFAB84D}"/>
              </a:ext>
            </a:extLst>
          </p:cNvPr>
          <p:cNvPicPr>
            <a:picLocks noChangeAspect="1"/>
          </p:cNvPicPr>
          <p:nvPr/>
        </p:nvPicPr>
        <p:blipFill>
          <a:blip r:embed="rId2"/>
          <a:stretch>
            <a:fillRect/>
          </a:stretch>
        </p:blipFill>
        <p:spPr>
          <a:xfrm>
            <a:off x="117508" y="1763486"/>
            <a:ext cx="7762649" cy="4033351"/>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4DAA201E-2957-4B9B-8745-968E74A868C4}"/>
              </a:ext>
            </a:extLst>
          </p:cNvPr>
          <p:cNvSpPr txBox="1"/>
          <p:nvPr/>
        </p:nvSpPr>
        <p:spPr>
          <a:xfrm>
            <a:off x="8098971" y="1763486"/>
            <a:ext cx="376956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xế</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chiếm</a:t>
            </a:r>
            <a:r>
              <a:rPr lang="en-US" dirty="0">
                <a:latin typeface="Arial" panose="020B0604020202020204" pitchFamily="34" charset="0"/>
                <a:cs typeface="Arial" panose="020B0604020202020204" pitchFamily="34" charset="0"/>
              </a:rPr>
              <a:t> số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hẳn</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insight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tai </a:t>
            </a:r>
            <a:r>
              <a:rPr lang="en-US" dirty="0" err="1">
                <a:latin typeface="Arial" panose="020B0604020202020204" pitchFamily="34" charset="0"/>
                <a:cs typeface="Arial" panose="020B0604020202020204" pitchFamily="34" charset="0"/>
              </a:rPr>
              <a:t>nạn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en-US" dirty="0">
                <a:latin typeface="Barlow"/>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các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tai </a:t>
            </a:r>
            <a:r>
              <a:rPr lang="en-US" dirty="0" err="1">
                <a:latin typeface="Arial" panose="020B0604020202020204" pitchFamily="34" charset="0"/>
                <a:cs typeface="Arial" panose="020B0604020202020204" pitchFamily="34" charset="0"/>
              </a:rPr>
              <a:t>nạn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một</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mình</a:t>
            </a:r>
            <a:r>
              <a:rPr lang="en-US"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Tỉ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vong</a:t>
            </a:r>
            <a:r>
              <a:rPr lang="en-US" dirty="0">
                <a:latin typeface="Arial" panose="020B0604020202020204" pitchFamily="34" charset="0"/>
                <a:cs typeface="Arial" panose="020B0604020202020204" pitchFamily="34" charset="0"/>
              </a:rPr>
              <a:t> của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52.3%</a:t>
            </a:r>
            <a:r>
              <a:rPr lang="en-US" dirty="0">
                <a:latin typeface="Arial" panose="020B0604020202020204" pitchFamily="34" charset="0"/>
                <a:cs typeface="Arial" panose="020B0604020202020204" pitchFamily="34" charset="0"/>
              </a:rPr>
              <a:t> so với </a:t>
            </a:r>
            <a:r>
              <a:rPr lang="en-US" b="1" dirty="0">
                <a:latin typeface="Arial" panose="020B0604020202020204" pitchFamily="34" charset="0"/>
                <a:cs typeface="Arial" panose="020B0604020202020204" pitchFamily="34" charset="0"/>
              </a:rPr>
              <a:t>67.5%</a:t>
            </a:r>
            <a:r>
              <a:rPr lang="en-US" dirty="0">
                <a:latin typeface="Arial" panose="020B0604020202020204" pitchFamily="34" charset="0"/>
                <a:cs typeface="Arial" panose="020B0604020202020204" pitchFamily="34" charset="0"/>
              </a:rPr>
              <a:t> của hành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kể</a:t>
            </a:r>
            <a:r>
              <a:rPr lang="en-US"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tránh</a:t>
            </a:r>
            <a:r>
              <a:rPr lang="en-US" dirty="0">
                <a:latin typeface="Arial" panose="020B0604020202020204" pitchFamily="34" charset="0"/>
                <a:cs typeface="Arial" panose="020B0604020202020204" pitchFamily="34" charset="0"/>
              </a:rPr>
              <a:t> né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lái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5533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IV. Chi </a:t>
            </a:r>
            <a:r>
              <a:rPr lang="en-US" sz="4000" b="1" dirty="0" err="1">
                <a:solidFill>
                  <a:srgbClr val="002060"/>
                </a:solidFill>
                <a:latin typeface="Arial" panose="020B0604020202020204" pitchFamily="34" charset="0"/>
                <a:cs typeface="Arial" panose="020B0604020202020204" pitchFamily="34" charset="0"/>
              </a:rPr>
              <a:t>tiết</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loại</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phương</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tiện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5B4F241-A9DB-4EF1-87CC-23E7432CB8F6}"/>
              </a:ext>
            </a:extLst>
          </p:cNvPr>
          <p:cNvSpPr txBox="1"/>
          <p:nvPr/>
        </p:nvSpPr>
        <p:spPr>
          <a:xfrm>
            <a:off x="1724025" y="1811045"/>
            <a:ext cx="6478942"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Thống</a:t>
            </a:r>
            <a:r>
              <a:rPr lang="en-US" dirty="0"/>
              <a:t> </a:t>
            </a:r>
            <a:r>
              <a:rPr lang="en-US" dirty="0" err="1"/>
              <a:t>kê</a:t>
            </a:r>
            <a:r>
              <a:rPr lang="en-US" dirty="0"/>
              <a:t> </a:t>
            </a:r>
            <a:r>
              <a:rPr lang="en-US" dirty="0" err="1"/>
              <a:t>cho</a:t>
            </a:r>
            <a:r>
              <a:rPr lang="en-US" dirty="0"/>
              <a:t> </a:t>
            </a:r>
            <a:r>
              <a:rPr lang="en-US" dirty="0" err="1"/>
              <a:t>thấy</a:t>
            </a:r>
            <a:r>
              <a:rPr lang="en-US" dirty="0"/>
              <a:t>, </a:t>
            </a:r>
            <a:r>
              <a:rPr lang="en-US" dirty="0" err="1"/>
              <a:t>phương</a:t>
            </a:r>
            <a:r>
              <a:rPr lang="en-US" dirty="0"/>
              <a:t> </a:t>
            </a:r>
            <a:r>
              <a:rPr lang="en-US" dirty="0" err="1"/>
              <a:t>tiện</a:t>
            </a:r>
            <a:r>
              <a:rPr lang="en-US" dirty="0"/>
              <a:t> </a:t>
            </a:r>
            <a:r>
              <a:rPr lang="en-US" dirty="0" err="1"/>
              <a:t>gây</a:t>
            </a:r>
            <a:r>
              <a:rPr lang="en-US" dirty="0"/>
              <a:t> tai </a:t>
            </a:r>
            <a:r>
              <a:rPr lang="en-US" dirty="0" err="1"/>
              <a:t>nạn</a:t>
            </a:r>
            <a:r>
              <a:rPr lang="en-US" dirty="0"/>
              <a:t> </a:t>
            </a:r>
            <a:r>
              <a:rPr lang="en-US" dirty="0" err="1"/>
              <a:t>nhiều</a:t>
            </a:r>
            <a:r>
              <a:rPr lang="en-US" dirty="0"/>
              <a:t> </a:t>
            </a:r>
            <a:r>
              <a:rPr lang="en-US" dirty="0" err="1"/>
              <a:t>nhất</a:t>
            </a:r>
            <a:r>
              <a:rPr lang="en-US" dirty="0"/>
              <a:t> </a:t>
            </a:r>
            <a:r>
              <a:rPr lang="en-US" dirty="0" err="1"/>
              <a:t>là</a:t>
            </a:r>
            <a:r>
              <a:rPr lang="en-US" dirty="0"/>
              <a:t> </a:t>
            </a:r>
            <a:r>
              <a:rPr lang="en-US" dirty="0" err="1"/>
              <a:t>xe</a:t>
            </a:r>
            <a:r>
              <a:rPr lang="en-US" dirty="0"/>
              <a:t> </a:t>
            </a:r>
            <a:r>
              <a:rPr lang="en-US" dirty="0" err="1"/>
              <a:t>khách</a:t>
            </a:r>
            <a:r>
              <a:rPr lang="en-US" dirty="0"/>
              <a:t> </a:t>
            </a:r>
            <a:r>
              <a:rPr lang="en-US" dirty="0" err="1"/>
              <a:t>cỡ</a:t>
            </a:r>
            <a:r>
              <a:rPr lang="en-US" dirty="0"/>
              <a:t> </a:t>
            </a:r>
            <a:r>
              <a:rPr lang="en-US" dirty="0" err="1"/>
              <a:t>nhỏ</a:t>
            </a:r>
            <a:r>
              <a:rPr lang="en-US" dirty="0"/>
              <a:t>, </a:t>
            </a:r>
            <a:r>
              <a:rPr lang="en-US" dirty="0" err="1"/>
              <a:t>xe</a:t>
            </a:r>
            <a:r>
              <a:rPr lang="en-US" dirty="0"/>
              <a:t> ô </a:t>
            </a:r>
            <a:r>
              <a:rPr lang="en-US" dirty="0" err="1"/>
              <a:t>tô</a:t>
            </a:r>
            <a:r>
              <a:rPr lang="en-US" dirty="0"/>
              <a:t> </a:t>
            </a:r>
            <a:r>
              <a:rPr lang="en-US" dirty="0" err="1"/>
              <a:t>cá</a:t>
            </a:r>
            <a:r>
              <a:rPr lang="en-US" dirty="0"/>
              <a:t> nhận </a:t>
            </a:r>
            <a:r>
              <a:rPr lang="en-US" b="1" dirty="0">
                <a:latin typeface="Abadi" panose="020B0604020104020204" pitchFamily="34" charset="0"/>
              </a:rPr>
              <a:t>62.5%</a:t>
            </a:r>
          </a:p>
          <a:p>
            <a:pPr marL="285750" indent="-285750">
              <a:buFont typeface="Arial" panose="020B0604020202020204" pitchFamily="34" charset="0"/>
              <a:buChar char="•"/>
            </a:pPr>
            <a:r>
              <a:rPr lang="en-US" dirty="0" err="1"/>
              <a:t>Tỉ</a:t>
            </a:r>
            <a:r>
              <a:rPr lang="en-US" dirty="0"/>
              <a:t> </a:t>
            </a:r>
            <a:r>
              <a:rPr lang="en-US" dirty="0" err="1"/>
              <a:t>lệ</a:t>
            </a:r>
            <a:r>
              <a:rPr lang="en-US" dirty="0"/>
              <a:t> tai </a:t>
            </a:r>
            <a:r>
              <a:rPr lang="en-US" dirty="0" err="1"/>
              <a:t>nạn</a:t>
            </a:r>
            <a:r>
              <a:rPr lang="en-US" dirty="0"/>
              <a:t> của các </a:t>
            </a:r>
            <a:r>
              <a:rPr lang="en-US" dirty="0" err="1"/>
              <a:t>loại</a:t>
            </a:r>
            <a:r>
              <a:rPr lang="en-US" dirty="0"/>
              <a:t> </a:t>
            </a:r>
            <a:r>
              <a:rPr lang="en-US" dirty="0" err="1"/>
              <a:t>phương</a:t>
            </a:r>
            <a:r>
              <a:rPr lang="en-US" dirty="0"/>
              <a:t> </a:t>
            </a:r>
            <a:r>
              <a:rPr lang="en-US" dirty="0" err="1"/>
              <a:t>tiện</a:t>
            </a:r>
            <a:r>
              <a:rPr lang="en-US" dirty="0"/>
              <a:t> công </a:t>
            </a:r>
            <a:r>
              <a:rPr lang="en-US" dirty="0" err="1"/>
              <a:t>cộng</a:t>
            </a:r>
            <a:r>
              <a:rPr lang="en-US" dirty="0"/>
              <a:t> </a:t>
            </a:r>
            <a:r>
              <a:rPr lang="en-US" dirty="0" err="1"/>
              <a:t>là</a:t>
            </a:r>
            <a:r>
              <a:rPr lang="en-US" dirty="0"/>
              <a:t> </a:t>
            </a:r>
            <a:r>
              <a:rPr lang="en-US" dirty="0" err="1"/>
              <a:t>rất</a:t>
            </a:r>
            <a:r>
              <a:rPr lang="en-US" dirty="0"/>
              <a:t> </a:t>
            </a:r>
            <a:r>
              <a:rPr lang="en-US" dirty="0" err="1"/>
              <a:t>thấp</a:t>
            </a:r>
            <a:r>
              <a:rPr lang="en-US" dirty="0"/>
              <a:t>:</a:t>
            </a:r>
          </a:p>
          <a:p>
            <a:r>
              <a:rPr lang="en-US" dirty="0"/>
              <a:t>	Xe </a:t>
            </a:r>
            <a:r>
              <a:rPr lang="en-US" dirty="0" err="1"/>
              <a:t>buýt</a:t>
            </a:r>
            <a:r>
              <a:rPr lang="en-US" dirty="0"/>
              <a:t>: </a:t>
            </a:r>
            <a:r>
              <a:rPr lang="en-US" b="1" dirty="0">
                <a:latin typeface="Abadi" panose="020B0604020104020204" pitchFamily="34" charset="0"/>
              </a:rPr>
              <a:t>0.727%</a:t>
            </a:r>
          </a:p>
          <a:p>
            <a:r>
              <a:rPr lang="en-US" dirty="0"/>
              <a:t>	Xe </a:t>
            </a:r>
            <a:r>
              <a:rPr lang="en-US" dirty="0" err="1"/>
              <a:t>buýt</a:t>
            </a:r>
            <a:r>
              <a:rPr lang="en-US" dirty="0"/>
              <a:t> </a:t>
            </a:r>
            <a:r>
              <a:rPr lang="en-US" dirty="0" err="1"/>
              <a:t>đường</a:t>
            </a:r>
            <a:r>
              <a:rPr lang="en-US" dirty="0"/>
              <a:t> </a:t>
            </a:r>
            <a:r>
              <a:rPr lang="en-US" dirty="0" err="1"/>
              <a:t>dài</a:t>
            </a:r>
            <a:r>
              <a:rPr lang="en-US" dirty="0"/>
              <a:t>: </a:t>
            </a:r>
            <a:r>
              <a:rPr lang="en-US" b="1" dirty="0">
                <a:latin typeface="Abadi" panose="020B0604020104020204" pitchFamily="34" charset="0"/>
              </a:rPr>
              <a:t>0.199%</a:t>
            </a:r>
          </a:p>
          <a:p>
            <a:r>
              <a:rPr lang="en-US" dirty="0"/>
              <a:t>	</a:t>
            </a:r>
            <a:r>
              <a:rPr lang="en-US" dirty="0" err="1"/>
              <a:t>Tàu</a:t>
            </a:r>
            <a:r>
              <a:rPr lang="en-US" dirty="0"/>
              <a:t> </a:t>
            </a:r>
            <a:r>
              <a:rPr lang="en-US" dirty="0" err="1"/>
              <a:t>hỏa</a:t>
            </a:r>
            <a:r>
              <a:rPr lang="en-US" dirty="0"/>
              <a:t>: </a:t>
            </a:r>
            <a:r>
              <a:rPr lang="en-US" b="1" dirty="0">
                <a:latin typeface="Abadi" panose="020B0604020104020204" pitchFamily="34" charset="0"/>
              </a:rPr>
              <a:t>0.028%</a:t>
            </a:r>
          </a:p>
          <a:p>
            <a:r>
              <a:rPr lang="en-US" dirty="0"/>
              <a:t>	</a:t>
            </a:r>
            <a:r>
              <a:rPr lang="en-US" dirty="0" err="1"/>
              <a:t>Tàu</a:t>
            </a:r>
            <a:r>
              <a:rPr lang="en-US" dirty="0"/>
              <a:t> </a:t>
            </a:r>
            <a:r>
              <a:rPr lang="en-US" dirty="0" err="1"/>
              <a:t>cao</a:t>
            </a:r>
            <a:r>
              <a:rPr lang="en-US" dirty="0"/>
              <a:t> </a:t>
            </a:r>
            <a:r>
              <a:rPr lang="en-US" dirty="0" err="1"/>
              <a:t>tốc</a:t>
            </a:r>
            <a:r>
              <a:rPr lang="en-US" dirty="0"/>
              <a:t>, </a:t>
            </a:r>
            <a:r>
              <a:rPr lang="en-US" dirty="0" err="1"/>
              <a:t>tàu</a:t>
            </a:r>
            <a:r>
              <a:rPr lang="en-US" dirty="0"/>
              <a:t> điện: </a:t>
            </a:r>
            <a:r>
              <a:rPr lang="en-US" b="1" dirty="0">
                <a:latin typeface="Abadi" panose="020B0604020104020204" pitchFamily="34" charset="0"/>
              </a:rPr>
              <a:t>0.138%</a:t>
            </a:r>
          </a:p>
        </p:txBody>
      </p:sp>
    </p:spTree>
    <p:extLst>
      <p:ext uri="{BB962C8B-B14F-4D97-AF65-F5344CB8AC3E}">
        <p14:creationId xmlns:p14="http://schemas.microsoft.com/office/powerpoint/2010/main" val="14809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DBFD9B40-DB01-43B7-99E7-5BDEB54AF1E7}"/>
              </a:ext>
            </a:extLst>
          </p:cNvPr>
          <p:cNvSpPr>
            <a:spLocks noGrp="1"/>
          </p:cNvSpPr>
          <p:nvPr>
            <p:ph type="ctrTitle"/>
          </p:nvPr>
        </p:nvSpPr>
        <p:spPr>
          <a:xfrm>
            <a:off x="350985" y="821265"/>
            <a:ext cx="7421415" cy="5222117"/>
          </a:xfrm>
        </p:spPr>
        <p:txBody>
          <a:bodyPr anchor="ctr">
            <a:normAutofit/>
          </a:bodyPr>
          <a:lstStyle/>
          <a:p>
            <a:r>
              <a:rPr lang="en-US"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Đồ</a:t>
            </a: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án</a:t>
            </a: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cuối</a:t>
            </a: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kỳ</a:t>
            </a:r>
            <a:b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br>
              <a:rPr lang="en-US" dirty="0"/>
            </a:br>
            <a:r>
              <a:rPr lang="en-US" sz="5400" dirty="0" err="1">
                <a:solidFill>
                  <a:schemeClr val="accent4">
                    <a:lumMod val="50000"/>
                  </a:schemeClr>
                </a:solidFill>
                <a:latin typeface="Arial" panose="020B0604020202020204" pitchFamily="34" charset="0"/>
                <a:cs typeface="Arial" panose="020B0604020202020204" pitchFamily="34" charset="0"/>
              </a:rPr>
              <a:t>Phân</a:t>
            </a:r>
            <a:r>
              <a:rPr lang="en-US" sz="5400" dirty="0">
                <a:solidFill>
                  <a:schemeClr val="accent4">
                    <a:lumMod val="50000"/>
                  </a:schemeClr>
                </a:solidFill>
                <a:latin typeface="Arial" panose="020B0604020202020204" pitchFamily="34" charset="0"/>
                <a:cs typeface="Arial" panose="020B0604020202020204" pitchFamily="34" charset="0"/>
              </a:rPr>
              <a:t> </a:t>
            </a:r>
            <a:r>
              <a:rPr lang="en-US" sz="5400" dirty="0" err="1">
                <a:solidFill>
                  <a:schemeClr val="accent4">
                    <a:lumMod val="50000"/>
                  </a:schemeClr>
                </a:solidFill>
                <a:latin typeface="Arial" panose="020B0604020202020204" pitchFamily="34" charset="0"/>
                <a:cs typeface="Arial" panose="020B0604020202020204" pitchFamily="34" charset="0"/>
              </a:rPr>
              <a:t>tích</a:t>
            </a:r>
            <a:r>
              <a:rPr lang="en-US" sz="5400" dirty="0">
                <a:solidFill>
                  <a:schemeClr val="accent4">
                    <a:lumMod val="50000"/>
                  </a:schemeClr>
                </a:solidFill>
                <a:latin typeface="Arial" panose="020B0604020202020204" pitchFamily="34" charset="0"/>
                <a:cs typeface="Arial" panose="020B0604020202020204" pitchFamily="34" charset="0"/>
              </a:rPr>
              <a:t> </a:t>
            </a:r>
            <a:r>
              <a:rPr lang="en-US" sz="5400" dirty="0" err="1">
                <a:solidFill>
                  <a:schemeClr val="accent4">
                    <a:lumMod val="50000"/>
                  </a:schemeClr>
                </a:solidFill>
                <a:latin typeface="Arial" panose="020B0604020202020204" pitchFamily="34" charset="0"/>
                <a:cs typeface="Arial" panose="020B0604020202020204" pitchFamily="34" charset="0"/>
              </a:rPr>
              <a:t>dữ</a:t>
            </a:r>
            <a:r>
              <a:rPr lang="en-US" sz="5400" dirty="0">
                <a:solidFill>
                  <a:schemeClr val="accent4">
                    <a:lumMod val="50000"/>
                  </a:schemeClr>
                </a:solidFill>
                <a:latin typeface="Arial" panose="020B0604020202020204" pitchFamily="34" charset="0"/>
                <a:cs typeface="Arial" panose="020B0604020202020204" pitchFamily="34" charset="0"/>
              </a:rPr>
              <a:t> </a:t>
            </a:r>
            <a:r>
              <a:rPr lang="en-US" sz="5400" dirty="0" err="1">
                <a:solidFill>
                  <a:schemeClr val="accent4">
                    <a:lumMod val="50000"/>
                  </a:schemeClr>
                </a:solidFill>
                <a:latin typeface="Arial" panose="020B0604020202020204" pitchFamily="34" charset="0"/>
                <a:cs typeface="Arial" panose="020B0604020202020204" pitchFamily="34" charset="0"/>
              </a:rPr>
              <a:t>liệu</a:t>
            </a:r>
            <a:br>
              <a:rPr lang="en-US" sz="5400" dirty="0">
                <a:solidFill>
                  <a:schemeClr val="accent4">
                    <a:lumMod val="50000"/>
                  </a:schemeClr>
                </a:solidFill>
                <a:latin typeface="Arial" panose="020B0604020202020204" pitchFamily="34" charset="0"/>
                <a:cs typeface="Arial" panose="020B0604020202020204" pitchFamily="34" charset="0"/>
              </a:rPr>
            </a:br>
            <a:r>
              <a:rPr lang="en-US" sz="5400" dirty="0" err="1">
                <a:solidFill>
                  <a:schemeClr val="accent4">
                    <a:lumMod val="50000"/>
                  </a:schemeClr>
                </a:solidFill>
                <a:latin typeface="Arial" panose="020B0604020202020204" pitchFamily="34" charset="0"/>
                <a:cs typeface="Arial" panose="020B0604020202020204" pitchFamily="34" charset="0"/>
              </a:rPr>
              <a:t>về</a:t>
            </a:r>
            <a:r>
              <a:rPr lang="en-US" sz="5400" dirty="0">
                <a:solidFill>
                  <a:schemeClr val="accent4">
                    <a:lumMod val="50000"/>
                  </a:schemeClr>
                </a:solidFill>
                <a:latin typeface="Arial" panose="020B0604020202020204" pitchFamily="34" charset="0"/>
                <a:cs typeface="Arial" panose="020B0604020202020204" pitchFamily="34" charset="0"/>
              </a:rPr>
              <a:t> an </a:t>
            </a:r>
            <a:r>
              <a:rPr lang="en-US" sz="5400" dirty="0" err="1">
                <a:solidFill>
                  <a:schemeClr val="accent4">
                    <a:lumMod val="50000"/>
                  </a:schemeClr>
                </a:solidFill>
                <a:latin typeface="Arial" panose="020B0604020202020204" pitchFamily="34" charset="0"/>
                <a:cs typeface="Arial" panose="020B0604020202020204" pitchFamily="34" charset="0"/>
              </a:rPr>
              <a:t>toàn</a:t>
            </a:r>
            <a:r>
              <a:rPr lang="en-US" sz="5400" dirty="0">
                <a:solidFill>
                  <a:schemeClr val="accent4">
                    <a:lumMod val="50000"/>
                  </a:schemeClr>
                </a:solidFill>
                <a:latin typeface="Arial" panose="020B0604020202020204" pitchFamily="34" charset="0"/>
                <a:cs typeface="Arial" panose="020B0604020202020204" pitchFamily="34" charset="0"/>
              </a:rPr>
              <a:t> </a:t>
            </a:r>
            <a:r>
              <a:rPr lang="en-US" sz="5400" dirty="0" err="1">
                <a:solidFill>
                  <a:schemeClr val="accent4">
                    <a:lumMod val="50000"/>
                  </a:schemeClr>
                </a:solidFill>
                <a:latin typeface="Arial" panose="020B0604020202020204" pitchFamily="34" charset="0"/>
                <a:cs typeface="Arial" panose="020B0604020202020204" pitchFamily="34" charset="0"/>
              </a:rPr>
              <a:t>giao</a:t>
            </a:r>
            <a:r>
              <a:rPr lang="en-US" sz="5400" dirty="0">
                <a:solidFill>
                  <a:schemeClr val="accent4">
                    <a:lumMod val="50000"/>
                  </a:schemeClr>
                </a:solidFill>
                <a:latin typeface="Arial" panose="020B0604020202020204" pitchFamily="34" charset="0"/>
                <a:cs typeface="Arial" panose="020B0604020202020204" pitchFamily="34" charset="0"/>
              </a:rPr>
              <a:t> </a:t>
            </a:r>
            <a:r>
              <a:rPr lang="en-US" sz="5400" dirty="0" err="1">
                <a:solidFill>
                  <a:schemeClr val="accent4">
                    <a:lumMod val="50000"/>
                  </a:schemeClr>
                </a:solidFill>
                <a:latin typeface="Arial" panose="020B0604020202020204" pitchFamily="34" charset="0"/>
                <a:cs typeface="Arial" panose="020B0604020202020204" pitchFamily="34" charset="0"/>
              </a:rPr>
              <a:t>thông</a:t>
            </a:r>
            <a:endParaRPr lang="en-US" sz="5400" dirty="0">
              <a:solidFill>
                <a:schemeClr val="accent4">
                  <a:lumMod val="5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E4DEA60-D79E-42FA-9810-08B31E044947}"/>
              </a:ext>
            </a:extLst>
          </p:cNvPr>
          <p:cNvSpPr>
            <a:spLocks noGrp="1"/>
          </p:cNvSpPr>
          <p:nvPr>
            <p:ph type="subTitle" idx="1"/>
          </p:nvPr>
        </p:nvSpPr>
        <p:spPr>
          <a:xfrm>
            <a:off x="8321964" y="230909"/>
            <a:ext cx="3666827" cy="3749965"/>
          </a:xfrm>
        </p:spPr>
        <p:txBody>
          <a:bodyPr anchor="ctr">
            <a:normAutofit lnSpcReduction="10000"/>
          </a:bodyPr>
          <a:lstStyle/>
          <a:p>
            <a:pPr algn="ct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r>
              <a:rPr lang="en-US" dirty="0">
                <a:latin typeface="Arial" panose="020B0604020202020204" pitchFamily="34" charset="0"/>
                <a:cs typeface="Arial" panose="020B0604020202020204" pitchFamily="34" charset="0"/>
              </a:rPr>
              <a:t> CQ 2018/21</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l"/>
            <a:r>
              <a:rPr lang="en-US" i="1" dirty="0" err="1"/>
              <a:t>Giảng</a:t>
            </a:r>
            <a:r>
              <a:rPr lang="en-US" i="1" dirty="0"/>
              <a:t> </a:t>
            </a:r>
            <a:r>
              <a:rPr lang="en-US" i="1" dirty="0" err="1"/>
              <a:t>viên</a:t>
            </a:r>
            <a:r>
              <a:rPr lang="en-US" i="1" dirty="0"/>
              <a:t> </a:t>
            </a:r>
            <a:r>
              <a:rPr lang="en-US" i="1" dirty="0" err="1"/>
              <a:t>hướng</a:t>
            </a:r>
            <a:r>
              <a:rPr lang="en-US" i="1" dirty="0"/>
              <a:t> </a:t>
            </a:r>
            <a:r>
              <a:rPr lang="en-US" i="1" dirty="0" err="1"/>
              <a:t>dẫn</a:t>
            </a:r>
            <a:r>
              <a:rPr lang="en-US" i="1" dirty="0"/>
              <a:t>:</a:t>
            </a:r>
          </a:p>
          <a:p>
            <a:pPr algn="l"/>
            <a:r>
              <a:rPr lang="en-US" dirty="0"/>
              <a:t>Nguyễn </a:t>
            </a:r>
            <a:r>
              <a:rPr lang="en-US" dirty="0" err="1"/>
              <a:t>Tiến</a:t>
            </a:r>
            <a:r>
              <a:rPr lang="en-US" dirty="0"/>
              <a:t> </a:t>
            </a:r>
            <a:r>
              <a:rPr lang="en-US" dirty="0" err="1"/>
              <a:t>Huy</a:t>
            </a:r>
            <a:endParaRPr lang="en-US" dirty="0"/>
          </a:p>
          <a:p>
            <a:pPr algn="l"/>
            <a:r>
              <a:rPr lang="en-US" dirty="0" err="1"/>
              <a:t>Dương</a:t>
            </a:r>
            <a:r>
              <a:rPr lang="en-US" dirty="0"/>
              <a:t> Nguyễn </a:t>
            </a:r>
            <a:r>
              <a:rPr lang="en-US" dirty="0" err="1"/>
              <a:t>Thái</a:t>
            </a:r>
            <a:r>
              <a:rPr lang="en-US" dirty="0"/>
              <a:t> </a:t>
            </a:r>
            <a:r>
              <a:rPr lang="en-US" dirty="0" err="1"/>
              <a:t>Bảo</a:t>
            </a:r>
            <a:endParaRPr lang="en-US" dirty="0"/>
          </a:p>
        </p:txBody>
      </p:sp>
      <p:cxnSp>
        <p:nvCxnSpPr>
          <p:cNvPr id="12" name="Straight Connector 11">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698508F6-BC08-42DE-89DE-A40C9AF766E1}"/>
              </a:ext>
            </a:extLst>
          </p:cNvPr>
          <p:cNvGrpSpPr/>
          <p:nvPr/>
        </p:nvGrpSpPr>
        <p:grpSpPr>
          <a:xfrm>
            <a:off x="8131624" y="-2861333"/>
            <a:ext cx="2209800" cy="2195772"/>
            <a:chOff x="7954820" y="-755622"/>
            <a:chExt cx="2209800" cy="2195772"/>
          </a:xfrm>
        </p:grpSpPr>
        <p:sp>
          <p:nvSpPr>
            <p:cNvPr id="9" name="Flowchart: Alternate Process 8">
              <a:extLst>
                <a:ext uri="{FF2B5EF4-FFF2-40B4-BE49-F238E27FC236}">
                  <a16:creationId xmlns:a16="http://schemas.microsoft.com/office/drawing/2014/main" id="{A36EF89B-B735-461C-A648-3C5AD8F32B0E}"/>
                </a:ext>
              </a:extLst>
            </p:cNvPr>
            <p:cNvSpPr/>
            <p:nvPr/>
          </p:nvSpPr>
          <p:spPr>
            <a:xfrm rot="18872059">
              <a:off x="7961834" y="-762636"/>
              <a:ext cx="2195772" cy="2209800"/>
            </a:xfrm>
            <a:prstGeom prst="flowChartAlternateProcess">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 name="Flowchart: Alternate Process 10">
              <a:extLst>
                <a:ext uri="{FF2B5EF4-FFF2-40B4-BE49-F238E27FC236}">
                  <a16:creationId xmlns:a16="http://schemas.microsoft.com/office/drawing/2014/main" id="{9AE24983-A632-4B3F-A135-4373A754A09A}"/>
                </a:ext>
              </a:extLst>
            </p:cNvPr>
            <p:cNvSpPr/>
            <p:nvPr/>
          </p:nvSpPr>
          <p:spPr>
            <a:xfrm rot="18872059">
              <a:off x="8318246" y="-424804"/>
              <a:ext cx="1482949" cy="1534137"/>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C016B27E-B83A-4D7F-9B65-BA42F7AB2732}"/>
              </a:ext>
            </a:extLst>
          </p:cNvPr>
          <p:cNvGrpSpPr/>
          <p:nvPr/>
        </p:nvGrpSpPr>
        <p:grpSpPr>
          <a:xfrm>
            <a:off x="4191000" y="7720046"/>
            <a:ext cx="4335250" cy="4473977"/>
            <a:chOff x="4176150" y="3211424"/>
            <a:chExt cx="4335250" cy="4473977"/>
          </a:xfrm>
        </p:grpSpPr>
        <p:sp>
          <p:nvSpPr>
            <p:cNvPr id="14" name="Flowchart: Alternate Process 13">
              <a:extLst>
                <a:ext uri="{FF2B5EF4-FFF2-40B4-BE49-F238E27FC236}">
                  <a16:creationId xmlns:a16="http://schemas.microsoft.com/office/drawing/2014/main" id="{1967E683-C37B-4830-9669-8687341F1C4E}"/>
                </a:ext>
              </a:extLst>
            </p:cNvPr>
            <p:cNvSpPr/>
            <p:nvPr/>
          </p:nvSpPr>
          <p:spPr>
            <a:xfrm rot="18872059">
              <a:off x="4106786" y="3280788"/>
              <a:ext cx="4473977" cy="4335250"/>
            </a:xfrm>
            <a:prstGeom prst="flowChartAlternateProcess">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Flowchart: Alternate Process 14">
              <a:extLst>
                <a:ext uri="{FF2B5EF4-FFF2-40B4-BE49-F238E27FC236}">
                  <a16:creationId xmlns:a16="http://schemas.microsoft.com/office/drawing/2014/main" id="{CB5F0DFC-E742-4538-B952-18A5118D0E14}"/>
                </a:ext>
              </a:extLst>
            </p:cNvPr>
            <p:cNvSpPr/>
            <p:nvPr/>
          </p:nvSpPr>
          <p:spPr>
            <a:xfrm rot="18872059">
              <a:off x="4996811" y="4136538"/>
              <a:ext cx="2693926" cy="2623750"/>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FB5ECA8-29BB-4C0B-9BB6-7319C2E03E66}"/>
              </a:ext>
            </a:extLst>
          </p:cNvPr>
          <p:cNvGrpSpPr/>
          <p:nvPr/>
        </p:nvGrpSpPr>
        <p:grpSpPr>
          <a:xfrm>
            <a:off x="-2399790" y="767477"/>
            <a:ext cx="1536414" cy="1511641"/>
            <a:chOff x="1111912" y="2799413"/>
            <a:chExt cx="1536414" cy="1511641"/>
          </a:xfrm>
        </p:grpSpPr>
        <p:sp>
          <p:nvSpPr>
            <p:cNvPr id="17" name="Flowchart: Alternate Process 16">
              <a:extLst>
                <a:ext uri="{FF2B5EF4-FFF2-40B4-BE49-F238E27FC236}">
                  <a16:creationId xmlns:a16="http://schemas.microsoft.com/office/drawing/2014/main" id="{BA565BF5-7BC9-416F-8FCF-E794F11911C1}"/>
                </a:ext>
              </a:extLst>
            </p:cNvPr>
            <p:cNvSpPr/>
            <p:nvPr/>
          </p:nvSpPr>
          <p:spPr>
            <a:xfrm rot="18872059">
              <a:off x="1124298" y="2787027"/>
              <a:ext cx="1511641" cy="1536414"/>
            </a:xfrm>
            <a:prstGeom prst="flowChartAlternate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Flowchart: Alternate Process 17">
              <a:extLst>
                <a:ext uri="{FF2B5EF4-FFF2-40B4-BE49-F238E27FC236}">
                  <a16:creationId xmlns:a16="http://schemas.microsoft.com/office/drawing/2014/main" id="{E4DE5005-AE0C-4405-9FA3-892A4DDB420D}"/>
                </a:ext>
              </a:extLst>
            </p:cNvPr>
            <p:cNvSpPr/>
            <p:nvPr/>
          </p:nvSpPr>
          <p:spPr>
            <a:xfrm rot="18872059">
              <a:off x="1369663" y="3021913"/>
              <a:ext cx="1020911" cy="1066643"/>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35A4A314-B704-4518-B57E-08B6CD91BD47}"/>
              </a:ext>
            </a:extLst>
          </p:cNvPr>
          <p:cNvGrpSpPr/>
          <p:nvPr/>
        </p:nvGrpSpPr>
        <p:grpSpPr>
          <a:xfrm>
            <a:off x="13752601" y="762010"/>
            <a:ext cx="1750525" cy="993643"/>
            <a:chOff x="9754120" y="2239416"/>
            <a:chExt cx="1750525" cy="993643"/>
          </a:xfrm>
        </p:grpSpPr>
        <p:grpSp>
          <p:nvGrpSpPr>
            <p:cNvPr id="20" name="Group 19">
              <a:extLst>
                <a:ext uri="{FF2B5EF4-FFF2-40B4-BE49-F238E27FC236}">
                  <a16:creationId xmlns:a16="http://schemas.microsoft.com/office/drawing/2014/main" id="{7FFD23E1-B1DC-4376-9CB4-6CE818B7A0C1}"/>
                </a:ext>
              </a:extLst>
            </p:cNvPr>
            <p:cNvGrpSpPr/>
            <p:nvPr/>
          </p:nvGrpSpPr>
          <p:grpSpPr>
            <a:xfrm>
              <a:off x="9754120" y="2239416"/>
              <a:ext cx="974700" cy="993643"/>
              <a:chOff x="8438504" y="2395070"/>
              <a:chExt cx="1227805" cy="1180515"/>
            </a:xfrm>
          </p:grpSpPr>
          <p:sp>
            <p:nvSpPr>
              <p:cNvPr id="24" name="Flowchart: Alternate Process 23">
                <a:extLst>
                  <a:ext uri="{FF2B5EF4-FFF2-40B4-BE49-F238E27FC236}">
                    <a16:creationId xmlns:a16="http://schemas.microsoft.com/office/drawing/2014/main" id="{FEE1CD8F-CBA1-4464-BD3C-0FBC90F15CA3}"/>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Flowchart: Alternate Process 24">
                <a:extLst>
                  <a:ext uri="{FF2B5EF4-FFF2-40B4-BE49-F238E27FC236}">
                    <a16:creationId xmlns:a16="http://schemas.microsoft.com/office/drawing/2014/main" id="{F216DD2B-A6B1-431D-A51C-E1F90ED7B238}"/>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EDE6534-33BA-422F-B628-553DF2CE9614}"/>
                </a:ext>
              </a:extLst>
            </p:cNvPr>
            <p:cNvGrpSpPr/>
            <p:nvPr/>
          </p:nvGrpSpPr>
          <p:grpSpPr>
            <a:xfrm>
              <a:off x="11007533" y="2239416"/>
              <a:ext cx="497112" cy="487829"/>
              <a:chOff x="8438504" y="2395070"/>
              <a:chExt cx="1227805" cy="1180515"/>
            </a:xfrm>
          </p:grpSpPr>
          <p:sp>
            <p:nvSpPr>
              <p:cNvPr id="22" name="Flowchart: Alternate Process 21">
                <a:extLst>
                  <a:ext uri="{FF2B5EF4-FFF2-40B4-BE49-F238E27FC236}">
                    <a16:creationId xmlns:a16="http://schemas.microsoft.com/office/drawing/2014/main" id="{38178BD0-F1A7-458D-B550-D06B97DE28BF}"/>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3" name="Flowchart: Alternate Process 22">
                <a:extLst>
                  <a:ext uri="{FF2B5EF4-FFF2-40B4-BE49-F238E27FC236}">
                    <a16:creationId xmlns:a16="http://schemas.microsoft.com/office/drawing/2014/main" id="{4FB2EC30-F305-41B3-BF0B-A7D67E6C1AA9}"/>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C032BA39-F2A6-40D3-9277-6730ED839554}"/>
              </a:ext>
            </a:extLst>
          </p:cNvPr>
          <p:cNvGrpSpPr/>
          <p:nvPr/>
        </p:nvGrpSpPr>
        <p:grpSpPr>
          <a:xfrm>
            <a:off x="12763787" y="4195119"/>
            <a:ext cx="2090837" cy="2127380"/>
            <a:chOff x="1111912" y="2799413"/>
            <a:chExt cx="1536414" cy="1511641"/>
          </a:xfrm>
        </p:grpSpPr>
        <p:sp>
          <p:nvSpPr>
            <p:cNvPr id="27" name="Flowchart: Alternate Process 26">
              <a:extLst>
                <a:ext uri="{FF2B5EF4-FFF2-40B4-BE49-F238E27FC236}">
                  <a16:creationId xmlns:a16="http://schemas.microsoft.com/office/drawing/2014/main" id="{5B3214F5-0178-4177-AFAE-27DFACAEF5F6}"/>
                </a:ext>
              </a:extLst>
            </p:cNvPr>
            <p:cNvSpPr/>
            <p:nvPr/>
          </p:nvSpPr>
          <p:spPr>
            <a:xfrm rot="18872059">
              <a:off x="1124298" y="2787027"/>
              <a:ext cx="1511641" cy="1536414"/>
            </a:xfrm>
            <a:prstGeom prst="flowChartAlternate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Flowchart: Alternate Process 27">
              <a:extLst>
                <a:ext uri="{FF2B5EF4-FFF2-40B4-BE49-F238E27FC236}">
                  <a16:creationId xmlns:a16="http://schemas.microsoft.com/office/drawing/2014/main" id="{D13D417C-DC19-4369-B7A4-AD46465C506E}"/>
                </a:ext>
              </a:extLst>
            </p:cNvPr>
            <p:cNvSpPr/>
            <p:nvPr/>
          </p:nvSpPr>
          <p:spPr>
            <a:xfrm rot="18872059">
              <a:off x="1369663" y="3021913"/>
              <a:ext cx="1020911" cy="1066643"/>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FC05B553-9E0B-467F-967E-422E9402A6BB}"/>
              </a:ext>
            </a:extLst>
          </p:cNvPr>
          <p:cNvGrpSpPr/>
          <p:nvPr/>
        </p:nvGrpSpPr>
        <p:grpSpPr>
          <a:xfrm>
            <a:off x="-2365317" y="5779189"/>
            <a:ext cx="938274" cy="1549400"/>
            <a:chOff x="2853175" y="2817328"/>
            <a:chExt cx="938274" cy="1549400"/>
          </a:xfrm>
        </p:grpSpPr>
        <p:grpSp>
          <p:nvGrpSpPr>
            <p:cNvPr id="30" name="Group 29">
              <a:extLst>
                <a:ext uri="{FF2B5EF4-FFF2-40B4-BE49-F238E27FC236}">
                  <a16:creationId xmlns:a16="http://schemas.microsoft.com/office/drawing/2014/main" id="{7FEC9C72-2200-48B0-93B7-C7387A4140B5}"/>
                </a:ext>
              </a:extLst>
            </p:cNvPr>
            <p:cNvGrpSpPr/>
            <p:nvPr/>
          </p:nvGrpSpPr>
          <p:grpSpPr>
            <a:xfrm>
              <a:off x="2853175" y="2817328"/>
              <a:ext cx="497112" cy="487829"/>
              <a:chOff x="8438504" y="2395070"/>
              <a:chExt cx="1227805" cy="1180515"/>
            </a:xfrm>
          </p:grpSpPr>
          <p:sp>
            <p:nvSpPr>
              <p:cNvPr id="34" name="Flowchart: Alternate Process 33">
                <a:extLst>
                  <a:ext uri="{FF2B5EF4-FFF2-40B4-BE49-F238E27FC236}">
                    <a16:creationId xmlns:a16="http://schemas.microsoft.com/office/drawing/2014/main" id="{5EB471D8-DBBE-409F-99F5-C80E1DE8679E}"/>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5" name="Flowchart: Alternate Process 34">
                <a:extLst>
                  <a:ext uri="{FF2B5EF4-FFF2-40B4-BE49-F238E27FC236}">
                    <a16:creationId xmlns:a16="http://schemas.microsoft.com/office/drawing/2014/main" id="{EE61EC9A-C54C-4364-B1EB-81185D504151}"/>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C15FB65C-925B-4875-ACD5-CF2120EAF6FE}"/>
                </a:ext>
              </a:extLst>
            </p:cNvPr>
            <p:cNvGrpSpPr/>
            <p:nvPr/>
          </p:nvGrpSpPr>
          <p:grpSpPr>
            <a:xfrm>
              <a:off x="2957805" y="3546666"/>
              <a:ext cx="833644" cy="820062"/>
              <a:chOff x="8438504" y="2395070"/>
              <a:chExt cx="1227805" cy="1180515"/>
            </a:xfrm>
          </p:grpSpPr>
          <p:sp>
            <p:nvSpPr>
              <p:cNvPr id="32" name="Flowchart: Alternate Process 31">
                <a:extLst>
                  <a:ext uri="{FF2B5EF4-FFF2-40B4-BE49-F238E27FC236}">
                    <a16:creationId xmlns:a16="http://schemas.microsoft.com/office/drawing/2014/main" id="{C2010693-DF91-4FC2-89E4-7F05390994F7}"/>
                  </a:ext>
                </a:extLst>
              </p:cNvPr>
              <p:cNvSpPr/>
              <p:nvPr/>
            </p:nvSpPr>
            <p:spPr>
              <a:xfrm rot="18872059">
                <a:off x="8462149" y="2371425"/>
                <a:ext cx="1180515" cy="1227805"/>
              </a:xfrm>
              <a:prstGeom prst="flowChartAlternateProcess">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3" name="Flowchart: Alternate Process 32">
                <a:extLst>
                  <a:ext uri="{FF2B5EF4-FFF2-40B4-BE49-F238E27FC236}">
                    <a16:creationId xmlns:a16="http://schemas.microsoft.com/office/drawing/2014/main" id="{4476ACF9-6C2D-485B-8F33-4E4308EFB5A8}"/>
                  </a:ext>
                </a:extLst>
              </p:cNvPr>
              <p:cNvSpPr/>
              <p:nvPr/>
            </p:nvSpPr>
            <p:spPr>
              <a:xfrm rot="18872059">
                <a:off x="8653767" y="2559130"/>
                <a:ext cx="797279" cy="852394"/>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01E665A8-4578-4806-9A49-B91114A69DE5}"/>
              </a:ext>
            </a:extLst>
          </p:cNvPr>
          <p:cNvGrpSpPr/>
          <p:nvPr/>
        </p:nvGrpSpPr>
        <p:grpSpPr>
          <a:xfrm>
            <a:off x="66173" y="-2492068"/>
            <a:ext cx="5104229" cy="2175901"/>
            <a:chOff x="91173" y="-105676"/>
            <a:chExt cx="5104229" cy="2175901"/>
          </a:xfrm>
        </p:grpSpPr>
        <p:sp>
          <p:nvSpPr>
            <p:cNvPr id="37" name="Rectangle 36">
              <a:extLst>
                <a:ext uri="{FF2B5EF4-FFF2-40B4-BE49-F238E27FC236}">
                  <a16:creationId xmlns:a16="http://schemas.microsoft.com/office/drawing/2014/main" id="{C8C056FA-209B-4D7C-82E3-5BA35CC14DC4}"/>
                </a:ext>
              </a:extLst>
            </p:cNvPr>
            <p:cNvSpPr/>
            <p:nvPr/>
          </p:nvSpPr>
          <p:spPr>
            <a:xfrm>
              <a:off x="1731480" y="1755653"/>
              <a:ext cx="2732475" cy="31457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734810B-41C9-488C-9A39-08C8D01955D8}"/>
                </a:ext>
              </a:extLst>
            </p:cNvPr>
            <p:cNvSpPr/>
            <p:nvPr/>
          </p:nvSpPr>
          <p:spPr>
            <a:xfrm>
              <a:off x="103724" y="-105676"/>
              <a:ext cx="4087276" cy="1862048"/>
            </a:xfrm>
            <a:prstGeom prst="rect">
              <a:avLst/>
            </a:prstGeom>
            <a:noFill/>
          </p:spPr>
          <p:txBody>
            <a:bodyPr wrap="square" lIns="91440" tIns="45720" rIns="91440" bIns="45720">
              <a:spAutoFit/>
            </a:bodyPr>
            <a:lstStyle/>
            <a:p>
              <a:pPr algn="ctr"/>
              <a:r>
                <a:rPr lang="en-US" sz="11500" dirty="0">
                  <a:ln w="0"/>
                  <a:effectLst>
                    <a:outerShdw blurRad="38100" dist="19050" dir="2700000" algn="tl" rotWithShape="0">
                      <a:schemeClr val="dk1">
                        <a:alpha val="40000"/>
                      </a:schemeClr>
                    </a:outerShdw>
                  </a:effectLst>
                </a:rPr>
                <a:t>2021</a:t>
              </a:r>
            </a:p>
          </p:txBody>
        </p:sp>
        <p:sp>
          <p:nvSpPr>
            <p:cNvPr id="39" name="Rectangle 38">
              <a:extLst>
                <a:ext uri="{FF2B5EF4-FFF2-40B4-BE49-F238E27FC236}">
                  <a16:creationId xmlns:a16="http://schemas.microsoft.com/office/drawing/2014/main" id="{9D08AABA-BFCA-4DF8-B48E-0E68AA64DB85}"/>
                </a:ext>
              </a:extLst>
            </p:cNvPr>
            <p:cNvSpPr/>
            <p:nvPr/>
          </p:nvSpPr>
          <p:spPr>
            <a:xfrm>
              <a:off x="91173" y="1362339"/>
              <a:ext cx="5104229" cy="707886"/>
            </a:xfrm>
            <a:prstGeom prst="rect">
              <a:avLst/>
            </a:prstGeom>
            <a:noFill/>
          </p:spPr>
          <p:txBody>
            <a:bodyPr wrap="square" lIns="91440" tIns="45720" rIns="91440" bIns="45720">
              <a:spAutoFit/>
            </a:bodyPr>
            <a:lstStyle/>
            <a:p>
              <a:pPr algn="ctr"/>
              <a:r>
                <a:rPr lang="en-US" sz="4000" b="0" cap="none" spc="2000" dirty="0" err="1">
                  <a:ln w="0"/>
                  <a:solidFill>
                    <a:schemeClr val="tx1"/>
                  </a:solidFill>
                  <a:effectLst>
                    <a:outerShdw blurRad="38100" dist="19050" dir="2700000" algn="tl" rotWithShape="0">
                      <a:schemeClr val="dk1">
                        <a:alpha val="40000"/>
                      </a:schemeClr>
                    </a:outerShdw>
                  </a:effectLst>
                </a:rPr>
                <a:t>Nhóm</a:t>
              </a:r>
              <a:r>
                <a:rPr lang="en-US" sz="4000" b="0" cap="none" spc="2000" dirty="0">
                  <a:ln w="0"/>
                  <a:solidFill>
                    <a:schemeClr val="tx1"/>
                  </a:solidFill>
                  <a:effectLst>
                    <a:outerShdw blurRad="38100" dist="19050" dir="2700000" algn="tl" rotWithShape="0">
                      <a:schemeClr val="dk1">
                        <a:alpha val="40000"/>
                      </a:schemeClr>
                    </a:outerShdw>
                  </a:effectLst>
                </a:rPr>
                <a:t> 12</a:t>
              </a:r>
            </a:p>
          </p:txBody>
        </p:sp>
      </p:grpSp>
    </p:spTree>
    <p:extLst>
      <p:ext uri="{BB962C8B-B14F-4D97-AF65-F5344CB8AC3E}">
        <p14:creationId xmlns:p14="http://schemas.microsoft.com/office/powerpoint/2010/main" val="2456780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4C7442E-81AE-4C1B-ABD1-D6FA06470FB3}"/>
              </a:ext>
            </a:extLst>
          </p:cNvPr>
          <p:cNvGraphicFramePr/>
          <p:nvPr>
            <p:extLst>
              <p:ext uri="{D42A27DB-BD31-4B8C-83A1-F6EECF244321}">
                <p14:modId xmlns:p14="http://schemas.microsoft.com/office/powerpoint/2010/main" val="1478167446"/>
              </p:ext>
            </p:extLst>
          </p:nvPr>
        </p:nvGraphicFramePr>
        <p:xfrm>
          <a:off x="4636655" y="1938867"/>
          <a:ext cx="6816436"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7" name="Graphic 6" descr="Car with solid fill">
            <a:extLst>
              <a:ext uri="{FF2B5EF4-FFF2-40B4-BE49-F238E27FC236}">
                <a16:creationId xmlns:a16="http://schemas.microsoft.com/office/drawing/2014/main" id="{1C75CF29-DE84-4513-9984-6884592574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1564" y="1901334"/>
            <a:ext cx="1251527" cy="1251527"/>
          </a:xfrm>
          <a:prstGeom prst="rect">
            <a:avLst/>
          </a:prstGeom>
        </p:spPr>
      </p:pic>
      <p:pic>
        <p:nvPicPr>
          <p:cNvPr id="9" name="Graphic 8" descr="Bulldozer with solid fill">
            <a:extLst>
              <a:ext uri="{FF2B5EF4-FFF2-40B4-BE49-F238E27FC236}">
                <a16:creationId xmlns:a16="http://schemas.microsoft.com/office/drawing/2014/main" id="{6B59E9E3-12AB-4849-9460-FE8AB96A36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0574" y="4147533"/>
            <a:ext cx="914400" cy="914400"/>
          </a:xfrm>
          <a:prstGeom prst="rect">
            <a:avLst/>
          </a:prstGeom>
        </p:spPr>
      </p:pic>
      <p:pic>
        <p:nvPicPr>
          <p:cNvPr id="11" name="Graphic 10" descr="Cement truck with solid fill">
            <a:extLst>
              <a:ext uri="{FF2B5EF4-FFF2-40B4-BE49-F238E27FC236}">
                <a16:creationId xmlns:a16="http://schemas.microsoft.com/office/drawing/2014/main" id="{69B46E43-DFF0-41AE-A0DE-028ECF3C75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22310" y="4543926"/>
            <a:ext cx="914400" cy="914400"/>
          </a:xfrm>
          <a:prstGeom prst="rect">
            <a:avLst/>
          </a:prstGeom>
        </p:spPr>
      </p:pic>
      <p:pic>
        <p:nvPicPr>
          <p:cNvPr id="13" name="Graphic 12" descr="Dump truck with solid fill">
            <a:extLst>
              <a:ext uri="{FF2B5EF4-FFF2-40B4-BE49-F238E27FC236}">
                <a16:creationId xmlns:a16="http://schemas.microsoft.com/office/drawing/2014/main" id="{735F2CC0-2DCC-45A6-915B-0BBC4FE64D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22310" y="3733800"/>
            <a:ext cx="914400" cy="914400"/>
          </a:xfrm>
          <a:prstGeom prst="rect">
            <a:avLst/>
          </a:prstGeom>
        </p:spPr>
      </p:pic>
      <p:pic>
        <p:nvPicPr>
          <p:cNvPr id="15" name="Graphic 14" descr="Motorcycle with solid fill">
            <a:extLst>
              <a:ext uri="{FF2B5EF4-FFF2-40B4-BE49-F238E27FC236}">
                <a16:creationId xmlns:a16="http://schemas.microsoft.com/office/drawing/2014/main" id="{C4C3B9DC-5412-42BD-B63C-A55E7D9068D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53073" y="5640246"/>
            <a:ext cx="914400" cy="914400"/>
          </a:xfrm>
          <a:prstGeom prst="rect">
            <a:avLst/>
          </a:prstGeom>
        </p:spPr>
      </p:pic>
      <p:pic>
        <p:nvPicPr>
          <p:cNvPr id="17" name="Graphic 16" descr="Tricycle with solid fill">
            <a:extLst>
              <a:ext uri="{FF2B5EF4-FFF2-40B4-BE49-F238E27FC236}">
                <a16:creationId xmlns:a16="http://schemas.microsoft.com/office/drawing/2014/main" id="{E016C8B9-A856-46BA-9B1D-3E49E95DAC4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86326" y="1839869"/>
            <a:ext cx="914400" cy="914400"/>
          </a:xfrm>
          <a:prstGeom prst="rect">
            <a:avLst/>
          </a:prstGeom>
        </p:spPr>
      </p:pic>
      <p:pic>
        <p:nvPicPr>
          <p:cNvPr id="19" name="Graphic 18" descr="Bus with solid fill">
            <a:extLst>
              <a:ext uri="{FF2B5EF4-FFF2-40B4-BE49-F238E27FC236}">
                <a16:creationId xmlns:a16="http://schemas.microsoft.com/office/drawing/2014/main" id="{F1FE1B7B-9060-4F3A-8A8D-4B1E3120E74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1747" y="830007"/>
            <a:ext cx="914400" cy="914400"/>
          </a:xfrm>
          <a:prstGeom prst="rect">
            <a:avLst/>
          </a:prstGeom>
        </p:spPr>
      </p:pic>
      <p:pic>
        <p:nvPicPr>
          <p:cNvPr id="21" name="Graphic 20" descr="Train with solid fill">
            <a:extLst>
              <a:ext uri="{FF2B5EF4-FFF2-40B4-BE49-F238E27FC236}">
                <a16:creationId xmlns:a16="http://schemas.microsoft.com/office/drawing/2014/main" id="{D577BD93-0DEE-4ECC-9725-DA29DF24705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56147" y="818370"/>
            <a:ext cx="914400" cy="914400"/>
          </a:xfrm>
          <a:prstGeom prst="rect">
            <a:avLst/>
          </a:prstGeom>
        </p:spPr>
      </p:pic>
      <p:sp>
        <p:nvSpPr>
          <p:cNvPr id="22" name="Speech Bubble: Rectangle 21">
            <a:extLst>
              <a:ext uri="{FF2B5EF4-FFF2-40B4-BE49-F238E27FC236}">
                <a16:creationId xmlns:a16="http://schemas.microsoft.com/office/drawing/2014/main" id="{8978F8EE-63F2-4FD9-96E0-1D9A4AA30F6F}"/>
              </a:ext>
            </a:extLst>
          </p:cNvPr>
          <p:cNvSpPr/>
          <p:nvPr/>
        </p:nvSpPr>
        <p:spPr>
          <a:xfrm>
            <a:off x="3480047" y="1744407"/>
            <a:ext cx="1526959" cy="1105325"/>
          </a:xfrm>
          <a:prstGeom prst="wedgeRectCallout">
            <a:avLst>
              <a:gd name="adj1" fmla="val 100097"/>
              <a:gd name="adj2" fmla="val 13317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Speech Bubble: Oval 22">
            <a:extLst>
              <a:ext uri="{FF2B5EF4-FFF2-40B4-BE49-F238E27FC236}">
                <a16:creationId xmlns:a16="http://schemas.microsoft.com/office/drawing/2014/main" id="{4819C4BD-2C44-421F-A8FA-AB28E50C92B8}"/>
              </a:ext>
            </a:extLst>
          </p:cNvPr>
          <p:cNvSpPr/>
          <p:nvPr/>
        </p:nvSpPr>
        <p:spPr>
          <a:xfrm>
            <a:off x="1331650" y="3595456"/>
            <a:ext cx="2454675" cy="2066841"/>
          </a:xfrm>
          <a:prstGeom prst="wedgeEllipseCallout">
            <a:avLst>
              <a:gd name="adj1" fmla="val 98436"/>
              <a:gd name="adj2" fmla="val -793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4" name="Callout: Line 23">
            <a:extLst>
              <a:ext uri="{FF2B5EF4-FFF2-40B4-BE49-F238E27FC236}">
                <a16:creationId xmlns:a16="http://schemas.microsoft.com/office/drawing/2014/main" id="{28902884-A209-4E37-9FF3-24753164F131}"/>
              </a:ext>
            </a:extLst>
          </p:cNvPr>
          <p:cNvSpPr/>
          <p:nvPr/>
        </p:nvSpPr>
        <p:spPr>
          <a:xfrm>
            <a:off x="3877613" y="5560833"/>
            <a:ext cx="1065320" cy="1105325"/>
          </a:xfrm>
          <a:prstGeom prst="borderCallout1">
            <a:avLst>
              <a:gd name="adj1" fmla="val 49271"/>
              <a:gd name="adj2" fmla="val 104167"/>
              <a:gd name="adj3" fmla="val -9583"/>
              <a:gd name="adj4" fmla="val 16250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Speech Bubble: Oval 25">
            <a:extLst>
              <a:ext uri="{FF2B5EF4-FFF2-40B4-BE49-F238E27FC236}">
                <a16:creationId xmlns:a16="http://schemas.microsoft.com/office/drawing/2014/main" id="{DA5D999C-36AD-4CD3-93BE-4DB85683FCEF}"/>
              </a:ext>
            </a:extLst>
          </p:cNvPr>
          <p:cNvSpPr/>
          <p:nvPr/>
        </p:nvSpPr>
        <p:spPr>
          <a:xfrm>
            <a:off x="9978501" y="1938867"/>
            <a:ext cx="1722268" cy="1312992"/>
          </a:xfrm>
          <a:prstGeom prst="wedgeEllipseCallout">
            <a:avLst>
              <a:gd name="adj1" fmla="val -35781"/>
              <a:gd name="adj2" fmla="val 82108"/>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Speech Bubble: Oval 26">
            <a:extLst>
              <a:ext uri="{FF2B5EF4-FFF2-40B4-BE49-F238E27FC236}">
                <a16:creationId xmlns:a16="http://schemas.microsoft.com/office/drawing/2014/main" id="{C8395C62-F301-4BE5-8102-B873B7C91273}"/>
              </a:ext>
            </a:extLst>
          </p:cNvPr>
          <p:cNvSpPr/>
          <p:nvPr/>
        </p:nvSpPr>
        <p:spPr>
          <a:xfrm>
            <a:off x="5814874" y="506027"/>
            <a:ext cx="2618912" cy="1695635"/>
          </a:xfrm>
          <a:prstGeom prst="wedgeEllipseCallout">
            <a:avLst>
              <a:gd name="adj1" fmla="val 14421"/>
              <a:gd name="adj2" fmla="val 7558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090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6" y="323850"/>
            <a:ext cx="2921866" cy="707886"/>
          </a:xfrm>
          <a:prstGeom prst="rect">
            <a:avLst/>
          </a:prstGeom>
          <a:noFill/>
        </p:spPr>
        <p:txBody>
          <a:bodyPr wrap="square" rtlCol="0">
            <a:spAutoFit/>
          </a:bodyPr>
          <a:lstStyle/>
          <a:p>
            <a:pPr algn="ctr"/>
            <a:r>
              <a:rPr lang="en-US" sz="4000" b="1" dirty="0" err="1">
                <a:solidFill>
                  <a:srgbClr val="002060"/>
                </a:solidFill>
                <a:latin typeface="Arial" panose="020B0604020202020204" pitchFamily="34" charset="0"/>
                <a:cs typeface="Arial" panose="020B0604020202020204" pitchFamily="34" charset="0"/>
              </a:rPr>
              <a:t>Tổng</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kết</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5B4F241-A9DB-4EF1-87CC-23E7432CB8F6}"/>
              </a:ext>
            </a:extLst>
          </p:cNvPr>
          <p:cNvSpPr txBox="1"/>
          <p:nvPr/>
        </p:nvSpPr>
        <p:spPr>
          <a:xfrm>
            <a:off x="1724026" y="1313896"/>
            <a:ext cx="10074398" cy="4247317"/>
          </a:xfrm>
          <a:prstGeom prst="rect">
            <a:avLst/>
          </a:prstGeom>
          <a:noFill/>
        </p:spPr>
        <p:txBody>
          <a:bodyPr wrap="square" rtlCol="0">
            <a:spAutoFit/>
          </a:bodyPr>
          <a:lstStyle/>
          <a:p>
            <a:pPr marL="285750" indent="-285750">
              <a:buFont typeface="Arial" panose="020B0604020202020204" pitchFamily="34" charset="0"/>
              <a:buChar char="•"/>
            </a:pPr>
            <a:r>
              <a:rPr lang="vi-VN" b="0" i="0" dirty="0">
                <a:solidFill>
                  <a:srgbClr val="000000"/>
                </a:solidFill>
                <a:effectLst/>
                <a:latin typeface="Helvetica Neue"/>
              </a:rPr>
              <a:t>Tai nạn xảy ra </a:t>
            </a:r>
            <a:r>
              <a:rPr lang="vi-VN" b="1" i="0" dirty="0">
                <a:solidFill>
                  <a:srgbClr val="000000"/>
                </a:solidFill>
                <a:effectLst/>
                <a:latin typeface="Helvetica Neue"/>
              </a:rPr>
              <a:t>nhiều nhất</a:t>
            </a:r>
            <a:r>
              <a:rPr lang="vi-VN" b="0" i="0" dirty="0">
                <a:solidFill>
                  <a:srgbClr val="000000"/>
                </a:solidFill>
                <a:effectLst/>
                <a:latin typeface="Helvetica Neue"/>
              </a:rPr>
              <a:t> vào </a:t>
            </a:r>
            <a:r>
              <a:rPr lang="vi-VN" b="1" i="0" dirty="0">
                <a:solidFill>
                  <a:srgbClr val="000000"/>
                </a:solidFill>
                <a:effectLst/>
                <a:latin typeface="Helvetica Neue"/>
              </a:rPr>
              <a:t>8 AM</a:t>
            </a:r>
            <a:r>
              <a:rPr lang="vi-VN" b="0" i="0" dirty="0">
                <a:solidFill>
                  <a:srgbClr val="000000"/>
                </a:solidFill>
                <a:effectLst/>
                <a:latin typeface="Helvetica Neue"/>
              </a:rPr>
              <a:t> và </a:t>
            </a:r>
            <a:r>
              <a:rPr lang="vi-VN" b="1" i="0" dirty="0">
                <a:solidFill>
                  <a:srgbClr val="000000"/>
                </a:solidFill>
                <a:effectLst/>
                <a:latin typeface="Helvetica Neue"/>
              </a:rPr>
              <a:t>17 PM</a:t>
            </a:r>
            <a:r>
              <a:rPr lang="vi-VN" b="0" i="0" dirty="0">
                <a:solidFill>
                  <a:srgbClr val="000000"/>
                </a:solidFill>
                <a:effectLst/>
                <a:latin typeface="Helvetica Neue"/>
              </a:rPr>
              <a:t>, thời điểm mọi người đi làm và tan làm nên lưu lượng giao thông lớn, trong đó lúc tan làm sẽ xảy ra nhiều tai nạn hơn</a:t>
            </a:r>
            <a:endParaRPr lang="en-US" b="0" i="0" dirty="0">
              <a:solidFill>
                <a:srgbClr val="000000"/>
              </a:solidFill>
              <a:effectLst/>
              <a:latin typeface="Helvetica Neue"/>
            </a:endParaRPr>
          </a:p>
          <a:p>
            <a:pPr marL="285750" indent="-285750">
              <a:buFont typeface="Arial" panose="020B0604020202020204" pitchFamily="34" charset="0"/>
              <a:buChar char="•"/>
            </a:pPr>
            <a:endParaRPr lang="vi-VN" b="0" i="0" dirty="0">
              <a:solidFill>
                <a:srgbClr val="000000"/>
              </a:solidFill>
              <a:effectLst/>
              <a:latin typeface="Helvetica Neue"/>
            </a:endParaRPr>
          </a:p>
          <a:p>
            <a:pPr marL="285750" indent="-285750">
              <a:buFont typeface="Arial" panose="020B0604020202020204" pitchFamily="34" charset="0"/>
              <a:buChar char="•"/>
            </a:pPr>
            <a:r>
              <a:rPr lang="vi-VN" b="0" i="0" dirty="0">
                <a:solidFill>
                  <a:srgbClr val="000000"/>
                </a:solidFill>
                <a:effectLst/>
                <a:latin typeface="Helvetica Neue"/>
              </a:rPr>
              <a:t>Điều kiện ngoại cảnh (như thời tiết, ánh sáng, điều kiện mặt đường, hình dạng đoạn đường, ...) </a:t>
            </a:r>
            <a:r>
              <a:rPr lang="vi-VN" b="1" i="0" dirty="0">
                <a:solidFill>
                  <a:srgbClr val="000000"/>
                </a:solidFill>
                <a:effectLst/>
                <a:latin typeface="Helvetica Neue"/>
              </a:rPr>
              <a:t>xấu</a:t>
            </a:r>
            <a:r>
              <a:rPr lang="vi-VN" b="0" i="0" dirty="0">
                <a:solidFill>
                  <a:srgbClr val="000000"/>
                </a:solidFill>
                <a:effectLst/>
                <a:latin typeface="Helvetica Neue"/>
              </a:rPr>
              <a:t> không phải là nguyên nhân chủ yếu gây tai nạn, mà nguyên nhân chủ yếu đến từ </a:t>
            </a:r>
            <a:r>
              <a:rPr lang="vi-VN" b="1" i="0" dirty="0">
                <a:solidFill>
                  <a:srgbClr val="000000"/>
                </a:solidFill>
                <a:effectLst/>
                <a:latin typeface="Helvetica Neue"/>
              </a:rPr>
              <a:t>người lái</a:t>
            </a:r>
            <a:r>
              <a:rPr lang="vi-VN" b="0" i="0" dirty="0">
                <a:solidFill>
                  <a:srgbClr val="000000"/>
                </a:solidFill>
                <a:effectLst/>
                <a:latin typeface="Helvetica Neue"/>
              </a:rPr>
              <a:t>, có thể do sự chủ quan hoặc sử dụng các chất kích thích như rượu bia, ...</a:t>
            </a:r>
            <a:endParaRPr lang="en-US" b="0" i="0" dirty="0">
              <a:solidFill>
                <a:srgbClr val="000000"/>
              </a:solidFill>
              <a:effectLst/>
              <a:latin typeface="Helvetica Neue"/>
            </a:endParaRPr>
          </a:p>
          <a:p>
            <a:pPr marL="285750" indent="-285750">
              <a:buFont typeface="Arial" panose="020B0604020202020204" pitchFamily="34" charset="0"/>
              <a:buChar char="•"/>
            </a:pPr>
            <a:endParaRPr lang="vi-VN" b="0" i="0" dirty="0">
              <a:solidFill>
                <a:srgbClr val="000000"/>
              </a:solidFill>
              <a:effectLst/>
              <a:latin typeface="Helvetica Neue"/>
            </a:endParaRPr>
          </a:p>
          <a:p>
            <a:pPr marL="285750" indent="-285750">
              <a:buFont typeface="Arial" panose="020B0604020202020204" pitchFamily="34" charset="0"/>
              <a:buChar char="•"/>
            </a:pPr>
            <a:r>
              <a:rPr lang="vi-VN" b="0" i="0" dirty="0">
                <a:solidFill>
                  <a:srgbClr val="000000"/>
                </a:solidFill>
                <a:effectLst/>
                <a:latin typeface="Helvetica Neue"/>
              </a:rPr>
              <a:t>Các vụ tai nạn </a:t>
            </a:r>
            <a:r>
              <a:rPr lang="vi-VN" b="1" i="0" dirty="0">
                <a:solidFill>
                  <a:srgbClr val="000000"/>
                </a:solidFill>
                <a:effectLst/>
                <a:latin typeface="Helvetica Neue"/>
              </a:rPr>
              <a:t>chủ yếu</a:t>
            </a:r>
            <a:r>
              <a:rPr lang="vi-VN" b="0" i="0" dirty="0">
                <a:solidFill>
                  <a:srgbClr val="000000"/>
                </a:solidFill>
                <a:effectLst/>
                <a:latin typeface="Helvetica Neue"/>
              </a:rPr>
              <a:t> xảy ra ở những nơi </a:t>
            </a:r>
            <a:r>
              <a:rPr lang="vi-VN" b="1" i="0" dirty="0">
                <a:solidFill>
                  <a:srgbClr val="000000"/>
                </a:solidFill>
                <a:effectLst/>
                <a:latin typeface="Helvetica Neue"/>
              </a:rPr>
              <a:t>không có</a:t>
            </a:r>
            <a:r>
              <a:rPr lang="vi-VN" b="0" i="0" dirty="0">
                <a:solidFill>
                  <a:srgbClr val="000000"/>
                </a:solidFill>
                <a:effectLst/>
                <a:latin typeface="Helvetica Neue"/>
              </a:rPr>
              <a:t> nút giao thông, đây là những nơi thường không có đèn tín hiệu, các xe di chuyển với vận tốc cao hơn rất nhiều so với nơi có nút giao thông</a:t>
            </a:r>
            <a:endParaRPr lang="en-US" b="0" i="0" dirty="0">
              <a:solidFill>
                <a:srgbClr val="000000"/>
              </a:solidFill>
              <a:effectLst/>
              <a:latin typeface="Helvetica Neue"/>
            </a:endParaRPr>
          </a:p>
          <a:p>
            <a:pPr marL="285750" indent="-285750">
              <a:buFont typeface="Arial" panose="020B0604020202020204" pitchFamily="34" charset="0"/>
              <a:buChar char="•"/>
            </a:pPr>
            <a:endParaRPr lang="vi-VN" b="0" i="0" dirty="0">
              <a:solidFill>
                <a:srgbClr val="000000"/>
              </a:solidFill>
              <a:effectLst/>
              <a:latin typeface="Helvetica Neue"/>
            </a:endParaRPr>
          </a:p>
          <a:p>
            <a:pPr marL="285750" indent="-285750">
              <a:buFont typeface="Arial" panose="020B0604020202020204" pitchFamily="34" charset="0"/>
              <a:buChar char="•"/>
            </a:pPr>
            <a:r>
              <a:rPr lang="vi-VN" b="0" i="0" dirty="0">
                <a:solidFill>
                  <a:srgbClr val="000000"/>
                </a:solidFill>
                <a:effectLst/>
                <a:latin typeface="Helvetica Neue"/>
              </a:rPr>
              <a:t>Phần lớn các vụ tai nạn xảy ra khi tài xế </a:t>
            </a:r>
            <a:r>
              <a:rPr lang="vi-VN" b="1" i="0" dirty="0">
                <a:solidFill>
                  <a:srgbClr val="000000"/>
                </a:solidFill>
                <a:effectLst/>
                <a:latin typeface="Helvetica Neue"/>
              </a:rPr>
              <a:t>đi 1 mình</a:t>
            </a:r>
            <a:r>
              <a:rPr lang="vi-VN" b="0" i="0" dirty="0">
                <a:solidFill>
                  <a:srgbClr val="000000"/>
                </a:solidFill>
                <a:effectLst/>
                <a:latin typeface="Helvetica Neue"/>
              </a:rPr>
              <a:t>, và tỉ lệ thương vong khá cao (khoảng </a:t>
            </a:r>
            <a:r>
              <a:rPr lang="vi-VN" b="1" i="0" dirty="0">
                <a:solidFill>
                  <a:srgbClr val="000000"/>
                </a:solidFill>
                <a:effectLst/>
                <a:latin typeface="Helvetica Neue"/>
              </a:rPr>
              <a:t>35%</a:t>
            </a:r>
            <a:r>
              <a:rPr lang="vi-VN" b="0" i="0" dirty="0">
                <a:solidFill>
                  <a:srgbClr val="000000"/>
                </a:solidFill>
                <a:effectLst/>
                <a:latin typeface="Helvetica Neue"/>
              </a:rPr>
              <a:t>)</a:t>
            </a:r>
            <a:endParaRPr lang="en-US" b="0" i="0" dirty="0">
              <a:solidFill>
                <a:srgbClr val="000000"/>
              </a:solidFill>
              <a:effectLst/>
              <a:latin typeface="Helvetica Neue"/>
            </a:endParaRPr>
          </a:p>
          <a:p>
            <a:pPr marL="285750" indent="-285750">
              <a:buFont typeface="Arial" panose="020B0604020202020204" pitchFamily="34" charset="0"/>
              <a:buChar char="•"/>
            </a:pPr>
            <a:endParaRPr lang="vi-VN" b="0" i="0" dirty="0">
              <a:solidFill>
                <a:srgbClr val="000000"/>
              </a:solidFill>
              <a:effectLst/>
              <a:latin typeface="Helvetica Neue"/>
            </a:endParaRPr>
          </a:p>
          <a:p>
            <a:pPr marL="285750" indent="-285750">
              <a:buFont typeface="Arial" panose="020B0604020202020204" pitchFamily="34" charset="0"/>
              <a:buChar char="•"/>
            </a:pPr>
            <a:r>
              <a:rPr lang="vi-VN" b="0" i="0" dirty="0">
                <a:solidFill>
                  <a:srgbClr val="000000"/>
                </a:solidFill>
                <a:effectLst/>
                <a:latin typeface="Helvetica Neue"/>
              </a:rPr>
              <a:t>Phương tiện gây tai nạn nhiều nhất, và chiếm phần lớn số vụ là ô tô cá nhân, xe máy cá nhân</a:t>
            </a:r>
            <a:endParaRPr lang="en-US" dirty="0">
              <a:latin typeface="Abadi" panose="020B0604020104020204" pitchFamily="34" charset="0"/>
            </a:endParaRPr>
          </a:p>
        </p:txBody>
      </p:sp>
    </p:spTree>
    <p:extLst>
      <p:ext uri="{BB962C8B-B14F-4D97-AF65-F5344CB8AC3E}">
        <p14:creationId xmlns:p14="http://schemas.microsoft.com/office/powerpoint/2010/main" val="138734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961159"/>
            <a:ext cx="9830665" cy="523220"/>
          </a:xfrm>
          <a:prstGeom prst="rect">
            <a:avLst/>
          </a:prstGeom>
          <a:noFill/>
        </p:spPr>
        <p:txBody>
          <a:bodyPr wrap="square" rtlCol="0">
            <a:spAutoFit/>
          </a:bodyPr>
          <a:lstStyle/>
          <a:p>
            <a:r>
              <a:rPr lang="en-US" sz="2800" b="1" dirty="0" err="1">
                <a:solidFill>
                  <a:srgbClr val="002060"/>
                </a:solidFill>
                <a:latin typeface="Arial" panose="020B0604020202020204" pitchFamily="34" charset="0"/>
                <a:cs typeface="Arial" panose="020B0604020202020204" pitchFamily="34" charset="0"/>
              </a:rPr>
              <a:t>Đề</a:t>
            </a:r>
            <a:r>
              <a:rPr lang="en-US" sz="2800" b="1" dirty="0">
                <a:solidFill>
                  <a:srgbClr val="002060"/>
                </a:solidFill>
                <a:latin typeface="Arial" panose="020B0604020202020204" pitchFamily="34" charset="0"/>
                <a:cs typeface="Arial" panose="020B0604020202020204" pitchFamily="34" charset="0"/>
              </a:rPr>
              <a:t> xuất để </a:t>
            </a:r>
            <a:r>
              <a:rPr lang="en-US" sz="2800" b="1" dirty="0" err="1">
                <a:solidFill>
                  <a:srgbClr val="002060"/>
                </a:solidFill>
                <a:latin typeface="Arial" panose="020B0604020202020204" pitchFamily="34" charset="0"/>
                <a:cs typeface="Arial" panose="020B0604020202020204" pitchFamily="34" charset="0"/>
              </a:rPr>
              <a:t>giảm</a:t>
            </a:r>
            <a:r>
              <a:rPr lang="en-US" sz="2800" b="1" dirty="0">
                <a:solidFill>
                  <a:srgbClr val="002060"/>
                </a:solidFill>
                <a:latin typeface="Arial" panose="020B0604020202020204" pitchFamily="34" charset="0"/>
                <a:cs typeface="Arial" panose="020B0604020202020204" pitchFamily="34" charset="0"/>
              </a:rPr>
              <a:t> tai </a:t>
            </a:r>
            <a:r>
              <a:rPr lang="en-US" sz="2800" b="1" dirty="0" err="1">
                <a:solidFill>
                  <a:srgbClr val="002060"/>
                </a:solidFill>
                <a:latin typeface="Arial" panose="020B0604020202020204" pitchFamily="34" charset="0"/>
                <a:cs typeface="Arial" panose="020B0604020202020204" pitchFamily="34" charset="0"/>
              </a:rPr>
              <a:t>nạn</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giao</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thông</a:t>
            </a:r>
            <a:r>
              <a:rPr lang="en-US" sz="2800" b="1" dirty="0">
                <a:solidFill>
                  <a:srgbClr val="002060"/>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C5B4F241-A9DB-4EF1-87CC-23E7432CB8F6}"/>
              </a:ext>
            </a:extLst>
          </p:cNvPr>
          <p:cNvSpPr txBox="1"/>
          <p:nvPr/>
        </p:nvSpPr>
        <p:spPr>
          <a:xfrm>
            <a:off x="2305915" y="1995772"/>
            <a:ext cx="8907029" cy="1477328"/>
          </a:xfrm>
          <a:prstGeom prst="rect">
            <a:avLst/>
          </a:prstGeom>
          <a:noFill/>
        </p:spPr>
        <p:txBody>
          <a:bodyPr wrap="square" rtlCol="0">
            <a:spAutoFit/>
          </a:bodyPr>
          <a:lstStyle/>
          <a:p>
            <a:pPr marL="285750" indent="-285750" algn="l">
              <a:buFont typeface="Arial" panose="020B0604020202020204" pitchFamily="34" charset="0"/>
              <a:buChar char="•"/>
            </a:pPr>
            <a:r>
              <a:rPr lang="vi-VN" b="0" i="0" dirty="0">
                <a:solidFill>
                  <a:srgbClr val="000000"/>
                </a:solidFill>
                <a:effectLst/>
                <a:latin typeface="Helvetica Neue"/>
              </a:rPr>
              <a:t>Phân bố luồng giao thông hợp lí hơn để giảm lưu lượng giao thông</a:t>
            </a:r>
            <a:r>
              <a:rPr lang="en-US" b="0" i="0" dirty="0">
                <a:solidFill>
                  <a:srgbClr val="000000"/>
                </a:solidFill>
                <a:effectLst/>
                <a:latin typeface="Helvetica Neue"/>
              </a:rPr>
              <a:t>.</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vi-VN" b="0" i="0" dirty="0">
                <a:solidFill>
                  <a:srgbClr val="000000"/>
                </a:solidFill>
                <a:effectLst/>
                <a:latin typeface="Helvetica Neue"/>
              </a:rPr>
              <a:t>Cấm sử dụng chất kích thích khi lái xe, nâng cao sự tập trung của tài xế khi lái xe</a:t>
            </a:r>
            <a:r>
              <a:rPr lang="en-US" b="0" i="0" dirty="0">
                <a:solidFill>
                  <a:srgbClr val="000000"/>
                </a:solidFill>
                <a:effectLst/>
                <a:latin typeface="Helvetica Neue"/>
              </a:rPr>
              <a:t>.</a:t>
            </a:r>
          </a:p>
          <a:p>
            <a:pPr marL="285750" indent="-285750" algn="l">
              <a:buFont typeface="Arial" panose="020B0604020202020204" pitchFamily="34" charset="0"/>
              <a:buChar char="•"/>
            </a:pPr>
            <a:endParaRPr lang="vi-VN" b="0" i="0" dirty="0">
              <a:solidFill>
                <a:srgbClr val="000000"/>
              </a:solidFill>
              <a:effectLst/>
              <a:latin typeface="Helvetica Neue"/>
            </a:endParaRPr>
          </a:p>
          <a:p>
            <a:pPr marL="285750" indent="-285750" algn="l">
              <a:buFont typeface="Arial" panose="020B0604020202020204" pitchFamily="34" charset="0"/>
              <a:buChar char="•"/>
            </a:pPr>
            <a:r>
              <a:rPr lang="vi-VN" b="0" i="0" dirty="0">
                <a:solidFill>
                  <a:srgbClr val="000000"/>
                </a:solidFill>
                <a:effectLst/>
                <a:latin typeface="Helvetica Neue"/>
              </a:rPr>
              <a:t>Khuyến khích việc sử dụng phương tiện công cộng</a:t>
            </a:r>
            <a:r>
              <a:rPr lang="en-US" dirty="0">
                <a:solidFill>
                  <a:srgbClr val="000000"/>
                </a:solidFill>
                <a:latin typeface="Helvetica Neue"/>
              </a:rPr>
              <a:t>.</a:t>
            </a:r>
            <a:endParaRPr lang="vi-VN" b="0" i="0" dirty="0">
              <a:solidFill>
                <a:srgbClr val="000000"/>
              </a:solidFill>
              <a:effectLst/>
              <a:latin typeface="Helvetica Neue"/>
            </a:endParaRPr>
          </a:p>
        </p:txBody>
      </p:sp>
    </p:spTree>
    <p:extLst>
      <p:ext uri="{BB962C8B-B14F-4D97-AF65-F5344CB8AC3E}">
        <p14:creationId xmlns:p14="http://schemas.microsoft.com/office/powerpoint/2010/main" val="87229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7F568A-F68B-4C21-BC4C-4395086B19BF}"/>
              </a:ext>
            </a:extLst>
          </p:cNvPr>
          <p:cNvSpPr/>
          <p:nvPr/>
        </p:nvSpPr>
        <p:spPr>
          <a:xfrm>
            <a:off x="8034291" y="2228039"/>
            <a:ext cx="3719744" cy="1995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068993" y="1442166"/>
            <a:ext cx="5011674" cy="1325563"/>
          </a:xfrm>
        </p:spPr>
        <p:txBody>
          <a:bodyPr>
            <a:normAutofit fontScale="90000"/>
          </a:bodyPr>
          <a:lstStyle/>
          <a:p>
            <a:pPr algn="l"/>
            <a:r>
              <a:rPr lang="en-US" sz="4400" b="1" dirty="0" err="1"/>
              <a:t>Thông</a:t>
            </a:r>
            <a:r>
              <a:rPr lang="en-US" sz="4400" b="1" dirty="0"/>
              <a:t> tin </a:t>
            </a:r>
            <a:r>
              <a:rPr lang="en-US" sz="4400" b="1" dirty="0" err="1"/>
              <a:t>thành</a:t>
            </a:r>
            <a:r>
              <a:rPr lang="en-US" sz="4400" b="1" dirty="0"/>
              <a:t> </a:t>
            </a:r>
            <a:r>
              <a:rPr lang="en-US" sz="4400" b="1" dirty="0" err="1"/>
              <a:t>viên</a:t>
            </a:r>
            <a:endParaRPr lang="es-UY" sz="4400" b="1" dirty="0"/>
          </a:p>
        </p:txBody>
      </p:sp>
      <p:grpSp>
        <p:nvGrpSpPr>
          <p:cNvPr id="126" name="Group 72"/>
          <p:cNvGrpSpPr/>
          <p:nvPr/>
        </p:nvGrpSpPr>
        <p:grpSpPr>
          <a:xfrm>
            <a:off x="1663213" y="1397436"/>
            <a:ext cx="9044288" cy="4379722"/>
            <a:chOff x="685800" y="1125538"/>
            <a:chExt cx="7156451" cy="3465512"/>
          </a:xfrm>
          <a:gradFill flip="none" rotWithShape="1">
            <a:gsLst>
              <a:gs pos="0">
                <a:sysClr val="windowText" lastClr="000000">
                  <a:lumMod val="50000"/>
                  <a:lumOff val="50000"/>
                  <a:alpha val="22000"/>
                </a:sysClr>
              </a:gs>
              <a:gs pos="100000">
                <a:schemeClr val="bg1">
                  <a:lumMod val="75000"/>
                  <a:alpha val="11000"/>
                </a:schemeClr>
              </a:gs>
            </a:gsLst>
            <a:lin ang="16200000" scaled="0"/>
            <a:tileRect/>
          </a:gradFill>
        </p:grpSpPr>
        <p:sp>
          <p:nvSpPr>
            <p:cNvPr id="127" name="Freeform 6"/>
            <p:cNvSpPr>
              <a:spLocks/>
            </p:cNvSpPr>
            <p:nvPr/>
          </p:nvSpPr>
          <p:spPr bwMode="auto">
            <a:xfrm>
              <a:off x="808038" y="1968500"/>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28" name="Freeform 7"/>
            <p:cNvSpPr>
              <a:spLocks/>
            </p:cNvSpPr>
            <p:nvPr/>
          </p:nvSpPr>
          <p:spPr bwMode="auto">
            <a:xfrm>
              <a:off x="685800" y="2012950"/>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29" name="Freeform 8"/>
            <p:cNvSpPr>
              <a:spLocks/>
            </p:cNvSpPr>
            <p:nvPr/>
          </p:nvSpPr>
          <p:spPr bwMode="auto">
            <a:xfrm>
              <a:off x="841375" y="1830388"/>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0" name="Freeform 9"/>
            <p:cNvSpPr>
              <a:spLocks noEditPoints="1"/>
            </p:cNvSpPr>
            <p:nvPr/>
          </p:nvSpPr>
          <p:spPr bwMode="auto">
            <a:xfrm>
              <a:off x="828675" y="1482725"/>
              <a:ext cx="2687638" cy="3108325"/>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1" name="Freeform 10"/>
            <p:cNvSpPr>
              <a:spLocks/>
            </p:cNvSpPr>
            <p:nvPr/>
          </p:nvSpPr>
          <p:spPr bwMode="auto">
            <a:xfrm>
              <a:off x="2528888" y="1765300"/>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2" name="Freeform 11"/>
            <p:cNvSpPr>
              <a:spLocks/>
            </p:cNvSpPr>
            <p:nvPr/>
          </p:nvSpPr>
          <p:spPr bwMode="auto">
            <a:xfrm>
              <a:off x="2587625" y="1785938"/>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3" name="Freeform 12"/>
            <p:cNvSpPr>
              <a:spLocks/>
            </p:cNvSpPr>
            <p:nvPr/>
          </p:nvSpPr>
          <p:spPr bwMode="auto">
            <a:xfrm>
              <a:off x="1744663" y="1409700"/>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4" name="Freeform 13"/>
            <p:cNvSpPr>
              <a:spLocks/>
            </p:cNvSpPr>
            <p:nvPr/>
          </p:nvSpPr>
          <p:spPr bwMode="auto">
            <a:xfrm>
              <a:off x="1931988" y="1377950"/>
              <a:ext cx="69850" cy="44450"/>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5" name="Freeform 14"/>
            <p:cNvSpPr>
              <a:spLocks/>
            </p:cNvSpPr>
            <p:nvPr/>
          </p:nvSpPr>
          <p:spPr bwMode="auto">
            <a:xfrm>
              <a:off x="2092325" y="1365250"/>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6" name="Freeform 15"/>
            <p:cNvSpPr>
              <a:spLocks/>
            </p:cNvSpPr>
            <p:nvPr/>
          </p:nvSpPr>
          <p:spPr bwMode="auto">
            <a:xfrm>
              <a:off x="2111375" y="1439863"/>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7" name="Freeform 16"/>
            <p:cNvSpPr>
              <a:spLocks/>
            </p:cNvSpPr>
            <p:nvPr/>
          </p:nvSpPr>
          <p:spPr bwMode="auto">
            <a:xfrm>
              <a:off x="2155825" y="1509713"/>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8" name="Freeform 17"/>
            <p:cNvSpPr>
              <a:spLocks/>
            </p:cNvSpPr>
            <p:nvPr/>
          </p:nvSpPr>
          <p:spPr bwMode="auto">
            <a:xfrm>
              <a:off x="2287588" y="1498600"/>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39" name="Freeform 18"/>
            <p:cNvSpPr>
              <a:spLocks/>
            </p:cNvSpPr>
            <p:nvPr/>
          </p:nvSpPr>
          <p:spPr bwMode="auto">
            <a:xfrm>
              <a:off x="2282825" y="1463675"/>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0" name="Freeform 19"/>
            <p:cNvSpPr>
              <a:spLocks/>
            </p:cNvSpPr>
            <p:nvPr/>
          </p:nvSpPr>
          <p:spPr bwMode="auto">
            <a:xfrm>
              <a:off x="2251075" y="1389063"/>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1" name="Freeform 20"/>
            <p:cNvSpPr>
              <a:spLocks/>
            </p:cNvSpPr>
            <p:nvPr/>
          </p:nvSpPr>
          <p:spPr bwMode="auto">
            <a:xfrm>
              <a:off x="3713163" y="1681163"/>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2" name="Freeform 21"/>
            <p:cNvSpPr>
              <a:spLocks/>
            </p:cNvSpPr>
            <p:nvPr/>
          </p:nvSpPr>
          <p:spPr bwMode="auto">
            <a:xfrm>
              <a:off x="2747963" y="1125538"/>
              <a:ext cx="1104900" cy="711200"/>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3" name="Freeform 22"/>
            <p:cNvSpPr>
              <a:spLocks/>
            </p:cNvSpPr>
            <p:nvPr/>
          </p:nvSpPr>
          <p:spPr bwMode="auto">
            <a:xfrm>
              <a:off x="2517775" y="2711450"/>
              <a:ext cx="182563"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4" name="Freeform 23"/>
            <p:cNvSpPr>
              <a:spLocks/>
            </p:cNvSpPr>
            <p:nvPr/>
          </p:nvSpPr>
          <p:spPr bwMode="auto">
            <a:xfrm>
              <a:off x="2632075" y="2670175"/>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5" name="Freeform 24"/>
            <p:cNvSpPr>
              <a:spLocks/>
            </p:cNvSpPr>
            <p:nvPr/>
          </p:nvSpPr>
          <p:spPr bwMode="auto">
            <a:xfrm>
              <a:off x="2641600" y="2838450"/>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6" name="Freeform 25"/>
            <p:cNvSpPr>
              <a:spLocks/>
            </p:cNvSpPr>
            <p:nvPr/>
          </p:nvSpPr>
          <p:spPr bwMode="auto">
            <a:xfrm>
              <a:off x="2867025" y="2816225"/>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7" name="Freeform 26"/>
            <p:cNvSpPr>
              <a:spLocks/>
            </p:cNvSpPr>
            <p:nvPr/>
          </p:nvSpPr>
          <p:spPr bwMode="auto">
            <a:xfrm>
              <a:off x="2722563" y="2787650"/>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8" name="Freeform 27"/>
            <p:cNvSpPr>
              <a:spLocks/>
            </p:cNvSpPr>
            <p:nvPr/>
          </p:nvSpPr>
          <p:spPr bwMode="auto">
            <a:xfrm>
              <a:off x="5089525" y="3557588"/>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49" name="Freeform 28"/>
            <p:cNvSpPr>
              <a:spLocks/>
            </p:cNvSpPr>
            <p:nvPr/>
          </p:nvSpPr>
          <p:spPr bwMode="auto">
            <a:xfrm>
              <a:off x="5816600" y="3038475"/>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0" name="Freeform 29"/>
            <p:cNvSpPr>
              <a:spLocks/>
            </p:cNvSpPr>
            <p:nvPr/>
          </p:nvSpPr>
          <p:spPr bwMode="auto">
            <a:xfrm>
              <a:off x="4373563" y="2282825"/>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1" name="Freeform 30"/>
            <p:cNvSpPr>
              <a:spLocks/>
            </p:cNvSpPr>
            <p:nvPr/>
          </p:nvSpPr>
          <p:spPr bwMode="auto">
            <a:xfrm>
              <a:off x="4262438" y="2305050"/>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2" name="Freeform 31"/>
            <p:cNvSpPr>
              <a:spLocks/>
            </p:cNvSpPr>
            <p:nvPr/>
          </p:nvSpPr>
          <p:spPr bwMode="auto">
            <a:xfrm>
              <a:off x="4462463" y="2347913"/>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3" name="Freeform 32"/>
            <p:cNvSpPr>
              <a:spLocks/>
            </p:cNvSpPr>
            <p:nvPr/>
          </p:nvSpPr>
          <p:spPr bwMode="auto">
            <a:xfrm>
              <a:off x="4006850" y="1941513"/>
              <a:ext cx="88900"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4" name="Freeform 33"/>
            <p:cNvSpPr>
              <a:spLocks/>
            </p:cNvSpPr>
            <p:nvPr/>
          </p:nvSpPr>
          <p:spPr bwMode="auto">
            <a:xfrm>
              <a:off x="4067175" y="1862138"/>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6" name="Freeform 35"/>
            <p:cNvSpPr>
              <a:spLocks/>
            </p:cNvSpPr>
            <p:nvPr/>
          </p:nvSpPr>
          <p:spPr bwMode="auto">
            <a:xfrm>
              <a:off x="6270625" y="1398588"/>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7" name="Freeform 36"/>
            <p:cNvSpPr>
              <a:spLocks/>
            </p:cNvSpPr>
            <p:nvPr/>
          </p:nvSpPr>
          <p:spPr bwMode="auto">
            <a:xfrm>
              <a:off x="5248275" y="1422400"/>
              <a:ext cx="352425"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8" name="Freeform 37"/>
            <p:cNvSpPr>
              <a:spLocks/>
            </p:cNvSpPr>
            <p:nvPr/>
          </p:nvSpPr>
          <p:spPr bwMode="auto">
            <a:xfrm>
              <a:off x="7021513" y="2189163"/>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59" name="Freeform 38"/>
            <p:cNvSpPr>
              <a:spLocks/>
            </p:cNvSpPr>
            <p:nvPr/>
          </p:nvSpPr>
          <p:spPr bwMode="auto">
            <a:xfrm>
              <a:off x="6818313" y="2265363"/>
              <a:ext cx="254000" cy="250825"/>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0" name="Freeform 39"/>
            <p:cNvSpPr>
              <a:spLocks/>
            </p:cNvSpPr>
            <p:nvPr/>
          </p:nvSpPr>
          <p:spPr bwMode="auto">
            <a:xfrm>
              <a:off x="6629400" y="2668588"/>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1" name="Freeform 40"/>
            <p:cNvSpPr>
              <a:spLocks/>
            </p:cNvSpPr>
            <p:nvPr/>
          </p:nvSpPr>
          <p:spPr bwMode="auto">
            <a:xfrm>
              <a:off x="7707313" y="4097338"/>
              <a:ext cx="95250" cy="153988"/>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2" name="Freeform 41"/>
            <p:cNvSpPr>
              <a:spLocks/>
            </p:cNvSpPr>
            <p:nvPr/>
          </p:nvSpPr>
          <p:spPr bwMode="auto">
            <a:xfrm>
              <a:off x="7569200" y="4230688"/>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3" name="Freeform 42"/>
            <p:cNvSpPr>
              <a:spLocks/>
            </p:cNvSpPr>
            <p:nvPr/>
          </p:nvSpPr>
          <p:spPr bwMode="auto">
            <a:xfrm>
              <a:off x="7123113" y="4233863"/>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4" name="Freeform 43"/>
            <p:cNvSpPr>
              <a:spLocks/>
            </p:cNvSpPr>
            <p:nvPr/>
          </p:nvSpPr>
          <p:spPr bwMode="auto">
            <a:xfrm>
              <a:off x="6470650" y="3516313"/>
              <a:ext cx="857250" cy="690563"/>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5" name="Freeform 44"/>
            <p:cNvSpPr>
              <a:spLocks/>
            </p:cNvSpPr>
            <p:nvPr/>
          </p:nvSpPr>
          <p:spPr bwMode="auto">
            <a:xfrm>
              <a:off x="7793038" y="3649663"/>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6" name="Freeform 45"/>
            <p:cNvSpPr>
              <a:spLocks/>
            </p:cNvSpPr>
            <p:nvPr/>
          </p:nvSpPr>
          <p:spPr bwMode="auto">
            <a:xfrm>
              <a:off x="7524750" y="3757613"/>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7" name="Freeform 46"/>
            <p:cNvSpPr>
              <a:spLocks/>
            </p:cNvSpPr>
            <p:nvPr/>
          </p:nvSpPr>
          <p:spPr bwMode="auto">
            <a:xfrm>
              <a:off x="6129338" y="3133725"/>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8" name="Freeform 47"/>
            <p:cNvSpPr>
              <a:spLocks/>
            </p:cNvSpPr>
            <p:nvPr/>
          </p:nvSpPr>
          <p:spPr bwMode="auto">
            <a:xfrm>
              <a:off x="6189663" y="3025775"/>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69" name="Freeform 48"/>
            <p:cNvSpPr>
              <a:spLocks/>
            </p:cNvSpPr>
            <p:nvPr/>
          </p:nvSpPr>
          <p:spPr bwMode="auto">
            <a:xfrm>
              <a:off x="6340475" y="3402013"/>
              <a:ext cx="182563"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0" name="Freeform 49"/>
            <p:cNvSpPr>
              <a:spLocks/>
            </p:cNvSpPr>
            <p:nvPr/>
          </p:nvSpPr>
          <p:spPr bwMode="auto">
            <a:xfrm>
              <a:off x="6611938" y="3481388"/>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1" name="Freeform 50"/>
            <p:cNvSpPr>
              <a:spLocks/>
            </p:cNvSpPr>
            <p:nvPr/>
          </p:nvSpPr>
          <p:spPr bwMode="auto">
            <a:xfrm>
              <a:off x="6702425" y="3451225"/>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2" name="Freeform 51"/>
            <p:cNvSpPr>
              <a:spLocks/>
            </p:cNvSpPr>
            <p:nvPr/>
          </p:nvSpPr>
          <p:spPr bwMode="auto">
            <a:xfrm>
              <a:off x="6605588" y="3279775"/>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3" name="Freeform 52"/>
            <p:cNvSpPr>
              <a:spLocks/>
            </p:cNvSpPr>
            <p:nvPr/>
          </p:nvSpPr>
          <p:spPr bwMode="auto">
            <a:xfrm>
              <a:off x="6630988" y="3228975"/>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4" name="Freeform 53"/>
            <p:cNvSpPr>
              <a:spLocks/>
            </p:cNvSpPr>
            <p:nvPr/>
          </p:nvSpPr>
          <p:spPr bwMode="auto">
            <a:xfrm>
              <a:off x="6780213" y="3209925"/>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5" name="Freeform 54"/>
            <p:cNvSpPr>
              <a:spLocks/>
            </p:cNvSpPr>
            <p:nvPr/>
          </p:nvSpPr>
          <p:spPr bwMode="auto">
            <a:xfrm>
              <a:off x="6410325" y="3098800"/>
              <a:ext cx="198438" cy="257175"/>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6" name="Freeform 55"/>
            <p:cNvSpPr>
              <a:spLocks/>
            </p:cNvSpPr>
            <p:nvPr/>
          </p:nvSpPr>
          <p:spPr bwMode="auto">
            <a:xfrm>
              <a:off x="6618288" y="2817813"/>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7" name="Freeform 56"/>
            <p:cNvSpPr>
              <a:spLocks/>
            </p:cNvSpPr>
            <p:nvPr/>
          </p:nvSpPr>
          <p:spPr bwMode="auto">
            <a:xfrm>
              <a:off x="6665913" y="2994025"/>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8" name="Freeform 57"/>
            <p:cNvSpPr>
              <a:spLocks/>
            </p:cNvSpPr>
            <p:nvPr/>
          </p:nvSpPr>
          <p:spPr bwMode="auto">
            <a:xfrm>
              <a:off x="6718300" y="2963863"/>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79" name="Freeform 58"/>
            <p:cNvSpPr>
              <a:spLocks/>
            </p:cNvSpPr>
            <p:nvPr/>
          </p:nvSpPr>
          <p:spPr bwMode="auto">
            <a:xfrm>
              <a:off x="6659563" y="3038475"/>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sp>
          <p:nvSpPr>
            <p:cNvPr id="180" name="Freeform 59"/>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dirty="0"/>
            </a:p>
          </p:txBody>
        </p:sp>
      </p:grpSp>
      <p:sp>
        <p:nvSpPr>
          <p:cNvPr id="3" name="TextBox 2">
            <a:extLst>
              <a:ext uri="{FF2B5EF4-FFF2-40B4-BE49-F238E27FC236}">
                <a16:creationId xmlns:a16="http://schemas.microsoft.com/office/drawing/2014/main" id="{FA935DD4-11F2-44CD-9C24-944B755EE6E4}"/>
              </a:ext>
            </a:extLst>
          </p:cNvPr>
          <p:cNvSpPr txBox="1"/>
          <p:nvPr/>
        </p:nvSpPr>
        <p:spPr>
          <a:xfrm>
            <a:off x="6157668" y="3038578"/>
            <a:ext cx="6040896"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Đặng</a:t>
            </a:r>
            <a:r>
              <a:rPr lang="en-US" sz="2400" dirty="0"/>
              <a:t> </a:t>
            </a:r>
            <a:r>
              <a:rPr lang="en-US" sz="2400" dirty="0" err="1"/>
              <a:t>Hữu</a:t>
            </a:r>
            <a:r>
              <a:rPr lang="en-US" sz="2400" dirty="0"/>
              <a:t> </a:t>
            </a:r>
            <a:r>
              <a:rPr lang="en-US" sz="2400" dirty="0" err="1"/>
              <a:t>Thắng</a:t>
            </a:r>
            <a:endParaRPr lang="en-US" sz="2400" dirty="0"/>
          </a:p>
          <a:p>
            <a:pPr marL="285750" indent="-285750">
              <a:buFont typeface="Arial" panose="020B0604020202020204" pitchFamily="34" charset="0"/>
              <a:buChar char="•"/>
            </a:pPr>
            <a:r>
              <a:rPr lang="en-US" sz="2400" dirty="0"/>
              <a:t>Nguyễn Trung Thành</a:t>
            </a:r>
          </a:p>
          <a:p>
            <a:pPr marL="285750" indent="-285750">
              <a:buFont typeface="Arial" panose="020B0604020202020204" pitchFamily="34" charset="0"/>
              <a:buChar char="•"/>
            </a:pPr>
            <a:r>
              <a:rPr lang="en-US" sz="2400" dirty="0" err="1"/>
              <a:t>Phạm</a:t>
            </a:r>
            <a:r>
              <a:rPr lang="en-US" sz="2400" dirty="0"/>
              <a:t> </a:t>
            </a:r>
            <a:r>
              <a:rPr lang="en-US" sz="2400" dirty="0" err="1"/>
              <a:t>Xuân</a:t>
            </a:r>
            <a:r>
              <a:rPr lang="en-US" sz="2400" dirty="0"/>
              <a:t> Thành</a:t>
            </a:r>
          </a:p>
          <a:p>
            <a:pPr marL="285750" indent="-285750">
              <a:buFont typeface="Arial" panose="020B0604020202020204" pitchFamily="34" charset="0"/>
              <a:buChar char="•"/>
            </a:pPr>
            <a:r>
              <a:rPr lang="en-US" sz="2400" dirty="0" err="1"/>
              <a:t>Đặng</a:t>
            </a:r>
            <a:r>
              <a:rPr lang="en-US" sz="2400" dirty="0"/>
              <a:t> Minh </a:t>
            </a:r>
            <a:r>
              <a:rPr lang="en-US" sz="2400" dirty="0" err="1"/>
              <a:t>Thọ</a:t>
            </a:r>
            <a:endParaRPr lang="en-US" sz="2400" dirty="0"/>
          </a:p>
          <a:p>
            <a:pPr marL="285750" indent="-285750">
              <a:buFont typeface="Arial" panose="020B0604020202020204" pitchFamily="34" charset="0"/>
              <a:buChar char="•"/>
            </a:pPr>
            <a:r>
              <a:rPr lang="en-US" sz="2400" dirty="0" err="1"/>
              <a:t>Phạm</a:t>
            </a:r>
            <a:r>
              <a:rPr lang="en-US" sz="2400" dirty="0"/>
              <a:t> </a:t>
            </a:r>
            <a:r>
              <a:rPr lang="en-US" sz="2400" dirty="0" err="1"/>
              <a:t>Đình</a:t>
            </a:r>
            <a:r>
              <a:rPr lang="en-US" sz="2400" dirty="0"/>
              <a:t> </a:t>
            </a:r>
            <a:r>
              <a:rPr lang="en-US" sz="2400" dirty="0" err="1"/>
              <a:t>Thục</a:t>
            </a:r>
            <a:endParaRPr lang="en-US" sz="2400" dirty="0"/>
          </a:p>
        </p:txBody>
      </p:sp>
      <p:sp>
        <p:nvSpPr>
          <p:cNvPr id="8" name="Rectangle 7">
            <a:extLst>
              <a:ext uri="{FF2B5EF4-FFF2-40B4-BE49-F238E27FC236}">
                <a16:creationId xmlns:a16="http://schemas.microsoft.com/office/drawing/2014/main" id="{065D22C8-3E07-4C82-9D85-6C4EF10341DC}"/>
              </a:ext>
            </a:extLst>
          </p:cNvPr>
          <p:cNvSpPr/>
          <p:nvPr/>
        </p:nvSpPr>
        <p:spPr>
          <a:xfrm>
            <a:off x="1846044" y="83987"/>
            <a:ext cx="1210588" cy="5632311"/>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nsolas" panose="020B0609020204030204" pitchFamily="49" charset="0"/>
                <a:cs typeface="Arial" panose="020B0604020202020204" pitchFamily="34" charset="0"/>
              </a:rPr>
              <a:t>N</a:t>
            </a:r>
          </a:p>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nsolas" panose="020B0609020204030204" pitchFamily="49" charset="0"/>
                <a:cs typeface="Arial" panose="020B0604020202020204" pitchFamily="34" charset="0"/>
              </a:rPr>
              <a:t>H</a:t>
            </a:r>
          </a:p>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nsolas" panose="020B0609020204030204" pitchFamily="49" charset="0"/>
                <a:cs typeface="Arial" panose="020B0604020202020204" pitchFamily="34" charset="0"/>
              </a:rPr>
              <a:t>Ó</a:t>
            </a:r>
          </a:p>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nsolas" panose="020B0609020204030204" pitchFamily="49" charset="0"/>
                <a:cs typeface="Arial" panose="020B0604020202020204" pitchFamily="34" charset="0"/>
              </a:rPr>
              <a:t>M</a:t>
            </a:r>
          </a:p>
          <a:p>
            <a:pPr algn="ct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onsolas" panose="020B0609020204030204" pitchFamily="49" charset="0"/>
                <a:cs typeface="Arial" panose="020B0604020202020204" pitchFamily="34" charset="0"/>
              </a:rPr>
              <a:t>12</a:t>
            </a:r>
          </a:p>
        </p:txBody>
      </p:sp>
    </p:spTree>
    <p:extLst>
      <p:ext uri="{BB962C8B-B14F-4D97-AF65-F5344CB8AC3E}">
        <p14:creationId xmlns:p14="http://schemas.microsoft.com/office/powerpoint/2010/main" val="19600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err="1">
                <a:solidFill>
                  <a:srgbClr val="002060"/>
                </a:solidFill>
                <a:latin typeface="Arial" panose="020B0604020202020204" pitchFamily="34" charset="0"/>
                <a:cs typeface="Arial" panose="020B0604020202020204" pitchFamily="34" charset="0"/>
              </a:rPr>
              <a:t>Khám</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phá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dữ</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liệu</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724025" y="1362075"/>
            <a:ext cx="9479684" cy="501675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Đây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tai </a:t>
            </a:r>
            <a:r>
              <a:rPr lang="en-US" sz="2000" dirty="0" err="1">
                <a:latin typeface="Arial" panose="020B0604020202020204" pitchFamily="34" charset="0"/>
                <a:cs typeface="Arial" panose="020B0604020202020204" pitchFamily="34" charset="0"/>
              </a:rPr>
              <a:t>nạn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của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từ </a:t>
            </a:r>
            <a:r>
              <a:rPr lang="en-US" sz="2000" dirty="0" err="1">
                <a:latin typeface="Arial" panose="020B0604020202020204" pitchFamily="34" charset="0"/>
                <a:cs typeface="Arial" panose="020B0604020202020204" pitchFamily="34" charset="0"/>
              </a:rPr>
              <a:t>năm</a:t>
            </a:r>
            <a:r>
              <a:rPr lang="en-US" sz="2000" dirty="0">
                <a:latin typeface="Arial" panose="020B0604020202020204" pitchFamily="34" charset="0"/>
                <a:cs typeface="Arial" panose="020B0604020202020204" pitchFamily="34" charset="0"/>
              </a:rPr>
              <a:t> 2005-2019, </a:t>
            </a:r>
            <a:r>
              <a:rPr lang="en-US" sz="2000" dirty="0" err="1">
                <a:latin typeface="Arial" panose="020B0604020202020204" pitchFamily="34" charset="0"/>
                <a:cs typeface="Arial" panose="020B0604020202020204" pitchFamily="34" charset="0"/>
              </a:rPr>
              <a:t>tuy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nhóm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lấy</a:t>
            </a:r>
            <a:r>
              <a:rPr lang="en-US" sz="2000" dirty="0">
                <a:latin typeface="Arial" panose="020B0604020202020204" pitchFamily="34" charset="0"/>
                <a:cs typeface="Arial" panose="020B0604020202020204" pitchFamily="34" charset="0"/>
              </a:rPr>
              <a:t> 2014-2018</a:t>
            </a:r>
          </a:p>
          <a:p>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được chia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4 file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r>
              <a:rPr lang="en-US" sz="2000" b="1" i="1" dirty="0">
                <a:latin typeface="Arial" panose="020B0604020202020204" pitchFamily="34" charset="0"/>
                <a:cs typeface="Arial" panose="020B0604020202020204" pitchFamily="34" charset="0"/>
              </a:rPr>
              <a:t>Characteristics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r>
              <a:rPr lang="en-US" sz="2000" dirty="0">
                <a:latin typeface="Arial" panose="020B0604020202020204" pitchFamily="34" charset="0"/>
                <a:cs typeface="Arial" panose="020B0604020202020204" pitchFamily="34" charset="0"/>
              </a:rPr>
              <a:t> tai </a:t>
            </a:r>
            <a:r>
              <a:rPr lang="en-US" sz="2000" dirty="0" err="1">
                <a:latin typeface="Arial" panose="020B0604020202020204" pitchFamily="34" charset="0"/>
                <a:cs typeface="Arial" panose="020B0604020202020204" pitchFamily="34" charset="0"/>
              </a:rPr>
              <a:t>nạn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sz="2000" b="1" i="1" dirty="0">
                <a:latin typeface="Arial" panose="020B0604020202020204" pitchFamily="34" charset="0"/>
                <a:cs typeface="Arial" panose="020B0604020202020204" pitchFamily="34" charset="0"/>
              </a:rPr>
              <a:t>Places/locations</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xảy</a:t>
            </a:r>
            <a:r>
              <a:rPr lang="en-US" sz="2000" dirty="0">
                <a:latin typeface="Arial" panose="020B0604020202020204" pitchFamily="34" charset="0"/>
                <a:cs typeface="Arial" panose="020B0604020202020204" pitchFamily="34" charset="0"/>
              </a:rPr>
              <a:t> ra tai </a:t>
            </a:r>
            <a:r>
              <a:rPr lang="en-US" sz="2000" dirty="0" err="1">
                <a:latin typeface="Arial" panose="020B0604020202020204" pitchFamily="34" charset="0"/>
                <a:cs typeface="Arial" panose="020B0604020202020204" pitchFamily="34" charset="0"/>
              </a:rPr>
              <a:t>nạn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giới</a:t>
            </a:r>
            <a:r>
              <a:rPr lang="en-US" sz="2000" dirty="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sz="2000" b="1" i="1" dirty="0">
                <a:latin typeface="Arial" panose="020B0604020202020204" pitchFamily="34" charset="0"/>
                <a:cs typeface="Arial" panose="020B0604020202020204" pitchFamily="34" charset="0"/>
              </a:rPr>
              <a:t>Users</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tai </a:t>
            </a:r>
            <a:r>
              <a:rPr lang="en-US" sz="2000" dirty="0" err="1">
                <a:latin typeface="Arial" panose="020B0604020202020204" pitchFamily="34" charset="0"/>
                <a:cs typeface="Arial" panose="020B0604020202020204" pitchFamily="34" charset="0"/>
              </a:rPr>
              <a:t>nạn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p>
          <a:p>
            <a:pPr marL="800100" lvl="1" indent="-342900">
              <a:buFont typeface="Arial" panose="020B0604020202020204" pitchFamily="34" charset="0"/>
              <a:buChar char="•"/>
            </a:pPr>
            <a:r>
              <a:rPr lang="en-US" sz="2000" b="1" i="1" dirty="0">
                <a:latin typeface="Arial" panose="020B0604020202020204" pitchFamily="34" charset="0"/>
                <a:cs typeface="Arial" panose="020B0604020202020204" pitchFamily="34" charset="0"/>
              </a:rPr>
              <a:t>Vehicles</a:t>
            </a:r>
            <a:r>
              <a:rPr lang="en-US" sz="2000" dirty="0">
                <a:latin typeface="Arial" panose="020B0604020202020204" pitchFamily="34" charset="0"/>
                <a:cs typeface="Arial" panose="020B0604020202020204" pitchFamily="34" charset="0"/>
              </a:rPr>
              <a:t>: chi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tai </a:t>
            </a:r>
            <a:r>
              <a:rPr lang="en-US" sz="2000" dirty="0" err="1">
                <a:latin typeface="Arial" panose="020B0604020202020204" pitchFamily="34" charset="0"/>
                <a:cs typeface="Arial" panose="020B0604020202020204" pitchFamily="34" charset="0"/>
              </a:rPr>
              <a:t>nạn</a:t>
            </a:r>
            <a:r>
              <a:rPr lang="en-US" sz="2000"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cần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nên </a:t>
            </a:r>
            <a:r>
              <a:rPr lang="en-US" sz="2000" dirty="0" err="1">
                <a:latin typeface="Arial" panose="020B0604020202020204" pitchFamily="34" charset="0"/>
                <a:cs typeface="Arial" panose="020B0604020202020204" pitchFamily="34" charset="0"/>
              </a:rPr>
              <a:t>nhóm</a:t>
            </a:r>
            <a:r>
              <a:rPr lang="en-US" sz="2000" dirty="0">
                <a:latin typeface="Arial" panose="020B0604020202020204" pitchFamily="34" charset="0"/>
                <a:cs typeface="Arial" panose="020B0604020202020204" pitchFamily="34" charset="0"/>
              </a:rPr>
              <a:t> đã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bớt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trưng</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sang </a:t>
            </a:r>
            <a:r>
              <a:rPr lang="en-US" sz="2000" dirty="0" err="1">
                <a:latin typeface="Arial" panose="020B0604020202020204" pitchFamily="34" charset="0"/>
                <a:cs typeface="Arial" panose="020B0604020202020204" pitchFamily="34" charset="0"/>
              </a:rPr>
              <a:t>tiếng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Việt</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missing value </a:t>
            </a:r>
            <a:r>
              <a:rPr lang="en-US" sz="2000" dirty="0" err="1">
                <a:latin typeface="Arial" panose="020B0604020202020204" pitchFamily="34" charset="0"/>
                <a:cs typeface="Arial" panose="020B0604020202020204" pitchFamily="34" charset="0"/>
              </a:rPr>
              <a:t>rất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thấp</a:t>
            </a:r>
            <a:r>
              <a:rPr lang="en-US" sz="2000" dirty="0">
                <a:latin typeface="Arial" panose="020B0604020202020204" pitchFamily="34" charset="0"/>
                <a:cs typeface="Arial" panose="020B0604020202020204" pitchFamily="34" charset="0"/>
              </a:rPr>
              <a:t> (&lt;= 5%)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hưởng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03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96849903"/>
              </p:ext>
            </p:extLst>
          </p:nvPr>
        </p:nvGraphicFramePr>
        <p:xfrm>
          <a:off x="5501496" y="787588"/>
          <a:ext cx="6007777"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hart 6"/>
          <p:cNvGraphicFramePr/>
          <p:nvPr>
            <p:extLst>
              <p:ext uri="{D42A27DB-BD31-4B8C-83A1-F6EECF244321}">
                <p14:modId xmlns:p14="http://schemas.microsoft.com/office/powerpoint/2010/main" val="3613970690"/>
              </p:ext>
            </p:extLst>
          </p:nvPr>
        </p:nvGraphicFramePr>
        <p:xfrm>
          <a:off x="710256" y="2182163"/>
          <a:ext cx="4608792" cy="3983560"/>
        </p:xfrm>
        <a:graphic>
          <a:graphicData uri="http://schemas.openxmlformats.org/drawingml/2006/chart">
            <c:chart xmlns:c="http://schemas.openxmlformats.org/drawingml/2006/chart" xmlns:r="http://schemas.openxmlformats.org/officeDocument/2006/relationships" r:id="rId7"/>
          </a:graphicData>
        </a:graphic>
      </p:graphicFrame>
      <p:pic>
        <p:nvPicPr>
          <p:cNvPr id="4" name="Graphic 3" descr="Information with solid fill">
            <a:extLst>
              <a:ext uri="{FF2B5EF4-FFF2-40B4-BE49-F238E27FC236}">
                <a16:creationId xmlns:a16="http://schemas.microsoft.com/office/drawing/2014/main" id="{2ECC5BAD-39E7-4A72-9ECC-707E980B21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1165033"/>
            <a:ext cx="914400" cy="914400"/>
          </a:xfrm>
          <a:prstGeom prst="rect">
            <a:avLst/>
          </a:prstGeom>
        </p:spPr>
      </p:pic>
      <p:pic>
        <p:nvPicPr>
          <p:cNvPr id="6" name="Graphic 5" descr="Truck with solid fill">
            <a:extLst>
              <a:ext uri="{FF2B5EF4-FFF2-40B4-BE49-F238E27FC236}">
                <a16:creationId xmlns:a16="http://schemas.microsoft.com/office/drawing/2014/main" id="{70313204-41BC-4517-8421-3E0FF3CA2C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75744" y="4921193"/>
            <a:ext cx="914400" cy="914400"/>
          </a:xfrm>
          <a:prstGeom prst="rect">
            <a:avLst/>
          </a:prstGeom>
        </p:spPr>
      </p:pic>
      <p:pic>
        <p:nvPicPr>
          <p:cNvPr id="11" name="Graphic 10" descr="Users with solid fill">
            <a:extLst>
              <a:ext uri="{FF2B5EF4-FFF2-40B4-BE49-F238E27FC236}">
                <a16:creationId xmlns:a16="http://schemas.microsoft.com/office/drawing/2014/main" id="{ECFEBD9E-390C-4E60-A6B5-007D08F3895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32944" y="3707507"/>
            <a:ext cx="914400" cy="914400"/>
          </a:xfrm>
          <a:prstGeom prst="rect">
            <a:avLst/>
          </a:prstGeom>
        </p:spPr>
      </p:pic>
      <p:pic>
        <p:nvPicPr>
          <p:cNvPr id="19" name="Graphic 18" descr="Map with pin with solid fill">
            <a:extLst>
              <a:ext uri="{FF2B5EF4-FFF2-40B4-BE49-F238E27FC236}">
                <a16:creationId xmlns:a16="http://schemas.microsoft.com/office/drawing/2014/main" id="{F9ED495F-0249-42C8-92FD-762A6C3ECE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40584" y="2358258"/>
            <a:ext cx="914400" cy="914400"/>
          </a:xfrm>
          <a:prstGeom prst="rect">
            <a:avLst/>
          </a:prstGeom>
        </p:spPr>
      </p:pic>
    </p:spTree>
    <p:extLst>
      <p:ext uri="{BB962C8B-B14F-4D97-AF65-F5344CB8AC3E}">
        <p14:creationId xmlns:p14="http://schemas.microsoft.com/office/powerpoint/2010/main" val="149461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724025" y="1362075"/>
            <a:ext cx="6981825"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a:t>
            </a:r>
            <a:r>
              <a:rPr lang="vi-VN" sz="2000" dirty="0">
                <a:latin typeface="Arial" panose="020B0604020202020204" pitchFamily="34" charset="0"/>
                <a:cs typeface="Arial" panose="020B0604020202020204" pitchFamily="34" charset="0"/>
              </a:rPr>
              <a:t>. Xu hướng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r>
              <a:rPr lang="en-US" sz="2000" dirty="0">
                <a:latin typeface="Arial" panose="020B0604020202020204" pitchFamily="34" charset="0"/>
                <a:cs typeface="Arial" panose="020B0604020202020204" pitchFamily="34" charset="0"/>
              </a:rPr>
              <a:t> tai </a:t>
            </a:r>
            <a:r>
              <a:rPr lang="en-US" sz="2000" dirty="0" err="1">
                <a:latin typeface="Arial" panose="020B0604020202020204" pitchFamily="34" charset="0"/>
                <a:cs typeface="Arial" panose="020B0604020202020204" pitchFamily="34" charset="0"/>
              </a:rPr>
              <a:t>nạn</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qua các năm.</a:t>
            </a:r>
          </a:p>
          <a:p>
            <a:r>
              <a:rPr lang="en-US" sz="2000" dirty="0">
                <a:latin typeface="Arial" panose="020B0604020202020204" pitchFamily="34" charset="0"/>
                <a:cs typeface="Arial" panose="020B0604020202020204" pitchFamily="34" charset="0"/>
              </a:rPr>
              <a:t>2</a:t>
            </a:r>
            <a:r>
              <a:rPr lang="vi-V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a:t>
            </a:r>
            <a:r>
              <a:rPr lang="vi-VN" sz="2000" dirty="0">
                <a:latin typeface="Arial" panose="020B0604020202020204" pitchFamily="34" charset="0"/>
                <a:cs typeface="Arial" panose="020B0604020202020204" pitchFamily="34" charset="0"/>
              </a:rPr>
              <a:t>ai nạn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xảy</a:t>
            </a:r>
            <a:r>
              <a:rPr lang="en-US" sz="2000" dirty="0">
                <a:latin typeface="Arial" panose="020B0604020202020204" pitchFamily="34" charset="0"/>
                <a:cs typeface="Arial" panose="020B0604020202020204" pitchFamily="34" charset="0"/>
              </a:rPr>
              <a:t> ra ở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ngoài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cư</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a:t>
            </a:r>
            <a:r>
              <a:rPr lang="vi-VN" sz="2000" dirty="0">
                <a:latin typeface="Arial" panose="020B0604020202020204" pitchFamily="34" charset="0"/>
                <a:cs typeface="Arial" panose="020B0604020202020204" pitchFamily="34" charset="0"/>
              </a:rPr>
              <a:t>. Thời điểm trong ngày</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4</a:t>
            </a:r>
            <a:r>
              <a:rPr lang="vi-VN" sz="2000" dirty="0">
                <a:latin typeface="Arial" panose="020B0604020202020204" pitchFamily="34" charset="0"/>
                <a:cs typeface="Arial" panose="020B0604020202020204" pitchFamily="34" charset="0"/>
              </a:rPr>
              <a:t>. Điều kiện ánh sáng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thời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5</a:t>
            </a:r>
            <a:r>
              <a:rPr lang="vi-VN" sz="2000" dirty="0">
                <a:latin typeface="Arial" panose="020B0604020202020204" pitchFamily="34" charset="0"/>
                <a:cs typeface="Arial" panose="020B0604020202020204" pitchFamily="34" charset="0"/>
              </a:rPr>
              <a:t>. Vị trí xảy ra tai nạn</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6</a:t>
            </a:r>
            <a:r>
              <a:rPr lang="vi-V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a:t>
            </a:r>
            <a:r>
              <a:rPr lang="vi-VN" sz="2000" dirty="0">
                <a:latin typeface="Arial" panose="020B0604020202020204" pitchFamily="34" charset="0"/>
                <a:cs typeface="Arial" panose="020B0604020202020204" pitchFamily="34" charset="0"/>
              </a:rPr>
              <a:t>oại va chạm</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8072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560621" y="1721653"/>
            <a:ext cx="3304343" cy="707886"/>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1</a:t>
            </a:r>
            <a:r>
              <a:rPr lang="vi-VN" sz="2000" i="1" dirty="0">
                <a:latin typeface="Arial" panose="020B0604020202020204" pitchFamily="34" charset="0"/>
                <a:cs typeface="Arial" panose="020B0604020202020204" pitchFamily="34" charset="0"/>
              </a:rPr>
              <a:t>. Xu hướng </a:t>
            </a:r>
            <a:r>
              <a:rPr lang="en-US" sz="2000" i="1" dirty="0" err="1">
                <a:latin typeface="Arial" panose="020B0604020202020204" pitchFamily="34" charset="0"/>
                <a:cs typeface="Arial" panose="020B0604020202020204" pitchFamily="34" charset="0"/>
              </a:rPr>
              <a:t>số</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vụ</a:t>
            </a:r>
            <a:r>
              <a:rPr lang="en-US" sz="2000" i="1" dirty="0">
                <a:latin typeface="Arial" panose="020B0604020202020204" pitchFamily="34" charset="0"/>
                <a:cs typeface="Arial" panose="020B0604020202020204" pitchFamily="34" charset="0"/>
              </a:rPr>
              <a:t> tai </a:t>
            </a:r>
            <a:r>
              <a:rPr lang="en-US" sz="2000" i="1" dirty="0" err="1">
                <a:latin typeface="Arial" panose="020B0604020202020204" pitchFamily="34" charset="0"/>
                <a:cs typeface="Arial" panose="020B0604020202020204" pitchFamily="34" charset="0"/>
              </a:rPr>
              <a:t>nạn</a:t>
            </a:r>
            <a:r>
              <a:rPr lang="en-US" sz="2000" i="1" dirty="0">
                <a:latin typeface="Arial" panose="020B0604020202020204" pitchFamily="34" charset="0"/>
                <a:cs typeface="Arial" panose="020B0604020202020204" pitchFamily="34" charset="0"/>
              </a:rPr>
              <a:t> qua </a:t>
            </a:r>
            <a:r>
              <a:rPr lang="en-US" sz="2000" i="1" dirty="0" err="1">
                <a:latin typeface="Arial" panose="020B0604020202020204" pitchFamily="34" charset="0"/>
                <a:cs typeface="Arial" panose="020B0604020202020204" pitchFamily="34" charset="0"/>
              </a:rPr>
              <a:t>các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năm</a:t>
            </a:r>
            <a:r>
              <a:rPr lang="vi-VN" sz="2000" i="1"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B7274927-F24C-4C43-B530-63E5EA727B58}"/>
              </a:ext>
            </a:extLst>
          </p:cNvPr>
          <p:cNvPicPr>
            <a:picLocks noChangeAspect="1"/>
          </p:cNvPicPr>
          <p:nvPr/>
        </p:nvPicPr>
        <p:blipFill>
          <a:blip r:embed="rId2"/>
          <a:stretch>
            <a:fillRect/>
          </a:stretch>
        </p:blipFill>
        <p:spPr>
          <a:xfrm>
            <a:off x="5494064" y="2121763"/>
            <a:ext cx="6203573" cy="3950424"/>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9652CF3F-3431-4F0A-8C41-62185D0AFE49}"/>
              </a:ext>
            </a:extLst>
          </p:cNvPr>
          <p:cNvSpPr txBox="1"/>
          <p:nvPr/>
        </p:nvSpPr>
        <p:spPr>
          <a:xfrm>
            <a:off x="1271265" y="2503504"/>
            <a:ext cx="4064215" cy="1200329"/>
          </a:xfrm>
          <a:prstGeom prst="rect">
            <a:avLst/>
          </a:prstGeom>
          <a:noFill/>
        </p:spPr>
        <p:txBody>
          <a:bodyPr wrap="square" rtlCol="0">
            <a:spAutoFit/>
          </a:bodyPr>
          <a:lstStyle/>
          <a:p>
            <a:r>
              <a:rPr lang="en-US" dirty="0" err="1"/>
              <a:t>Số</a:t>
            </a:r>
            <a:r>
              <a:rPr lang="en-US" dirty="0"/>
              <a:t> </a:t>
            </a:r>
            <a:r>
              <a:rPr lang="en-US" dirty="0" err="1"/>
              <a:t>vụ</a:t>
            </a:r>
            <a:r>
              <a:rPr lang="en-US" dirty="0"/>
              <a:t> tai </a:t>
            </a:r>
            <a:r>
              <a:rPr lang="en-US" dirty="0" err="1"/>
              <a:t>nạn</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rõ</a:t>
            </a:r>
            <a:r>
              <a:rPr lang="en-US" dirty="0"/>
              <a:t> </a:t>
            </a:r>
            <a:r>
              <a:rPr lang="en-US" dirty="0" err="1"/>
              <a:t>rệt</a:t>
            </a:r>
            <a:r>
              <a:rPr lang="en-US" dirty="0"/>
              <a:t> </a:t>
            </a:r>
            <a:r>
              <a:rPr lang="en-US" dirty="0" err="1"/>
              <a:t>theo</a:t>
            </a:r>
            <a:r>
              <a:rPr lang="en-US" dirty="0"/>
              <a:t> </a:t>
            </a:r>
            <a:r>
              <a:rPr lang="en-US" dirty="0" err="1"/>
              <a:t>từng</a:t>
            </a:r>
            <a:r>
              <a:rPr lang="en-US" dirty="0"/>
              <a:t> </a:t>
            </a:r>
            <a:r>
              <a:rPr lang="en-US" dirty="0" err="1"/>
              <a:t>năm</a:t>
            </a:r>
            <a:r>
              <a:rPr lang="en-US" dirty="0"/>
              <a:t>.</a:t>
            </a:r>
          </a:p>
          <a:p>
            <a:endParaRPr lang="en-US" dirty="0"/>
          </a:p>
          <a:p>
            <a:r>
              <a:rPr lang="en-US" dirty="0">
                <a:latin typeface="Barlow"/>
              </a:rPr>
              <a:t>→ </a:t>
            </a:r>
            <a:r>
              <a:rPr lang="en-US" dirty="0" err="1">
                <a:latin typeface="Barlow"/>
              </a:rPr>
              <a:t>Không</a:t>
            </a:r>
            <a:r>
              <a:rPr lang="en-US" dirty="0">
                <a:latin typeface="Barlow"/>
              </a:rPr>
              <a:t> </a:t>
            </a:r>
            <a:r>
              <a:rPr lang="en-US" dirty="0" err="1">
                <a:latin typeface="Barlow"/>
              </a:rPr>
              <a:t>có</a:t>
            </a:r>
            <a:r>
              <a:rPr lang="en-US" dirty="0">
                <a:latin typeface="Barlow"/>
              </a:rPr>
              <a:t> </a:t>
            </a:r>
            <a:r>
              <a:rPr lang="en-US" dirty="0" err="1">
                <a:latin typeface="Barlow"/>
              </a:rPr>
              <a:t>gì</a:t>
            </a:r>
            <a:r>
              <a:rPr lang="en-US" dirty="0">
                <a:latin typeface="Barlow"/>
              </a:rPr>
              <a:t> </a:t>
            </a:r>
            <a:r>
              <a:rPr lang="en-US" dirty="0" err="1">
                <a:latin typeface="Barlow"/>
              </a:rPr>
              <a:t>đáng</a:t>
            </a:r>
            <a:r>
              <a:rPr lang="en-US" dirty="0">
                <a:latin typeface="Barlow"/>
              </a:rPr>
              <a:t> </a:t>
            </a:r>
            <a:r>
              <a:rPr lang="en-US" dirty="0" err="1">
                <a:latin typeface="Barlow"/>
              </a:rPr>
              <a:t>chú</a:t>
            </a:r>
            <a:r>
              <a:rPr lang="en-US" dirty="0">
                <a:latin typeface="Barlow"/>
              </a:rPr>
              <a:t> ý</a:t>
            </a:r>
            <a:endParaRPr lang="en-US" dirty="0"/>
          </a:p>
        </p:txBody>
      </p:sp>
    </p:spTree>
    <p:extLst>
      <p:ext uri="{BB962C8B-B14F-4D97-AF65-F5344CB8AC3E}">
        <p14:creationId xmlns:p14="http://schemas.microsoft.com/office/powerpoint/2010/main" val="330085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560621" y="1721653"/>
            <a:ext cx="3464140" cy="707886"/>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2</a:t>
            </a:r>
            <a:r>
              <a:rPr lang="vi-VN" sz="2000"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T</a:t>
            </a:r>
            <a:r>
              <a:rPr lang="vi-VN" sz="2000" i="1" dirty="0">
                <a:latin typeface="Arial" panose="020B0604020202020204" pitchFamily="34" charset="0"/>
                <a:cs typeface="Arial" panose="020B0604020202020204" pitchFamily="34" charset="0"/>
              </a:rPr>
              <a:t>ai nạn</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thường</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xảy</a:t>
            </a:r>
            <a:r>
              <a:rPr lang="en-US" sz="2000" i="1" dirty="0">
                <a:latin typeface="Arial" panose="020B0604020202020204" pitchFamily="34" charset="0"/>
                <a:cs typeface="Arial" panose="020B0604020202020204" pitchFamily="34" charset="0"/>
              </a:rPr>
              <a:t> ra </a:t>
            </a:r>
            <a:r>
              <a:rPr lang="en-US" sz="2000" i="1" dirty="0" err="1">
                <a:latin typeface="Arial" panose="020B0604020202020204" pitchFamily="34" charset="0"/>
                <a:cs typeface="Arial" panose="020B0604020202020204" pitchFamily="34" charset="0"/>
              </a:rPr>
              <a:t>trong</a:t>
            </a:r>
            <a:r>
              <a:rPr lang="en-US" sz="2000" i="1" dirty="0">
                <a:latin typeface="Arial" panose="020B0604020202020204" pitchFamily="34" charset="0"/>
                <a:cs typeface="Arial" panose="020B0604020202020204" pitchFamily="34" charset="0"/>
              </a:rPr>
              <a:t> hay </a:t>
            </a:r>
            <a:r>
              <a:rPr lang="en-US" sz="2000" i="1" dirty="0" err="1">
                <a:latin typeface="Arial" panose="020B0604020202020204" pitchFamily="34" charset="0"/>
                <a:cs typeface="Arial" panose="020B0604020202020204" pitchFamily="34" charset="0"/>
              </a:rPr>
              <a:t>ngoài</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khu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dân</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cư</a:t>
            </a:r>
            <a:r>
              <a:rPr lang="en-US" sz="2000" i="1" dirty="0">
                <a:latin typeface="Arial" panose="020B0604020202020204" pitchFamily="34" charset="0"/>
                <a:cs typeface="Arial" panose="020B0604020202020204" pitchFamily="34" charset="0"/>
              </a:rPr>
              <a:t>?</a:t>
            </a:r>
            <a:endParaRPr lang="vi-VN" sz="2000" i="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652CF3F-3431-4F0A-8C41-62185D0AFE49}"/>
              </a:ext>
            </a:extLst>
          </p:cNvPr>
          <p:cNvSpPr txBox="1"/>
          <p:nvPr/>
        </p:nvSpPr>
        <p:spPr>
          <a:xfrm>
            <a:off x="1271265" y="2491095"/>
            <a:ext cx="4064215" cy="1477328"/>
          </a:xfrm>
          <a:prstGeom prst="rect">
            <a:avLst/>
          </a:prstGeom>
          <a:noFill/>
        </p:spPr>
        <p:txBody>
          <a:bodyPr wrap="square" rtlCol="0">
            <a:spAutoFit/>
          </a:bodyPr>
          <a:lstStyle/>
          <a:p>
            <a:r>
              <a:rPr lang="en-US" dirty="0"/>
              <a:t>Số </a:t>
            </a:r>
            <a:r>
              <a:rPr lang="en-US" dirty="0" err="1"/>
              <a:t>vụ</a:t>
            </a:r>
            <a:r>
              <a:rPr lang="en-US" dirty="0"/>
              <a:t> tai </a:t>
            </a:r>
            <a:r>
              <a:rPr lang="en-US" dirty="0" err="1"/>
              <a:t>nạn</a:t>
            </a:r>
            <a:r>
              <a:rPr lang="en-US" dirty="0"/>
              <a:t> </a:t>
            </a:r>
            <a:r>
              <a:rPr lang="en-US" dirty="0" err="1"/>
              <a:t>trong</a:t>
            </a:r>
            <a:r>
              <a:rPr lang="en-US" dirty="0"/>
              <a:t> </a:t>
            </a:r>
            <a:r>
              <a:rPr lang="en-US" dirty="0" err="1"/>
              <a:t>khu</a:t>
            </a:r>
            <a:r>
              <a:rPr lang="en-US" dirty="0"/>
              <a:t> </a:t>
            </a:r>
            <a:r>
              <a:rPr lang="en-US" dirty="0" err="1"/>
              <a:t>dân</a:t>
            </a:r>
            <a:r>
              <a:rPr lang="en-US" dirty="0"/>
              <a:t> </a:t>
            </a:r>
            <a:r>
              <a:rPr lang="en-US" dirty="0" err="1"/>
              <a:t>cư</a:t>
            </a:r>
            <a:r>
              <a:rPr lang="en-US" dirty="0"/>
              <a:t> </a:t>
            </a:r>
            <a:r>
              <a:rPr lang="en-US" dirty="0" err="1"/>
              <a:t>cao</a:t>
            </a:r>
            <a:r>
              <a:rPr lang="en-US" dirty="0"/>
              <a:t> </a:t>
            </a:r>
            <a:r>
              <a:rPr lang="en-US" dirty="0" err="1"/>
              <a:t>hơn</a:t>
            </a:r>
            <a:r>
              <a:rPr lang="en-US" dirty="0"/>
              <a:t> </a:t>
            </a:r>
            <a:r>
              <a:rPr lang="en-US" dirty="0" err="1"/>
              <a:t>nhiều</a:t>
            </a:r>
            <a:r>
              <a:rPr lang="en-US" dirty="0"/>
              <a:t> so với </a:t>
            </a:r>
            <a:r>
              <a:rPr lang="en-US" dirty="0" err="1"/>
              <a:t>ngoài</a:t>
            </a:r>
            <a:r>
              <a:rPr lang="en-US" dirty="0"/>
              <a:t> </a:t>
            </a:r>
            <a:r>
              <a:rPr lang="en-US" dirty="0" err="1"/>
              <a:t>khu</a:t>
            </a:r>
            <a:r>
              <a:rPr lang="en-US" dirty="0"/>
              <a:t> </a:t>
            </a:r>
            <a:r>
              <a:rPr lang="en-US" dirty="0" err="1"/>
              <a:t>dân</a:t>
            </a:r>
            <a:r>
              <a:rPr lang="en-US" dirty="0"/>
              <a:t> </a:t>
            </a:r>
            <a:r>
              <a:rPr lang="en-US" dirty="0" err="1"/>
              <a:t>cư</a:t>
            </a:r>
            <a:r>
              <a:rPr lang="en-US" dirty="0"/>
              <a:t>.</a:t>
            </a:r>
          </a:p>
          <a:p>
            <a:endParaRPr lang="en-US" dirty="0"/>
          </a:p>
          <a:p>
            <a:r>
              <a:rPr lang="en-US" dirty="0">
                <a:latin typeface="Barlow"/>
              </a:rPr>
              <a:t>→ </a:t>
            </a:r>
            <a:r>
              <a:rPr lang="en-US" dirty="0" err="1">
                <a:latin typeface="Barlow"/>
              </a:rPr>
              <a:t>Trong</a:t>
            </a:r>
            <a:r>
              <a:rPr lang="en-US" dirty="0">
                <a:latin typeface="Barlow"/>
              </a:rPr>
              <a:t> </a:t>
            </a:r>
            <a:r>
              <a:rPr lang="en-US" dirty="0" err="1">
                <a:latin typeface="Barlow"/>
              </a:rPr>
              <a:t>khu</a:t>
            </a:r>
            <a:r>
              <a:rPr lang="en-US" dirty="0">
                <a:latin typeface="Barlow"/>
              </a:rPr>
              <a:t> </a:t>
            </a:r>
            <a:r>
              <a:rPr lang="en-US" dirty="0" err="1">
                <a:latin typeface="Barlow"/>
              </a:rPr>
              <a:t>dân</a:t>
            </a:r>
            <a:r>
              <a:rPr lang="en-US" dirty="0">
                <a:latin typeface="Barlow"/>
              </a:rPr>
              <a:t> </a:t>
            </a:r>
            <a:r>
              <a:rPr lang="en-US" dirty="0" err="1">
                <a:latin typeface="Barlow"/>
              </a:rPr>
              <a:t>cư</a:t>
            </a:r>
            <a:r>
              <a:rPr lang="en-US" dirty="0">
                <a:latin typeface="Barlow"/>
              </a:rPr>
              <a:t> </a:t>
            </a:r>
            <a:r>
              <a:rPr lang="en-US" dirty="0" err="1">
                <a:latin typeface="Barlow"/>
              </a:rPr>
              <a:t>thì</a:t>
            </a:r>
            <a:r>
              <a:rPr lang="en-US" dirty="0">
                <a:latin typeface="Barlow"/>
              </a:rPr>
              <a:t> </a:t>
            </a:r>
            <a:r>
              <a:rPr lang="en-US" dirty="0" err="1">
                <a:latin typeface="Barlow"/>
              </a:rPr>
              <a:t>giao</a:t>
            </a:r>
            <a:r>
              <a:rPr lang="en-US" dirty="0">
                <a:latin typeface="Barlow"/>
              </a:rPr>
              <a:t> </a:t>
            </a:r>
            <a:r>
              <a:rPr lang="en-US" dirty="0" err="1">
                <a:latin typeface="Barlow"/>
              </a:rPr>
              <a:t>thông</a:t>
            </a:r>
            <a:r>
              <a:rPr lang="en-US" dirty="0">
                <a:latin typeface="Barlow"/>
              </a:rPr>
              <a:t> </a:t>
            </a:r>
            <a:r>
              <a:rPr lang="en-US" dirty="0" err="1">
                <a:latin typeface="Barlow"/>
              </a:rPr>
              <a:t>đông</a:t>
            </a:r>
            <a:r>
              <a:rPr lang="en-US" dirty="0">
                <a:latin typeface="Barlow"/>
              </a:rPr>
              <a:t> </a:t>
            </a:r>
            <a:r>
              <a:rPr lang="en-US" dirty="0" err="1">
                <a:latin typeface="Barlow"/>
              </a:rPr>
              <a:t>đúc</a:t>
            </a:r>
            <a:r>
              <a:rPr lang="en-US" dirty="0">
                <a:latin typeface="Barlow"/>
              </a:rPr>
              <a:t> </a:t>
            </a:r>
            <a:r>
              <a:rPr lang="en-US" dirty="0" err="1">
                <a:latin typeface="Barlow"/>
              </a:rPr>
              <a:t>hơn</a:t>
            </a:r>
            <a:r>
              <a:rPr lang="en-US" dirty="0">
                <a:latin typeface="Barlow"/>
              </a:rPr>
              <a:t>, </a:t>
            </a:r>
            <a:r>
              <a:rPr lang="en-US" dirty="0" err="1">
                <a:latin typeface="Barlow"/>
              </a:rPr>
              <a:t>dễ</a:t>
            </a:r>
            <a:r>
              <a:rPr lang="en-US" dirty="0">
                <a:latin typeface="Barlow"/>
              </a:rPr>
              <a:t> tai </a:t>
            </a:r>
            <a:r>
              <a:rPr lang="en-US" dirty="0" err="1">
                <a:latin typeface="Barlow"/>
              </a:rPr>
              <a:t>nạn</a:t>
            </a:r>
            <a:r>
              <a:rPr lang="en-US" dirty="0">
                <a:latin typeface="Barlow"/>
              </a:rPr>
              <a:t> </a:t>
            </a:r>
            <a:r>
              <a:rPr lang="en-US" dirty="0" err="1">
                <a:latin typeface="Barlow"/>
              </a:rPr>
              <a:t>hơn</a:t>
            </a:r>
            <a:endParaRPr lang="en-US" dirty="0"/>
          </a:p>
        </p:txBody>
      </p:sp>
      <p:pic>
        <p:nvPicPr>
          <p:cNvPr id="9" name="Picture 8">
            <a:extLst>
              <a:ext uri="{FF2B5EF4-FFF2-40B4-BE49-F238E27FC236}">
                <a16:creationId xmlns:a16="http://schemas.microsoft.com/office/drawing/2014/main" id="{85D4BBF4-0E79-477D-A8E7-C81F46A0B569}"/>
              </a:ext>
            </a:extLst>
          </p:cNvPr>
          <p:cNvPicPr>
            <a:picLocks noChangeAspect="1"/>
          </p:cNvPicPr>
          <p:nvPr/>
        </p:nvPicPr>
        <p:blipFill>
          <a:blip r:embed="rId2"/>
          <a:stretch>
            <a:fillRect/>
          </a:stretch>
        </p:blipFill>
        <p:spPr>
          <a:xfrm>
            <a:off x="5521911" y="1892927"/>
            <a:ext cx="6332968" cy="39087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445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E2A42-8620-4388-B06D-9E13AE1D7FE7}"/>
              </a:ext>
            </a:extLst>
          </p:cNvPr>
          <p:cNvSpPr txBox="1"/>
          <p:nvPr/>
        </p:nvSpPr>
        <p:spPr>
          <a:xfrm>
            <a:off x="1724025" y="323850"/>
            <a:ext cx="7896225" cy="707886"/>
          </a:xfrm>
          <a:prstGeom prst="rect">
            <a:avLst/>
          </a:prstGeom>
          <a:noFill/>
        </p:spPr>
        <p:txBody>
          <a:bodyPr wrap="square" rtlCol="0">
            <a:spAutoFit/>
          </a:bodyPr>
          <a:lstStyle/>
          <a:p>
            <a:r>
              <a:rPr lang="en-US" sz="4000" b="1" dirty="0">
                <a:solidFill>
                  <a:srgbClr val="002060"/>
                </a:solidFill>
                <a:latin typeface="Arial" panose="020B0604020202020204" pitchFamily="34" charset="0"/>
                <a:cs typeface="Arial" panose="020B0604020202020204" pitchFamily="34" charset="0"/>
              </a:rPr>
              <a:t>I. </a:t>
            </a:r>
            <a:r>
              <a:rPr lang="en-US" sz="4000" b="1" dirty="0" err="1">
                <a:solidFill>
                  <a:srgbClr val="002060"/>
                </a:solidFill>
                <a:latin typeface="Arial" panose="020B0604020202020204" pitchFamily="34" charset="0"/>
                <a:cs typeface="Arial" panose="020B0604020202020204" pitchFamily="34" charset="0"/>
              </a:rPr>
              <a:t>Thông</a:t>
            </a:r>
            <a:r>
              <a:rPr lang="en-US" sz="4000" b="1" dirty="0">
                <a:solidFill>
                  <a:srgbClr val="002060"/>
                </a:solidFill>
                <a:latin typeface="Arial" panose="020B0604020202020204" pitchFamily="34" charset="0"/>
                <a:cs typeface="Arial" panose="020B0604020202020204" pitchFamily="34" charset="0"/>
              </a:rPr>
              <a:t> tin </a:t>
            </a:r>
            <a:r>
              <a:rPr lang="en-US" sz="4000" b="1" dirty="0" err="1">
                <a:solidFill>
                  <a:srgbClr val="002060"/>
                </a:solidFill>
                <a:latin typeface="Arial" panose="020B0604020202020204" pitchFamily="34" charset="0"/>
                <a:cs typeface="Arial" panose="020B0604020202020204" pitchFamily="34" charset="0"/>
              </a:rPr>
              <a:t>cơ</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bản</a:t>
            </a:r>
            <a:r>
              <a:rPr lang="en-US" sz="4000" b="1" dirty="0">
                <a:solidFill>
                  <a:srgbClr val="002060"/>
                </a:solidFill>
                <a:latin typeface="Arial" panose="020B0604020202020204" pitchFamily="34" charset="0"/>
                <a:cs typeface="Arial" panose="020B0604020202020204" pitchFamily="34" charset="0"/>
              </a:rPr>
              <a:t> </a:t>
            </a:r>
            <a:r>
              <a:rPr lang="en-US" sz="4000" b="1" dirty="0" err="1">
                <a:solidFill>
                  <a:srgbClr val="002060"/>
                </a:solidFill>
                <a:latin typeface="Arial" panose="020B0604020202020204" pitchFamily="34" charset="0"/>
                <a:cs typeface="Arial" panose="020B0604020202020204" pitchFamily="34" charset="0"/>
              </a:rPr>
              <a:t>về</a:t>
            </a:r>
            <a:r>
              <a:rPr lang="en-US" sz="4000" b="1" dirty="0">
                <a:solidFill>
                  <a:srgbClr val="002060"/>
                </a:solidFill>
                <a:latin typeface="Arial" panose="020B0604020202020204" pitchFamily="34" charset="0"/>
                <a:cs typeface="Arial" panose="020B0604020202020204" pitchFamily="34" charset="0"/>
              </a:rPr>
              <a:t> tai </a:t>
            </a:r>
            <a:r>
              <a:rPr lang="en-US" sz="4000" b="1" dirty="0" err="1">
                <a:solidFill>
                  <a:srgbClr val="002060"/>
                </a:solidFill>
                <a:latin typeface="Arial" panose="020B0604020202020204" pitchFamily="34" charset="0"/>
                <a:cs typeface="Arial" panose="020B0604020202020204" pitchFamily="34" charset="0"/>
              </a:rPr>
              <a:t>nạn</a:t>
            </a:r>
            <a:endParaRPr lang="en-US" sz="40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2A0D0C-4AB6-4BFA-A546-0DF0BE0E6E77}"/>
              </a:ext>
            </a:extLst>
          </p:cNvPr>
          <p:cNvSpPr txBox="1"/>
          <p:nvPr/>
        </p:nvSpPr>
        <p:spPr>
          <a:xfrm>
            <a:off x="1560621" y="1721653"/>
            <a:ext cx="3304343" cy="400110"/>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3</a:t>
            </a:r>
            <a:r>
              <a:rPr lang="vi-VN" sz="2000"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Thời </a:t>
            </a:r>
            <a:r>
              <a:rPr lang="en-US" sz="2000" i="1" dirty="0" err="1">
                <a:latin typeface="Arial" panose="020B0604020202020204" pitchFamily="34" charset="0"/>
                <a:cs typeface="Arial" panose="020B0604020202020204" pitchFamily="34" charset="0"/>
              </a:rPr>
              <a:t>điểm</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trong</a:t>
            </a:r>
            <a:r>
              <a:rPr lang="en-US" sz="2000" i="1" dirty="0">
                <a:latin typeface="Arial" panose="020B0604020202020204" pitchFamily="34" charset="0"/>
                <a:cs typeface="Arial" panose="020B0604020202020204" pitchFamily="34" charset="0"/>
              </a:rPr>
              <a:t> ngày</a:t>
            </a:r>
            <a:r>
              <a:rPr lang="vi-VN" sz="2000" i="1"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9652CF3F-3431-4F0A-8C41-62185D0AFE49}"/>
              </a:ext>
            </a:extLst>
          </p:cNvPr>
          <p:cNvSpPr txBox="1"/>
          <p:nvPr/>
        </p:nvSpPr>
        <p:spPr>
          <a:xfrm>
            <a:off x="1271265" y="2388094"/>
            <a:ext cx="3593699" cy="2308324"/>
          </a:xfrm>
          <a:prstGeom prst="rect">
            <a:avLst/>
          </a:prstGeom>
          <a:noFill/>
        </p:spPr>
        <p:txBody>
          <a:bodyPr wrap="square" rtlCol="0">
            <a:spAutoFit/>
          </a:bodyPr>
          <a:lstStyle/>
          <a:p>
            <a:r>
              <a:rPr lang="en-US" dirty="0"/>
              <a:t>Số </a:t>
            </a:r>
            <a:r>
              <a:rPr lang="en-US" dirty="0" err="1"/>
              <a:t>lượng</a:t>
            </a:r>
            <a:r>
              <a:rPr lang="en-US" dirty="0"/>
              <a:t> </a:t>
            </a:r>
            <a:r>
              <a:rPr lang="en-US" b="1" dirty="0" err="1"/>
              <a:t>tăng</a:t>
            </a:r>
            <a:r>
              <a:rPr lang="en-US" b="1" dirty="0"/>
              <a:t> </a:t>
            </a:r>
            <a:r>
              <a:rPr lang="en-US" b="1" dirty="0" err="1"/>
              <a:t>vọt</a:t>
            </a:r>
            <a:r>
              <a:rPr lang="en-US" b="1" dirty="0"/>
              <a:t> </a:t>
            </a:r>
            <a:r>
              <a:rPr lang="en-US" dirty="0"/>
              <a:t>vào </a:t>
            </a:r>
            <a:r>
              <a:rPr lang="en-US" i="1" dirty="0" err="1"/>
              <a:t>giờ</a:t>
            </a:r>
            <a:r>
              <a:rPr lang="en-US" i="1" dirty="0"/>
              <a:t> </a:t>
            </a:r>
            <a:r>
              <a:rPr lang="en-US" i="1" dirty="0" err="1"/>
              <a:t>cao</a:t>
            </a:r>
            <a:r>
              <a:rPr lang="en-US" i="1" dirty="0"/>
              <a:t> </a:t>
            </a:r>
            <a:r>
              <a:rPr lang="en-US" i="1" dirty="0" err="1"/>
              <a:t>điểm</a:t>
            </a:r>
            <a:r>
              <a:rPr lang="en-US" dirty="0"/>
              <a:t>, </a:t>
            </a:r>
            <a:r>
              <a:rPr lang="en-US" dirty="0" err="1"/>
              <a:t>lượng</a:t>
            </a:r>
            <a:r>
              <a:rPr lang="en-US" dirty="0"/>
              <a:t> </a:t>
            </a:r>
            <a:r>
              <a:rPr lang="en-US" dirty="0" err="1"/>
              <a:t>xe</a:t>
            </a:r>
            <a:r>
              <a:rPr lang="en-US" dirty="0"/>
              <a:t> di </a:t>
            </a:r>
            <a:r>
              <a:rPr lang="en-US" dirty="0" err="1"/>
              <a:t>chuyển</a:t>
            </a:r>
            <a:r>
              <a:rPr lang="en-US" dirty="0"/>
              <a:t> </a:t>
            </a:r>
            <a:r>
              <a:rPr lang="en-US" dirty="0" err="1"/>
              <a:t>nhiều</a:t>
            </a:r>
            <a:r>
              <a:rPr lang="en-US" dirty="0"/>
              <a:t> nên số </a:t>
            </a:r>
            <a:r>
              <a:rPr lang="en-US" dirty="0" err="1"/>
              <a:t>vụ</a:t>
            </a:r>
            <a:r>
              <a:rPr lang="en-US" dirty="0"/>
              <a:t> tai </a:t>
            </a:r>
            <a:r>
              <a:rPr lang="en-US" dirty="0" err="1"/>
              <a:t>nạn</a:t>
            </a:r>
            <a:r>
              <a:rPr lang="en-US" dirty="0"/>
              <a:t> </a:t>
            </a:r>
            <a:r>
              <a:rPr lang="en-US" dirty="0" err="1"/>
              <a:t>cũng</a:t>
            </a:r>
            <a:r>
              <a:rPr lang="en-US" dirty="0"/>
              <a:t> </a:t>
            </a:r>
            <a:r>
              <a:rPr lang="en-US" dirty="0" err="1"/>
              <a:t>tăng</a:t>
            </a:r>
            <a:r>
              <a:rPr lang="en-US" dirty="0"/>
              <a:t>.</a:t>
            </a:r>
          </a:p>
          <a:p>
            <a:endParaRPr lang="en-US" dirty="0"/>
          </a:p>
          <a:p>
            <a:r>
              <a:rPr lang="en-US" dirty="0" err="1"/>
              <a:t>Buổi</a:t>
            </a:r>
            <a:r>
              <a:rPr lang="en-US" dirty="0"/>
              <a:t> </a:t>
            </a:r>
            <a:r>
              <a:rPr lang="en-US" dirty="0" err="1"/>
              <a:t>chiều</a:t>
            </a:r>
            <a:r>
              <a:rPr lang="en-US" dirty="0"/>
              <a:t> </a:t>
            </a:r>
            <a:r>
              <a:rPr lang="en-US" dirty="0" err="1"/>
              <a:t>tối</a:t>
            </a:r>
            <a:r>
              <a:rPr lang="en-US" dirty="0"/>
              <a:t> </a:t>
            </a:r>
            <a:r>
              <a:rPr lang="en-US" dirty="0" err="1"/>
              <a:t>xảy</a:t>
            </a:r>
            <a:r>
              <a:rPr lang="en-US" dirty="0"/>
              <a:t> ra </a:t>
            </a:r>
            <a:r>
              <a:rPr lang="en-US" b="1" dirty="0" err="1"/>
              <a:t>nhiều</a:t>
            </a:r>
            <a:r>
              <a:rPr lang="en-US" dirty="0"/>
              <a:t> tai </a:t>
            </a:r>
            <a:r>
              <a:rPr lang="en-US" dirty="0" err="1"/>
              <a:t>nạn</a:t>
            </a:r>
            <a:r>
              <a:rPr lang="en-US" dirty="0"/>
              <a:t> </a:t>
            </a:r>
            <a:r>
              <a:rPr lang="en-US" dirty="0" err="1"/>
              <a:t>hơn</a:t>
            </a:r>
            <a:r>
              <a:rPr lang="en-US" dirty="0"/>
              <a:t> so </a:t>
            </a:r>
            <a:r>
              <a:rPr lang="en-US" dirty="0" err="1"/>
              <a:t>với</a:t>
            </a:r>
            <a:r>
              <a:rPr lang="en-US" dirty="0"/>
              <a:t> </a:t>
            </a:r>
            <a:r>
              <a:rPr lang="en-US" dirty="0" err="1"/>
              <a:t>buổi</a:t>
            </a:r>
            <a:r>
              <a:rPr lang="en-US" dirty="0"/>
              <a:t> </a:t>
            </a:r>
            <a:r>
              <a:rPr lang="en-US" dirty="0" err="1"/>
              <a:t>sáng</a:t>
            </a:r>
            <a:endParaRPr lang="en-US" dirty="0"/>
          </a:p>
          <a:p>
            <a:r>
              <a:rPr lang="en-US" dirty="0">
                <a:latin typeface="Barlow"/>
              </a:rPr>
              <a:t>→ Sau 1 </a:t>
            </a:r>
            <a:r>
              <a:rPr lang="en-US" dirty="0" err="1">
                <a:latin typeface="Barlow"/>
              </a:rPr>
              <a:t>ngày</a:t>
            </a:r>
            <a:r>
              <a:rPr lang="en-US" dirty="0">
                <a:latin typeface="Barlow"/>
              </a:rPr>
              <a:t> </a:t>
            </a:r>
            <a:r>
              <a:rPr lang="en-US" dirty="0" err="1">
                <a:latin typeface="Barlow"/>
              </a:rPr>
              <a:t>dài</a:t>
            </a:r>
            <a:r>
              <a:rPr lang="en-US" dirty="0">
                <a:latin typeface="Barlow"/>
              </a:rPr>
              <a:t> </a:t>
            </a:r>
            <a:r>
              <a:rPr lang="en-US" dirty="0" err="1">
                <a:latin typeface="Barlow"/>
              </a:rPr>
              <a:t>đi</a:t>
            </a:r>
            <a:r>
              <a:rPr lang="en-US" dirty="0">
                <a:latin typeface="Barlow"/>
              </a:rPr>
              <a:t> </a:t>
            </a:r>
            <a:r>
              <a:rPr lang="en-US" dirty="0" err="1">
                <a:latin typeface="Barlow"/>
              </a:rPr>
              <a:t>làm</a:t>
            </a:r>
            <a:r>
              <a:rPr lang="en-US" dirty="0">
                <a:latin typeface="Barlow"/>
              </a:rPr>
              <a:t> </a:t>
            </a:r>
            <a:r>
              <a:rPr lang="en-US" dirty="0" err="1">
                <a:latin typeface="Barlow"/>
              </a:rPr>
              <a:t>nên</a:t>
            </a:r>
            <a:r>
              <a:rPr lang="en-US" dirty="0">
                <a:latin typeface="Barlow"/>
              </a:rPr>
              <a:t> </a:t>
            </a:r>
            <a:r>
              <a:rPr lang="en-US" dirty="0" err="1">
                <a:latin typeface="Barlow"/>
              </a:rPr>
              <a:t>xuống</a:t>
            </a:r>
            <a:r>
              <a:rPr lang="en-US" dirty="0">
                <a:latin typeface="Barlow"/>
              </a:rPr>
              <a:t> </a:t>
            </a:r>
            <a:r>
              <a:rPr lang="en-US" dirty="0" err="1">
                <a:latin typeface="Barlow"/>
              </a:rPr>
              <a:t>sức</a:t>
            </a:r>
            <a:r>
              <a:rPr lang="en-US" dirty="0">
                <a:latin typeface="Barlow"/>
              </a:rPr>
              <a:t>, </a:t>
            </a:r>
            <a:r>
              <a:rPr lang="en-US" dirty="0" err="1">
                <a:latin typeface="Barlow"/>
              </a:rPr>
              <a:t>mất</a:t>
            </a:r>
            <a:r>
              <a:rPr lang="en-US" dirty="0">
                <a:latin typeface="Barlow"/>
              </a:rPr>
              <a:t> </a:t>
            </a:r>
            <a:r>
              <a:rPr lang="en-US" dirty="0" err="1">
                <a:latin typeface="Barlow"/>
              </a:rPr>
              <a:t>tập</a:t>
            </a:r>
            <a:r>
              <a:rPr lang="en-US" dirty="0">
                <a:latin typeface="Barlow"/>
              </a:rPr>
              <a:t> </a:t>
            </a:r>
            <a:r>
              <a:rPr lang="en-US" dirty="0" err="1">
                <a:latin typeface="Barlow"/>
              </a:rPr>
              <a:t>trung</a:t>
            </a:r>
            <a:endParaRPr lang="en-US" dirty="0"/>
          </a:p>
        </p:txBody>
      </p:sp>
      <p:pic>
        <p:nvPicPr>
          <p:cNvPr id="7" name="Picture 6">
            <a:extLst>
              <a:ext uri="{FF2B5EF4-FFF2-40B4-BE49-F238E27FC236}">
                <a16:creationId xmlns:a16="http://schemas.microsoft.com/office/drawing/2014/main" id="{03B4589B-FCF4-4F9B-8C1F-ECDC7D3B6C17}"/>
              </a:ext>
            </a:extLst>
          </p:cNvPr>
          <p:cNvPicPr>
            <a:picLocks noChangeAspect="1"/>
          </p:cNvPicPr>
          <p:nvPr/>
        </p:nvPicPr>
        <p:blipFill>
          <a:blip r:embed="rId2"/>
          <a:stretch>
            <a:fillRect/>
          </a:stretch>
        </p:blipFill>
        <p:spPr>
          <a:xfrm>
            <a:off x="5023960" y="2121763"/>
            <a:ext cx="6967551" cy="36711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2631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TotalTime>
  <Words>1532</Words>
  <Application>Microsoft Office PowerPoint</Application>
  <PresentationFormat>Widescreen</PresentationFormat>
  <Paragraphs>147</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Abadi</vt:lpstr>
      <vt:lpstr>Arial</vt:lpstr>
      <vt:lpstr>Barlow</vt:lpstr>
      <vt:lpstr>Calibri</vt:lpstr>
      <vt:lpstr>Century Gothic</vt:lpstr>
      <vt:lpstr>Consolas</vt:lpstr>
      <vt:lpstr>Corbel</vt:lpstr>
      <vt:lpstr>Helvetica Neue</vt:lpstr>
      <vt:lpstr>Parallax</vt:lpstr>
      <vt:lpstr>PowerPoint Presentation</vt:lpstr>
      <vt:lpstr>Đồ án cuối kỳ  Phân tích dữ liệu về an toàn giao thông</vt:lpstr>
      <vt:lpstr>Thông tin thành viên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Thành Nguyễn</dc:creator>
  <cp:lastModifiedBy>Thắng Đặng</cp:lastModifiedBy>
  <cp:revision>51</cp:revision>
  <dcterms:created xsi:type="dcterms:W3CDTF">2021-06-09T02:11:15Z</dcterms:created>
  <dcterms:modified xsi:type="dcterms:W3CDTF">2021-06-12T14:45:43Z</dcterms:modified>
</cp:coreProperties>
</file>