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1/29/2018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1/29/2018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1/29/2018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C395-FE1C-4DAD-B864-0B0EE5D42492}"/>
              </a:ext>
            </a:extLst>
          </p:cNvPr>
          <p:cNvSpPr>
            <a:spLocks noGrp="1"/>
          </p:cNvSpPr>
          <p:nvPr>
            <p:ph type="ctrTitle"/>
          </p:nvPr>
        </p:nvSpPr>
        <p:spPr>
          <a:xfrm>
            <a:off x="239697" y="991093"/>
            <a:ext cx="11523216" cy="2163685"/>
          </a:xfrm>
        </p:spPr>
        <p:txBody>
          <a:bodyPr>
            <a:normAutofit fontScale="90000"/>
          </a:bodyPr>
          <a:lstStyle/>
          <a:p>
            <a:pPr algn="ctr">
              <a:lnSpc>
                <a:spcPct val="100000"/>
              </a:lnSpc>
            </a:pPr>
            <a:r>
              <a:rPr lang="en-US" sz="3200" i="1" cap="none">
                <a:latin typeface="Times New Roman" panose="02020603050405020304" pitchFamily="18" charset="0"/>
                <a:cs typeface="Times New Roman" panose="02020603050405020304" pitchFamily="18" charset="0"/>
              </a:rPr>
              <a:t>Báo cáo cuối kì Nhập Môn Trí Tuệ Nhân Tạo</a:t>
            </a:r>
            <a:br>
              <a:rPr lang="en-US" sz="3200" cap="none">
                <a:latin typeface="Times New Roman" panose="02020603050405020304" pitchFamily="18" charset="0"/>
                <a:cs typeface="Times New Roman" panose="02020603050405020304" pitchFamily="18" charset="0"/>
              </a:rPr>
            </a:br>
            <a:r>
              <a:rPr lang="en-US" b="1" cap="none">
                <a:ln w="0"/>
                <a:solidFill>
                  <a:srgbClr val="FFFF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Tổng quan về </a:t>
            </a:r>
            <a:br>
              <a:rPr lang="en-US" b="1" cap="none">
                <a:ln w="0"/>
                <a:solidFill>
                  <a:srgbClr val="FFFF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US" b="1" cap="none">
                <a:ln w="0"/>
                <a:solidFill>
                  <a:srgbClr val="FFFF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Robot Lau Nhà Thông Minh</a:t>
            </a:r>
            <a:endParaRPr lang="en-US" sz="4000" b="1" cap="none">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0BB6620-58BF-42CD-BA89-02BC25664E5B}"/>
              </a:ext>
            </a:extLst>
          </p:cNvPr>
          <p:cNvSpPr>
            <a:spLocks noGrp="1"/>
          </p:cNvSpPr>
          <p:nvPr>
            <p:ph type="subTitle" idx="1"/>
          </p:nvPr>
        </p:nvSpPr>
        <p:spPr>
          <a:xfrm>
            <a:off x="5588492" y="3429000"/>
            <a:ext cx="6671570" cy="1783178"/>
          </a:xfrm>
        </p:spPr>
        <p:txBody>
          <a:bodyPr>
            <a:normAutofit/>
          </a:bodyPr>
          <a:lstStyle/>
          <a:p>
            <a:r>
              <a:rPr lang="en-US" i="1" u="sng">
                <a:latin typeface="Times New Roman" panose="02020603050405020304" pitchFamily="18" charset="0"/>
                <a:cs typeface="Times New Roman" panose="02020603050405020304" pitchFamily="18" charset="0"/>
              </a:rPr>
              <a:t>Giáo viên h</a:t>
            </a:r>
            <a:r>
              <a:rPr lang="vi-VN" i="1" u="sng">
                <a:latin typeface="Times New Roman" panose="02020603050405020304" pitchFamily="18" charset="0"/>
                <a:cs typeface="Times New Roman" panose="02020603050405020304" pitchFamily="18" charset="0"/>
              </a:rPr>
              <a:t>ư</a:t>
            </a:r>
            <a:r>
              <a:rPr lang="en-US" i="1" u="sng">
                <a:latin typeface="Times New Roman" panose="02020603050405020304" pitchFamily="18" charset="0"/>
                <a:cs typeface="Times New Roman" panose="02020603050405020304" pitchFamily="18" charset="0"/>
              </a:rPr>
              <a:t>ớng dẫn</a:t>
            </a:r>
            <a:r>
              <a:rPr lang="en-US" b="1" i="1">
                <a:latin typeface="Times New Roman" panose="02020603050405020304" pitchFamily="18" charset="0"/>
                <a:cs typeface="Times New Roman" panose="02020603050405020304" pitchFamily="18" charset="0"/>
              </a:rPr>
              <a:t>: Lê Anh C</a:t>
            </a:r>
            <a:r>
              <a:rPr lang="vi-VN" b="1" i="1">
                <a:latin typeface="Times New Roman" panose="02020603050405020304" pitchFamily="18" charset="0"/>
                <a:cs typeface="Times New Roman" panose="02020603050405020304" pitchFamily="18" charset="0"/>
              </a:rPr>
              <a:t>ư</a:t>
            </a:r>
            <a:r>
              <a:rPr lang="en-US" b="1" i="1">
                <a:latin typeface="Times New Roman" panose="02020603050405020304" pitchFamily="18" charset="0"/>
                <a:cs typeface="Times New Roman" panose="02020603050405020304" pitchFamily="18" charset="0"/>
              </a:rPr>
              <a:t>ờng.</a:t>
            </a:r>
          </a:p>
          <a:p>
            <a:r>
              <a:rPr lang="en-US" i="1" u="sng">
                <a:latin typeface="Times New Roman" panose="02020603050405020304" pitchFamily="18" charset="0"/>
                <a:cs typeface="Times New Roman" panose="02020603050405020304" pitchFamily="18" charset="0"/>
              </a:rPr>
              <a:t>Sinh viên thực hiện</a:t>
            </a:r>
            <a:r>
              <a:rPr lang="en-US" i="1">
                <a:latin typeface="Times New Roman" panose="02020603050405020304" pitchFamily="18" charset="0"/>
                <a:cs typeface="Times New Roman" panose="02020603050405020304" pitchFamily="18" charset="0"/>
              </a:rPr>
              <a:t>:</a:t>
            </a:r>
            <a:endParaRPr lang="en-US"/>
          </a:p>
        </p:txBody>
      </p:sp>
      <p:sp>
        <p:nvSpPr>
          <p:cNvPr id="4" name="Rectangle 3">
            <a:extLst>
              <a:ext uri="{FF2B5EF4-FFF2-40B4-BE49-F238E27FC236}">
                <a16:creationId xmlns:a16="http://schemas.microsoft.com/office/drawing/2014/main" id="{AAB89195-35AB-402D-9322-918CA524DA28}"/>
              </a:ext>
            </a:extLst>
          </p:cNvPr>
          <p:cNvSpPr/>
          <p:nvPr/>
        </p:nvSpPr>
        <p:spPr>
          <a:xfrm>
            <a:off x="7745588" y="4160791"/>
            <a:ext cx="2826415" cy="369332"/>
          </a:xfrm>
          <a:prstGeom prst="rect">
            <a:avLst/>
          </a:prstGeom>
        </p:spPr>
        <p:txBody>
          <a:bodyPr wrap="none">
            <a:spAutoFit/>
          </a:bodyPr>
          <a:lstStyle/>
          <a:p>
            <a:r>
              <a:rPr lang="en-US" b="1" i="1">
                <a:latin typeface="Times New Roman" panose="02020603050405020304" pitchFamily="18" charset="0"/>
                <a:cs typeface="Times New Roman" panose="02020603050405020304" pitchFamily="18" charset="0"/>
              </a:rPr>
              <a:t>Đinh Minh Lộc – 51603183</a:t>
            </a:r>
          </a:p>
        </p:txBody>
      </p:sp>
      <p:sp>
        <p:nvSpPr>
          <p:cNvPr id="5" name="Rectangle 4">
            <a:extLst>
              <a:ext uri="{FF2B5EF4-FFF2-40B4-BE49-F238E27FC236}">
                <a16:creationId xmlns:a16="http://schemas.microsoft.com/office/drawing/2014/main" id="{07344888-EFDD-4FE5-B9B7-D997FACB921C}"/>
              </a:ext>
            </a:extLst>
          </p:cNvPr>
          <p:cNvSpPr/>
          <p:nvPr/>
        </p:nvSpPr>
        <p:spPr>
          <a:xfrm>
            <a:off x="7745588" y="3839014"/>
            <a:ext cx="3889206" cy="369332"/>
          </a:xfrm>
          <a:prstGeom prst="rect">
            <a:avLst/>
          </a:prstGeom>
        </p:spPr>
        <p:txBody>
          <a:bodyPr wrap="none">
            <a:spAutoFit/>
          </a:bodyPr>
          <a:lstStyle/>
          <a:p>
            <a:r>
              <a:rPr lang="en-US" b="1" i="1">
                <a:latin typeface="Times New Roman" panose="02020603050405020304" pitchFamily="18" charset="0"/>
                <a:cs typeface="Times New Roman" panose="02020603050405020304" pitchFamily="18" charset="0"/>
              </a:rPr>
              <a:t>Phạm D</a:t>
            </a:r>
            <a:r>
              <a:rPr lang="vi-VN" b="1" i="1">
                <a:latin typeface="Times New Roman" panose="02020603050405020304" pitchFamily="18" charset="0"/>
                <a:cs typeface="Times New Roman" panose="02020603050405020304" pitchFamily="18" charset="0"/>
              </a:rPr>
              <a:t>ư</a:t>
            </a:r>
            <a:r>
              <a:rPr lang="en-US" b="1" i="1">
                <a:latin typeface="Times New Roman" panose="02020603050405020304" pitchFamily="18" charset="0"/>
                <a:cs typeface="Times New Roman" panose="02020603050405020304" pitchFamily="18" charset="0"/>
              </a:rPr>
              <a:t>ơng Thành Long – 51603190</a:t>
            </a:r>
            <a:endParaRPr lang="en-US"/>
          </a:p>
        </p:txBody>
      </p:sp>
    </p:spTree>
    <p:extLst>
      <p:ext uri="{BB962C8B-B14F-4D97-AF65-F5344CB8AC3E}">
        <p14:creationId xmlns:p14="http://schemas.microsoft.com/office/powerpoint/2010/main" val="95352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40BB-1AB2-4A36-9FB8-A277C4AAB7AF}"/>
              </a:ext>
            </a:extLst>
          </p:cNvPr>
          <p:cNvSpPr>
            <a:spLocks noGrp="1"/>
          </p:cNvSpPr>
          <p:nvPr>
            <p:ph type="title"/>
          </p:nvPr>
        </p:nvSpPr>
        <p:spPr>
          <a:xfrm>
            <a:off x="5513505" y="3541464"/>
            <a:ext cx="4527139" cy="1776259"/>
          </a:xfrm>
        </p:spPr>
        <p:txBody>
          <a:bodyPr>
            <a:normAutofit fontScale="90000"/>
          </a:bodyPr>
          <a:lstStyle/>
          <a:p>
            <a:pPr algn="l"/>
            <a:r>
              <a:rPr lang="en-US" sz="2900" b="1" i="1" cap="none">
                <a:latin typeface="Times New Roman" panose="02020603050405020304" pitchFamily="18" charset="0"/>
                <a:cs typeface="Times New Roman" panose="02020603050405020304" pitchFamily="18" charset="0"/>
              </a:rPr>
              <a:t>Robot lau nhà thông minh </a:t>
            </a:r>
            <a:r>
              <a:rPr lang="en-US" sz="2900" cap="none">
                <a:latin typeface="Times New Roman" panose="02020603050405020304" pitchFamily="18" charset="0"/>
                <a:cs typeface="Times New Roman" panose="02020603050405020304" pitchFamily="18" charset="0"/>
              </a:rPr>
              <a:t>được thiết kế để có thể lau sạch toàn bộ khu vực nhà và tránh được tất cả các vật cản thông thường bằng cảm biến. ngoài ra, robot vẫn có thể được quản lí  và giám sát từ xa dựa trên các thiết bị thông minh khác (smart phone). </a:t>
            </a:r>
            <a:br>
              <a:rPr lang="en-US"/>
            </a:br>
            <a:br>
              <a:rPr lang="en-US"/>
            </a:br>
            <a:endParaRPr lang="en-US"/>
          </a:p>
        </p:txBody>
      </p:sp>
      <p:sp>
        <p:nvSpPr>
          <p:cNvPr id="4" name="Text Placeholder 3">
            <a:extLst>
              <a:ext uri="{FF2B5EF4-FFF2-40B4-BE49-F238E27FC236}">
                <a16:creationId xmlns:a16="http://schemas.microsoft.com/office/drawing/2014/main" id="{EF640025-8E95-4665-ABC4-A43360E0725C}"/>
              </a:ext>
            </a:extLst>
          </p:cNvPr>
          <p:cNvSpPr>
            <a:spLocks noGrp="1"/>
          </p:cNvSpPr>
          <p:nvPr>
            <p:ph type="body" idx="1"/>
          </p:nvPr>
        </p:nvSpPr>
        <p:spPr>
          <a:xfrm>
            <a:off x="806986" y="303722"/>
            <a:ext cx="3020362" cy="955675"/>
          </a:xfrm>
        </p:spPr>
        <p:txBody>
          <a:bodyPr>
            <a:normAutofit/>
          </a:bodyPr>
          <a:lstStyle/>
          <a:p>
            <a:r>
              <a:rPr lang="en-US" sz="3200" b="1">
                <a:solidFill>
                  <a:srgbClr val="FFFF00"/>
                </a:solidFill>
                <a:latin typeface="Times New Roman" panose="02020603050405020304" pitchFamily="18" charset="0"/>
                <a:cs typeface="Times New Roman" panose="02020603050405020304" pitchFamily="18" charset="0"/>
              </a:rPr>
              <a:t>LỜI MỞ ĐẦU:</a:t>
            </a:r>
          </a:p>
        </p:txBody>
      </p:sp>
      <p:pic>
        <p:nvPicPr>
          <p:cNvPr id="5" name="Picture 4">
            <a:extLst>
              <a:ext uri="{FF2B5EF4-FFF2-40B4-BE49-F238E27FC236}">
                <a16:creationId xmlns:a16="http://schemas.microsoft.com/office/drawing/2014/main" id="{4043C107-5150-4E93-B9E1-FE13A664C8CD}"/>
              </a:ext>
            </a:extLst>
          </p:cNvPr>
          <p:cNvPicPr>
            <a:picLocks noChangeAspect="1"/>
          </p:cNvPicPr>
          <p:nvPr/>
        </p:nvPicPr>
        <p:blipFill>
          <a:blip r:embed="rId2"/>
          <a:stretch>
            <a:fillRect/>
          </a:stretch>
        </p:blipFill>
        <p:spPr>
          <a:xfrm>
            <a:off x="1541529" y="1038687"/>
            <a:ext cx="3763949" cy="3824503"/>
          </a:xfrm>
          <a:prstGeom prst="rect">
            <a:avLst/>
          </a:prstGeom>
          <a:ln>
            <a:noFill/>
          </a:ln>
          <a:effectLst>
            <a:softEdge rad="112500"/>
          </a:effectLst>
        </p:spPr>
      </p:pic>
    </p:spTree>
    <p:extLst>
      <p:ext uri="{BB962C8B-B14F-4D97-AF65-F5344CB8AC3E}">
        <p14:creationId xmlns:p14="http://schemas.microsoft.com/office/powerpoint/2010/main" val="127133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947B-3EF2-4A4A-8CB6-5F9211046E5A}"/>
              </a:ext>
            </a:extLst>
          </p:cNvPr>
          <p:cNvSpPr>
            <a:spLocks noGrp="1"/>
          </p:cNvSpPr>
          <p:nvPr>
            <p:ph type="title"/>
          </p:nvPr>
        </p:nvSpPr>
        <p:spPr>
          <a:xfrm>
            <a:off x="366205" y="442814"/>
            <a:ext cx="11148462" cy="1625683"/>
          </a:xfrm>
        </p:spPr>
        <p:txBody>
          <a:bodyPr>
            <a:normAutofit/>
          </a:bodyPr>
          <a:lstStyle/>
          <a:p>
            <a:pPr algn="l"/>
            <a:r>
              <a:rPr lang="en-US" sz="3200" b="1">
                <a:solidFill>
                  <a:srgbClr val="FFFF00"/>
                </a:solidFill>
                <a:latin typeface="Times New Roman" panose="02020603050405020304" pitchFamily="18" charset="0"/>
                <a:cs typeface="Times New Roman" panose="02020603050405020304" pitchFamily="18" charset="0"/>
              </a:rPr>
              <a:t>Những vấn đề cần nghiên cứu trong quá trình thực hiện:</a:t>
            </a:r>
            <a:br>
              <a:rPr lang="en-US" sz="3200" b="1"/>
            </a:br>
            <a:endParaRPr lang="en-US" sz="3200" b="1"/>
          </a:p>
        </p:txBody>
      </p:sp>
      <p:sp>
        <p:nvSpPr>
          <p:cNvPr id="3" name="Text Placeholder 2">
            <a:extLst>
              <a:ext uri="{FF2B5EF4-FFF2-40B4-BE49-F238E27FC236}">
                <a16:creationId xmlns:a16="http://schemas.microsoft.com/office/drawing/2014/main" id="{99624256-E38A-46AE-882D-76BE2FACA9DF}"/>
              </a:ext>
            </a:extLst>
          </p:cNvPr>
          <p:cNvSpPr>
            <a:spLocks noGrp="1"/>
          </p:cNvSpPr>
          <p:nvPr>
            <p:ph type="body" idx="1"/>
          </p:nvPr>
        </p:nvSpPr>
        <p:spPr>
          <a:xfrm>
            <a:off x="366205" y="1733026"/>
            <a:ext cx="6487519" cy="4019704"/>
          </a:xfrm>
        </p:spPr>
        <p:txBody>
          <a:bodyPr/>
          <a:lstStyle/>
          <a:p>
            <a:pPr algn="l"/>
            <a:r>
              <a:rPr lang="en-US" sz="2600">
                <a:latin typeface="Times New Roman" panose="02020603050405020304" pitchFamily="18" charset="0"/>
                <a:cs typeface="Times New Roman" panose="02020603050405020304" pitchFamily="18" charset="0"/>
              </a:rPr>
              <a:t>Bao gồm 2 nội dung chính:</a:t>
            </a:r>
          </a:p>
          <a:p>
            <a:pPr algn="l"/>
            <a:r>
              <a:rPr lang="en-US" sz="2600">
                <a:latin typeface="Times New Roman" panose="02020603050405020304" pitchFamily="18" charset="0"/>
                <a:cs typeface="Times New Roman" panose="02020603050405020304" pitchFamily="18" charset="0"/>
              </a:rPr>
              <a:t>1. Tổng quan về </a:t>
            </a:r>
            <a:r>
              <a:rPr lang="en-US" sz="2600">
                <a:solidFill>
                  <a:schemeClr val="accent2"/>
                </a:solidFill>
                <a:latin typeface="Times New Roman" panose="02020603050405020304" pitchFamily="18" charset="0"/>
                <a:cs typeface="Times New Roman" panose="02020603050405020304" pitchFamily="18" charset="0"/>
              </a:rPr>
              <a:t>nguyên lý hoạt động</a:t>
            </a:r>
            <a:r>
              <a:rPr lang="en-US" sz="260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2600">
                <a:latin typeface="Times New Roman" panose="02020603050405020304" pitchFamily="18" charset="0"/>
                <a:cs typeface="Times New Roman" panose="02020603050405020304" pitchFamily="18" charset="0"/>
              </a:rPr>
              <a:t>Các </a:t>
            </a:r>
            <a:r>
              <a:rPr lang="en-US" sz="2600">
                <a:solidFill>
                  <a:schemeClr val="accent2"/>
                </a:solidFill>
                <a:latin typeface="Times New Roman" panose="02020603050405020304" pitchFamily="18" charset="0"/>
                <a:cs typeface="Times New Roman" panose="02020603050405020304" pitchFamily="18" charset="0"/>
              </a:rPr>
              <a:t>thuật toán </a:t>
            </a:r>
            <a:r>
              <a:rPr lang="en-US" sz="2600">
                <a:latin typeface="Times New Roman" panose="02020603050405020304" pitchFamily="18" charset="0"/>
                <a:cs typeface="Times New Roman" panose="02020603050405020304" pitchFamily="18" charset="0"/>
              </a:rPr>
              <a:t>được áp dụng cho quá trình vận hành của robot?</a:t>
            </a:r>
          </a:p>
          <a:p>
            <a:pPr marL="800100" lvl="1" indent="-342900" algn="just">
              <a:buFont typeface="Arial" panose="020B0604020202020204" pitchFamily="34" charset="0"/>
              <a:buChar char="•"/>
            </a:pPr>
            <a:r>
              <a:rPr lang="en-US" sz="2600">
                <a:latin typeface="Times New Roman" panose="02020603050405020304" pitchFamily="18" charset="0"/>
                <a:cs typeface="Times New Roman" panose="02020603050405020304" pitchFamily="18" charset="0"/>
              </a:rPr>
              <a:t>Các </a:t>
            </a:r>
            <a:r>
              <a:rPr lang="en-US" sz="2600">
                <a:solidFill>
                  <a:schemeClr val="accent2"/>
                </a:solidFill>
                <a:latin typeface="Times New Roman" panose="02020603050405020304" pitchFamily="18" charset="0"/>
                <a:cs typeface="Times New Roman" panose="02020603050405020304" pitchFamily="18" charset="0"/>
              </a:rPr>
              <a:t>Nền tảng </a:t>
            </a:r>
            <a:r>
              <a:rPr lang="en-US" sz="2600">
                <a:latin typeface="Times New Roman" panose="02020603050405020304" pitchFamily="18" charset="0"/>
                <a:cs typeface="Times New Roman" panose="02020603050405020304" pitchFamily="18" charset="0"/>
              </a:rPr>
              <a:t>và </a:t>
            </a:r>
            <a:r>
              <a:rPr lang="en-US" sz="2600">
                <a:solidFill>
                  <a:schemeClr val="accent2"/>
                </a:solidFill>
                <a:latin typeface="Times New Roman" panose="02020603050405020304" pitchFamily="18" charset="0"/>
                <a:cs typeface="Times New Roman" panose="02020603050405020304" pitchFamily="18" charset="0"/>
              </a:rPr>
              <a:t>công cụ lập trình </a:t>
            </a:r>
            <a:r>
              <a:rPr lang="en-US" sz="2600">
                <a:latin typeface="Times New Roman" panose="02020603050405020304" pitchFamily="18" charset="0"/>
                <a:cs typeface="Times New Roman" panose="02020603050405020304" pitchFamily="18" charset="0"/>
              </a:rPr>
              <a:t>được áp dụng cho việc thiết kế robot?</a:t>
            </a:r>
          </a:p>
          <a:p>
            <a:pPr algn="l"/>
            <a:endParaRPr lang="en-US"/>
          </a:p>
        </p:txBody>
      </p:sp>
      <p:pic>
        <p:nvPicPr>
          <p:cNvPr id="25" name="Picture 24">
            <a:extLst>
              <a:ext uri="{FF2B5EF4-FFF2-40B4-BE49-F238E27FC236}">
                <a16:creationId xmlns:a16="http://schemas.microsoft.com/office/drawing/2014/main" id="{CCBDB89B-4035-42C7-9BF3-62395B35F71F}"/>
              </a:ext>
            </a:extLst>
          </p:cNvPr>
          <p:cNvPicPr>
            <a:picLocks noChangeAspect="1"/>
          </p:cNvPicPr>
          <p:nvPr/>
        </p:nvPicPr>
        <p:blipFill>
          <a:blip r:embed="rId2"/>
          <a:stretch>
            <a:fillRect/>
          </a:stretch>
        </p:blipFill>
        <p:spPr>
          <a:xfrm>
            <a:off x="6853724" y="1606856"/>
            <a:ext cx="4145874" cy="4145874"/>
          </a:xfrm>
          <a:prstGeom prst="rect">
            <a:avLst/>
          </a:prstGeom>
          <a:ln>
            <a:noFill/>
          </a:ln>
          <a:effectLst>
            <a:softEdge rad="112500"/>
          </a:effectLst>
        </p:spPr>
      </p:pic>
    </p:spTree>
    <p:extLst>
      <p:ext uri="{BB962C8B-B14F-4D97-AF65-F5344CB8AC3E}">
        <p14:creationId xmlns:p14="http://schemas.microsoft.com/office/powerpoint/2010/main" val="682867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947B-3EF2-4A4A-8CB6-5F9211046E5A}"/>
              </a:ext>
            </a:extLst>
          </p:cNvPr>
          <p:cNvSpPr>
            <a:spLocks noGrp="1"/>
          </p:cNvSpPr>
          <p:nvPr>
            <p:ph type="title"/>
          </p:nvPr>
        </p:nvSpPr>
        <p:spPr>
          <a:xfrm>
            <a:off x="366205" y="442814"/>
            <a:ext cx="11148462" cy="1625683"/>
          </a:xfrm>
        </p:spPr>
        <p:txBody>
          <a:bodyPr>
            <a:normAutofit/>
          </a:bodyPr>
          <a:lstStyle/>
          <a:p>
            <a:pPr algn="l"/>
            <a:r>
              <a:rPr lang="en-US" sz="3200" b="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Những vấn đề cần nghiên cứu trong quá trình thực hiện:</a:t>
            </a:r>
            <a:br>
              <a:rPr lang="en-US" sz="3200" b="1"/>
            </a:br>
            <a:endParaRPr lang="en-US" sz="3200" b="1"/>
          </a:p>
        </p:txBody>
      </p:sp>
      <p:sp>
        <p:nvSpPr>
          <p:cNvPr id="3" name="Text Placeholder 2">
            <a:extLst>
              <a:ext uri="{FF2B5EF4-FFF2-40B4-BE49-F238E27FC236}">
                <a16:creationId xmlns:a16="http://schemas.microsoft.com/office/drawing/2014/main" id="{99624256-E38A-46AE-882D-76BE2FACA9DF}"/>
              </a:ext>
            </a:extLst>
          </p:cNvPr>
          <p:cNvSpPr>
            <a:spLocks noGrp="1"/>
          </p:cNvSpPr>
          <p:nvPr>
            <p:ph type="body" idx="1"/>
          </p:nvPr>
        </p:nvSpPr>
        <p:spPr>
          <a:xfrm>
            <a:off x="366205" y="1733026"/>
            <a:ext cx="6877973" cy="4019704"/>
          </a:xfrm>
        </p:spPr>
        <p:txBody>
          <a:bodyPr/>
          <a:lstStyle/>
          <a:p>
            <a:pPr algn="l"/>
            <a:r>
              <a:rPr lang="en-US" sz="2600"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Bao gồm 2 nội dung chính:</a:t>
            </a:r>
          </a:p>
          <a:p>
            <a:pPr lvl="1" algn="just"/>
            <a:r>
              <a:rPr lang="en-US" sz="2400">
                <a:latin typeface="Times New Roman" panose="02020603050405020304" pitchFamily="18" charset="0"/>
                <a:cs typeface="Times New Roman" panose="02020603050405020304" pitchFamily="18" charset="0"/>
              </a:rPr>
              <a:t>2. Những vấn đề mà robot cần phải giải quyết?</a:t>
            </a:r>
          </a:p>
          <a:p>
            <a:pPr marL="1257300" lvl="2"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Làm thế nào để </a:t>
            </a:r>
            <a:r>
              <a:rPr lang="en-US" sz="2400">
                <a:solidFill>
                  <a:srgbClr val="FFC000"/>
                </a:solidFill>
                <a:latin typeface="Times New Roman" panose="02020603050405020304" pitchFamily="18" charset="0"/>
                <a:cs typeface="Times New Roman" panose="02020603050405020304" pitchFamily="18" charset="0"/>
              </a:rPr>
              <a:t>tránh</a:t>
            </a:r>
            <a:r>
              <a:rPr lang="en-US" sz="2400">
                <a:latin typeface="Times New Roman" panose="02020603050405020304" pitchFamily="18" charset="0"/>
                <a:cs typeface="Times New Roman" panose="02020603050405020304" pitchFamily="18" charset="0"/>
              </a:rPr>
              <a:t> được những </a:t>
            </a:r>
            <a:r>
              <a:rPr lang="en-US" sz="2400">
                <a:solidFill>
                  <a:srgbClr val="FFC000"/>
                </a:solidFill>
                <a:latin typeface="Times New Roman" panose="02020603050405020304" pitchFamily="18" charset="0"/>
                <a:cs typeface="Times New Roman" panose="02020603050405020304" pitchFamily="18" charset="0"/>
              </a:rPr>
              <a:t>vật cản </a:t>
            </a:r>
            <a:r>
              <a:rPr lang="en-US" sz="2400">
                <a:latin typeface="Times New Roman" panose="02020603050405020304" pitchFamily="18" charset="0"/>
                <a:cs typeface="Times New Roman" panose="02020603050405020304" pitchFamily="18" charset="0"/>
              </a:rPr>
              <a:t>trên đường đi?</a:t>
            </a:r>
          </a:p>
          <a:p>
            <a:pPr marL="1257300" lvl="2"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Cách </a:t>
            </a:r>
            <a:r>
              <a:rPr lang="en-US" sz="2400">
                <a:solidFill>
                  <a:srgbClr val="FFC000"/>
                </a:solidFill>
                <a:latin typeface="Times New Roman" panose="02020603050405020304" pitchFamily="18" charset="0"/>
                <a:cs typeface="Times New Roman" panose="02020603050405020304" pitchFamily="18" charset="0"/>
              </a:rPr>
              <a:t>điều hướng di chuyển </a:t>
            </a:r>
            <a:r>
              <a:rPr lang="en-US" sz="2400">
                <a:latin typeface="Times New Roman" panose="02020603050405020304" pitchFamily="18" charset="0"/>
                <a:cs typeface="Times New Roman" panose="02020603050405020304" pitchFamily="18" charset="0"/>
              </a:rPr>
              <a:t>cho robot ở các địa hình khác nhau?</a:t>
            </a:r>
          </a:p>
          <a:p>
            <a:pPr marL="1257300" lvl="2"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các cơ chế hoạt động của Robot: </a:t>
            </a:r>
            <a:r>
              <a:rPr lang="en-US" sz="2400">
                <a:solidFill>
                  <a:srgbClr val="FFFF00"/>
                </a:solidFill>
                <a:latin typeface="Times New Roman" panose="02020603050405020304" pitchFamily="18" charset="0"/>
                <a:cs typeface="Times New Roman" panose="02020603050405020304" pitchFamily="18" charset="0"/>
              </a:rPr>
              <a:t>Thủ công </a:t>
            </a:r>
            <a:r>
              <a:rPr lang="en-US" sz="2400">
                <a:latin typeface="Times New Roman" panose="02020603050405020304" pitchFamily="18" charset="0"/>
                <a:cs typeface="Times New Roman" panose="02020603050405020304" pitchFamily="18" charset="0"/>
              </a:rPr>
              <a:t>hoặc </a:t>
            </a:r>
            <a:r>
              <a:rPr lang="en-US" sz="2400">
                <a:solidFill>
                  <a:srgbClr val="FFFF00"/>
                </a:solidFill>
                <a:latin typeface="Times New Roman" panose="02020603050405020304" pitchFamily="18" charset="0"/>
                <a:cs typeface="Times New Roman" panose="02020603050405020304" pitchFamily="18" charset="0"/>
              </a:rPr>
              <a:t>tự động</a:t>
            </a:r>
            <a:r>
              <a:rPr lang="en-US" sz="2400">
                <a:latin typeface="Times New Roman" panose="02020603050405020304" pitchFamily="18" charset="0"/>
                <a:cs typeface="Times New Roman" panose="02020603050405020304" pitchFamily="18" charset="0"/>
              </a:rPr>
              <a:t>?</a:t>
            </a:r>
          </a:p>
          <a:p>
            <a:pPr algn="l"/>
            <a:endParaRPr lang="en-US"/>
          </a:p>
        </p:txBody>
      </p:sp>
      <p:pic>
        <p:nvPicPr>
          <p:cNvPr id="5" name="Picture 4">
            <a:extLst>
              <a:ext uri="{FF2B5EF4-FFF2-40B4-BE49-F238E27FC236}">
                <a16:creationId xmlns:a16="http://schemas.microsoft.com/office/drawing/2014/main" id="{E7074E4E-A5CE-4354-9E0E-3C8635AC1063}"/>
              </a:ext>
            </a:extLst>
          </p:cNvPr>
          <p:cNvPicPr>
            <a:picLocks noChangeAspect="1"/>
          </p:cNvPicPr>
          <p:nvPr/>
        </p:nvPicPr>
        <p:blipFill>
          <a:blip r:embed="rId2"/>
          <a:stretch>
            <a:fillRect/>
          </a:stretch>
        </p:blipFill>
        <p:spPr>
          <a:xfrm>
            <a:off x="7377344" y="1843003"/>
            <a:ext cx="3524436" cy="3171994"/>
          </a:xfrm>
          <a:prstGeom prst="rect">
            <a:avLst/>
          </a:prstGeom>
          <a:ln>
            <a:noFill/>
          </a:ln>
          <a:effectLst>
            <a:softEdge rad="112500"/>
          </a:effectLst>
        </p:spPr>
      </p:pic>
    </p:spTree>
    <p:extLst>
      <p:ext uri="{BB962C8B-B14F-4D97-AF65-F5344CB8AC3E}">
        <p14:creationId xmlns:p14="http://schemas.microsoft.com/office/powerpoint/2010/main" val="464021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9FCE6-E865-4646-A2B7-76CD47557094}"/>
              </a:ext>
            </a:extLst>
          </p:cNvPr>
          <p:cNvSpPr>
            <a:spLocks noGrp="1"/>
          </p:cNvSpPr>
          <p:nvPr>
            <p:ph type="title"/>
          </p:nvPr>
        </p:nvSpPr>
        <p:spPr>
          <a:xfrm>
            <a:off x="239698" y="217503"/>
            <a:ext cx="4891594" cy="825623"/>
          </a:xfrm>
        </p:spPr>
        <p:txBody>
          <a:bodyPr>
            <a:normAutofit/>
          </a:bodyPr>
          <a:lstStyle/>
          <a:p>
            <a:r>
              <a:rPr lang="en-US" sz="3200">
                <a:solidFill>
                  <a:schemeClr val="accent5">
                    <a:lumMod val="60000"/>
                    <a:lumOff val="40000"/>
                  </a:schemeClr>
                </a:solidFill>
                <a:latin typeface="Times New Roman" panose="02020603050405020304" pitchFamily="18" charset="0"/>
                <a:cs typeface="Times New Roman" panose="02020603050405020304" pitchFamily="18" charset="0"/>
              </a:rPr>
              <a:t>Kế hoạch Thực hiện:</a:t>
            </a:r>
          </a:p>
        </p:txBody>
      </p:sp>
      <p:sp>
        <p:nvSpPr>
          <p:cNvPr id="3" name="Text Placeholder 2">
            <a:extLst>
              <a:ext uri="{FF2B5EF4-FFF2-40B4-BE49-F238E27FC236}">
                <a16:creationId xmlns:a16="http://schemas.microsoft.com/office/drawing/2014/main" id="{8F2D9ECE-6B00-412A-AFDA-F746FD9E7FAC}"/>
              </a:ext>
            </a:extLst>
          </p:cNvPr>
          <p:cNvSpPr>
            <a:spLocks noGrp="1"/>
          </p:cNvSpPr>
          <p:nvPr>
            <p:ph type="body" idx="1"/>
          </p:nvPr>
        </p:nvSpPr>
        <p:spPr>
          <a:xfrm>
            <a:off x="790112" y="1143893"/>
            <a:ext cx="11088209" cy="4670981"/>
          </a:xfrm>
        </p:spPr>
        <p:txBody>
          <a:bodyPr>
            <a:normAutofit/>
          </a:bodyPr>
          <a:lstStyle/>
          <a:p>
            <a:pPr algn="l"/>
            <a:r>
              <a:rPr lang="en-US" sz="2600">
                <a:latin typeface="Times New Roman" panose="02020603050405020304" pitchFamily="18" charset="0"/>
                <a:cs typeface="Times New Roman" panose="02020603050405020304" pitchFamily="18" charset="0"/>
              </a:rPr>
              <a:t>Kế hoạch thực hiện đ</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ợc chia làm 5 giai đoạn:</a:t>
            </a:r>
          </a:p>
          <a:p>
            <a:pPr marL="457200" indent="-457200" algn="just">
              <a:buFont typeface="Arial" panose="020B0604020202020204" pitchFamily="34" charset="0"/>
              <a:buChar char="•"/>
            </a:pPr>
            <a:r>
              <a:rPr lang="en-US" sz="2600" i="1" u="sng">
                <a:latin typeface="Times New Roman" panose="02020603050405020304" pitchFamily="18" charset="0"/>
                <a:cs typeface="Times New Roman" panose="02020603050405020304" pitchFamily="18" charset="0"/>
              </a:rPr>
              <a:t>Tuần 5:</a:t>
            </a:r>
            <a:r>
              <a:rPr lang="en-US" sz="2600" i="1">
                <a:latin typeface="Times New Roman" panose="02020603050405020304" pitchFamily="18" charset="0"/>
                <a:cs typeface="Times New Roman" panose="02020603050405020304" pitchFamily="18" charset="0"/>
              </a:rPr>
              <a:t> </a:t>
            </a:r>
            <a:r>
              <a:rPr lang="en-US" sz="2600">
                <a:solidFill>
                  <a:srgbClr val="FFFF00"/>
                </a:solidFill>
                <a:latin typeface="Times New Roman" panose="02020603050405020304" pitchFamily="18" charset="0"/>
                <a:cs typeface="Times New Roman" panose="02020603050405020304" pitchFamily="18" charset="0"/>
              </a:rPr>
              <a:t>Tìm hiểu và tham khảo </a:t>
            </a:r>
            <a:r>
              <a:rPr lang="en-US" sz="2600">
                <a:latin typeface="Times New Roman" panose="02020603050405020304" pitchFamily="18" charset="0"/>
                <a:cs typeface="Times New Roman" panose="02020603050405020304" pitchFamily="18" charset="0"/>
              </a:rPr>
              <a:t>những tài liệu được gợi ý của giảng viên và một số sách trên thư viện cũng như trên internet. Để tìm ý tưởng và và đưa ra hướng giải quyết.</a:t>
            </a:r>
          </a:p>
          <a:p>
            <a:pPr marL="457200" indent="-457200" algn="just">
              <a:buFont typeface="Arial" panose="020B0604020202020204" pitchFamily="34" charset="0"/>
              <a:buChar char="•"/>
            </a:pPr>
            <a:r>
              <a:rPr lang="en-US" sz="2600" i="1" u="sng">
                <a:latin typeface="Times New Roman" panose="02020603050405020304" pitchFamily="18" charset="0"/>
                <a:cs typeface="Times New Roman" panose="02020603050405020304" pitchFamily="18" charset="0"/>
              </a:rPr>
              <a:t>Tuần 6 :</a:t>
            </a:r>
            <a:r>
              <a:rPr lang="en-US" sz="2600" i="1">
                <a:latin typeface="Times New Roman" panose="02020603050405020304" pitchFamily="18" charset="0"/>
                <a:cs typeface="Times New Roman" panose="02020603050405020304" pitchFamily="18" charset="0"/>
              </a:rPr>
              <a:t> </a:t>
            </a:r>
            <a:r>
              <a:rPr lang="en-US" sz="2600">
                <a:latin typeface="Times New Roman" panose="02020603050405020304" pitchFamily="18" charset="0"/>
                <a:cs typeface="Times New Roman" panose="02020603050405020304" pitchFamily="18" charset="0"/>
              </a:rPr>
              <a:t>Bắt đầu </a:t>
            </a:r>
            <a:r>
              <a:rPr lang="en-US" sz="2600">
                <a:solidFill>
                  <a:srgbClr val="FFFF00"/>
                </a:solidFill>
                <a:latin typeface="Times New Roman" panose="02020603050405020304" pitchFamily="18" charset="0"/>
                <a:cs typeface="Times New Roman" panose="02020603050405020304" pitchFamily="18" charset="0"/>
              </a:rPr>
              <a:t>triển khai ý tưởng </a:t>
            </a:r>
            <a:r>
              <a:rPr lang="en-US" sz="2600">
                <a:latin typeface="Times New Roman" panose="02020603050405020304" pitchFamily="18" charset="0"/>
                <a:cs typeface="Times New Roman" panose="02020603050405020304" pitchFamily="18" charset="0"/>
              </a:rPr>
              <a:t>sơ thảo về việc định hình robot về mặt lý thuyết.</a:t>
            </a:r>
          </a:p>
          <a:p>
            <a:pPr marL="457200" indent="-457200" algn="just">
              <a:buFont typeface="Arial" panose="020B0604020202020204" pitchFamily="34" charset="0"/>
              <a:buChar char="•"/>
            </a:pPr>
            <a:r>
              <a:rPr lang="en-US" sz="2600" i="1" u="sng">
                <a:latin typeface="Times New Roman" panose="02020603050405020304" pitchFamily="18" charset="0"/>
                <a:cs typeface="Times New Roman" panose="02020603050405020304" pitchFamily="18" charset="0"/>
              </a:rPr>
              <a:t>Tuần 7 - 10:</a:t>
            </a:r>
            <a:r>
              <a:rPr lang="en-US" sz="2600" i="1">
                <a:latin typeface="Times New Roman" panose="02020603050405020304" pitchFamily="18" charset="0"/>
                <a:cs typeface="Times New Roman" panose="02020603050405020304" pitchFamily="18" charset="0"/>
              </a:rPr>
              <a:t> </a:t>
            </a:r>
            <a:r>
              <a:rPr lang="en-US" sz="2600">
                <a:latin typeface="Times New Roman" panose="02020603050405020304" pitchFamily="18" charset="0"/>
                <a:cs typeface="Times New Roman" panose="02020603050405020304" pitchFamily="18" charset="0"/>
              </a:rPr>
              <a:t>Thực hiện việc </a:t>
            </a:r>
            <a:r>
              <a:rPr lang="en-US" sz="2600">
                <a:solidFill>
                  <a:srgbClr val="FFFF00"/>
                </a:solidFill>
                <a:latin typeface="Times New Roman" panose="02020603050405020304" pitchFamily="18" charset="0"/>
                <a:cs typeface="Times New Roman" panose="02020603050405020304" pitchFamily="18" charset="0"/>
              </a:rPr>
              <a:t>lập trình </a:t>
            </a:r>
            <a:r>
              <a:rPr lang="en-US" sz="2600">
                <a:latin typeface="Times New Roman" panose="02020603050405020304" pitchFamily="18" charset="0"/>
                <a:cs typeface="Times New Roman" panose="02020603050405020304" pitchFamily="18" charset="0"/>
              </a:rPr>
              <a:t>trên nền tảng ngôn ngữ đã được chọn lựa</a:t>
            </a:r>
          </a:p>
          <a:p>
            <a:pPr marL="457200" indent="-457200" algn="just">
              <a:buFont typeface="Arial" panose="020B0604020202020204" pitchFamily="34" charset="0"/>
              <a:buChar char="•"/>
            </a:pPr>
            <a:r>
              <a:rPr lang="en-US" sz="2600" i="1" u="sng">
                <a:latin typeface="Times New Roman" panose="02020603050405020304" pitchFamily="18" charset="0"/>
                <a:cs typeface="Times New Roman" panose="02020603050405020304" pitchFamily="18" charset="0"/>
              </a:rPr>
              <a:t>Tuần 11-13</a:t>
            </a:r>
            <a:r>
              <a:rPr lang="en-US" sz="2600">
                <a:latin typeface="Times New Roman" panose="02020603050405020304" pitchFamily="18" charset="0"/>
                <a:cs typeface="Times New Roman" panose="02020603050405020304" pitchFamily="18" charset="0"/>
              </a:rPr>
              <a:t>: </a:t>
            </a:r>
            <a:r>
              <a:rPr lang="en-US" sz="2600">
                <a:solidFill>
                  <a:srgbClr val="FFFF00"/>
                </a:solidFill>
                <a:latin typeface="Times New Roman" panose="02020603050405020304" pitchFamily="18" charset="0"/>
                <a:cs typeface="Times New Roman" panose="02020603050405020304" pitchFamily="18" charset="0"/>
              </a:rPr>
              <a:t>Tóm tắt lý thuyết </a:t>
            </a:r>
            <a:r>
              <a:rPr lang="en-US" sz="2600">
                <a:latin typeface="Times New Roman" panose="02020603050405020304" pitchFamily="18" charset="0"/>
                <a:cs typeface="Times New Roman" panose="02020603050405020304" pitchFamily="18" charset="0"/>
              </a:rPr>
              <a:t>hoàn chỉnh.</a:t>
            </a:r>
          </a:p>
          <a:p>
            <a:pPr marL="457200" indent="-457200" algn="just">
              <a:buFont typeface="Arial" panose="020B0604020202020204" pitchFamily="34" charset="0"/>
              <a:buChar char="•"/>
            </a:pPr>
            <a:r>
              <a:rPr lang="en-US" sz="2600" i="1" u="sng">
                <a:latin typeface="Times New Roman" panose="02020603050405020304" pitchFamily="18" charset="0"/>
                <a:cs typeface="Times New Roman" panose="02020603050405020304" pitchFamily="18" charset="0"/>
              </a:rPr>
              <a:t>Tuần 14:</a:t>
            </a:r>
            <a:r>
              <a:rPr lang="en-US" sz="2600" i="1">
                <a:latin typeface="Times New Roman" panose="02020603050405020304" pitchFamily="18" charset="0"/>
                <a:cs typeface="Times New Roman" panose="02020603050405020304" pitchFamily="18" charset="0"/>
              </a:rPr>
              <a:t> </a:t>
            </a:r>
            <a:r>
              <a:rPr lang="en-US" sz="2600">
                <a:solidFill>
                  <a:srgbClr val="FFFF00"/>
                </a:solidFill>
                <a:latin typeface="Times New Roman" panose="02020603050405020304" pitchFamily="18" charset="0"/>
                <a:cs typeface="Times New Roman" panose="02020603050405020304" pitchFamily="18" charset="0"/>
              </a:rPr>
              <a:t>Đánh giá </a:t>
            </a:r>
            <a:r>
              <a:rPr lang="en-US" sz="2600">
                <a:latin typeface="Times New Roman" panose="02020603050405020304" pitchFamily="18" charset="0"/>
                <a:cs typeface="Times New Roman" panose="02020603050405020304" pitchFamily="18" charset="0"/>
              </a:rPr>
              <a:t>và </a:t>
            </a:r>
            <a:r>
              <a:rPr lang="en-US" sz="2600">
                <a:solidFill>
                  <a:srgbClr val="FF0000"/>
                </a:solidFill>
                <a:latin typeface="Times New Roman" panose="02020603050405020304" pitchFamily="18" charset="0"/>
                <a:cs typeface="Times New Roman" panose="02020603050405020304" pitchFamily="18" charset="0"/>
              </a:rPr>
              <a:t>Hoàn thành </a:t>
            </a:r>
            <a:r>
              <a:rPr lang="en-US" sz="2600">
                <a:latin typeface="Times New Roman" panose="02020603050405020304" pitchFamily="18" charset="0"/>
                <a:cs typeface="Times New Roman" panose="02020603050405020304" pitchFamily="18" charset="0"/>
              </a:rPr>
              <a:t>dự án.</a:t>
            </a:r>
          </a:p>
          <a:p>
            <a:endParaRPr lang="en-US"/>
          </a:p>
        </p:txBody>
      </p:sp>
    </p:spTree>
    <p:extLst>
      <p:ext uri="{BB962C8B-B14F-4D97-AF65-F5344CB8AC3E}">
        <p14:creationId xmlns:p14="http://schemas.microsoft.com/office/powerpoint/2010/main" val="141354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86D2-17D7-4733-8D05-17870DD0C51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4AF338D-5BB1-4522-BDF0-3BBC6B7BF4B2}"/>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0356806-76FE-413C-A9D8-A235AC5C0AD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2457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4442-21A4-4E8C-A7CC-7BB50EC3A9F7}"/>
              </a:ext>
            </a:extLst>
          </p:cNvPr>
          <p:cNvSpPr>
            <a:spLocks noGrp="1"/>
          </p:cNvSpPr>
          <p:nvPr>
            <p:ph type="title"/>
          </p:nvPr>
        </p:nvSpPr>
        <p:spPr/>
        <p:txBody>
          <a:bodyPr/>
          <a:lstStyle/>
          <a:p>
            <a:r>
              <a:rPr lang="en-US"/>
              <a:t>thANKS fỎ</a:t>
            </a:r>
          </a:p>
        </p:txBody>
      </p:sp>
      <p:sp>
        <p:nvSpPr>
          <p:cNvPr id="3" name="Text Placeholder 2">
            <a:extLst>
              <a:ext uri="{FF2B5EF4-FFF2-40B4-BE49-F238E27FC236}">
                <a16:creationId xmlns:a16="http://schemas.microsoft.com/office/drawing/2014/main" id="{74FA6E50-0243-451C-82D6-80614A2D42FB}"/>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4A01DB37-895B-4DCE-AC42-E97F87DFBAB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6993248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54</TotalTime>
  <Words>358</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Times New Roman</vt:lpstr>
      <vt:lpstr>Vapor Trail</vt:lpstr>
      <vt:lpstr>Báo cáo cuối kì Nhập Môn Trí Tuệ Nhân Tạo Tổng quan về  Robot Lau Nhà Thông Minh</vt:lpstr>
      <vt:lpstr>Robot lau nhà thông minh được thiết kế để có thể lau sạch toàn bộ khu vực nhà và tránh được tất cả các vật cản thông thường bằng cảm biến. ngoài ra, robot vẫn có thể được quản lí  và giám sát từ xa dựa trên các thiết bị thông minh khác (smart phone).   </vt:lpstr>
      <vt:lpstr>Những vấn đề cần nghiên cứu trong quá trình thực hiện: </vt:lpstr>
      <vt:lpstr>Những vấn đề cần nghiên cứu trong quá trình thực hiện: </vt:lpstr>
      <vt:lpstr>Kế hoạch Thực hiện:</vt:lpstr>
      <vt:lpstr>PowerPoint Presentation</vt:lpstr>
      <vt:lpstr>thANKS 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BÁO cáo cuối kì Nhập môn trí tuệ nhân tạo đề tài: tổng quan về robot lau nhà</dc:title>
  <dc:creator>Pham Long</dc:creator>
  <cp:lastModifiedBy>Pham Long</cp:lastModifiedBy>
  <cp:revision>22</cp:revision>
  <dcterms:created xsi:type="dcterms:W3CDTF">2018-01-28T08:00:11Z</dcterms:created>
  <dcterms:modified xsi:type="dcterms:W3CDTF">2018-01-29T04:12:32Z</dcterms:modified>
</cp:coreProperties>
</file>