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493" r:id="rId4"/>
  </p:sldMasterIdLst>
  <p:notesMasterIdLst>
    <p:notesMasterId r:id="rId22"/>
  </p:notesMasterIdLst>
  <p:handoutMasterIdLst>
    <p:handoutMasterId r:id="rId23"/>
  </p:handoutMasterIdLst>
  <p:sldIdLst>
    <p:sldId id="258" r:id="rId5"/>
    <p:sldId id="260" r:id="rId6"/>
    <p:sldId id="261" r:id="rId7"/>
    <p:sldId id="263" r:id="rId8"/>
    <p:sldId id="264" r:id="rId9"/>
    <p:sldId id="266" r:id="rId10"/>
    <p:sldId id="265" r:id="rId11"/>
    <p:sldId id="267" r:id="rId12"/>
    <p:sldId id="268" r:id="rId13"/>
    <p:sldId id="271" r:id="rId14"/>
    <p:sldId id="272" r:id="rId15"/>
    <p:sldId id="273" r:id="rId16"/>
    <p:sldId id="274" r:id="rId17"/>
    <p:sldId id="275" r:id="rId18"/>
    <p:sldId id="276" r:id="rId19"/>
    <p:sldId id="269"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1" autoAdjust="0"/>
  </p:normalViewPr>
  <p:slideViewPr>
    <p:cSldViewPr snapToGrid="0">
      <p:cViewPr varScale="1">
        <p:scale>
          <a:sx n="88" d="100"/>
          <a:sy n="88" d="100"/>
        </p:scale>
        <p:origin x="494" y="6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6F786D-919B-4EF5-BD44-C01ABFF51C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C3CE706-A491-407B-8A3C-1E1B38E3BE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7A0F81-FBC8-4AE5-8CBE-265D82D4F40A}" type="datetimeFigureOut">
              <a:rPr lang="en-US" smtClean="0"/>
              <a:t>7/23/2020</a:t>
            </a:fld>
            <a:endParaRPr lang="en-US"/>
          </a:p>
        </p:txBody>
      </p:sp>
      <p:sp>
        <p:nvSpPr>
          <p:cNvPr id="4" name="Footer Placeholder 3">
            <a:extLst>
              <a:ext uri="{FF2B5EF4-FFF2-40B4-BE49-F238E27FC236}">
                <a16:creationId xmlns:a16="http://schemas.microsoft.com/office/drawing/2014/main" id="{49EB2EC7-06AC-483D-9F0F-8513034635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7165677-A8C6-4167-BD6B-72F4BE86DE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49346E-4525-4E9D-8817-A0F329044F37}" type="slidenum">
              <a:rPr lang="en-US" smtClean="0"/>
              <a:t>‹#›</a:t>
            </a:fld>
            <a:endParaRPr lang="en-US"/>
          </a:p>
        </p:txBody>
      </p:sp>
    </p:spTree>
    <p:extLst>
      <p:ext uri="{BB962C8B-B14F-4D97-AF65-F5344CB8AC3E}">
        <p14:creationId xmlns:p14="http://schemas.microsoft.com/office/powerpoint/2010/main" val="33180882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2931C-6CBC-4F64-81B6-81620EA33E74}" type="datetimeFigureOut">
              <a:rPr lang="en-US" smtClean="0"/>
              <a:t>7/23/2020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80B81-AA4E-4B75-A7A4-FD12E7A9A81B}" type="slidenum">
              <a:rPr lang="en-US" smtClean="0"/>
              <a:t>‹#›</a:t>
            </a:fld>
            <a:endParaRPr lang="en-US"/>
          </a:p>
        </p:txBody>
      </p:sp>
    </p:spTree>
    <p:extLst>
      <p:ext uri="{BB962C8B-B14F-4D97-AF65-F5344CB8AC3E}">
        <p14:creationId xmlns:p14="http://schemas.microsoft.com/office/powerpoint/2010/main" val="2516289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A180B81-AA4E-4B75-A7A4-FD12E7A9A81B}" type="slidenum">
              <a:rPr lang="en-US" smtClean="0"/>
              <a:t>1</a:t>
            </a:fld>
            <a:endParaRPr lang="en-US"/>
          </a:p>
        </p:txBody>
      </p:sp>
    </p:spTree>
    <p:extLst>
      <p:ext uri="{BB962C8B-B14F-4D97-AF65-F5344CB8AC3E}">
        <p14:creationId xmlns:p14="http://schemas.microsoft.com/office/powerpoint/2010/main" val="11536751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noProof="0" smtClean="0"/>
              <a:t>Click to edit Master title style</a:t>
            </a:r>
            <a:endParaRPr lang="en-US" noProof="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smtClean="0"/>
              <a:t>Click to edit Master subtitle style</a:t>
            </a:r>
            <a:endParaRPr lang="en-US" noProof="0"/>
          </a:p>
        </p:txBody>
      </p:sp>
      <p:sp>
        <p:nvSpPr>
          <p:cNvPr id="4" name="Date Placeholder 3"/>
          <p:cNvSpPr>
            <a:spLocks noGrp="1"/>
          </p:cNvSpPr>
          <p:nvPr>
            <p:ph type="dt" sz="half" idx="10"/>
          </p:nvPr>
        </p:nvSpPr>
        <p:spPr/>
        <p:txBody>
          <a:bodyPr/>
          <a:lstStyle>
            <a:lvl1pPr algn="l">
              <a:defRPr/>
            </a:lvl1pPr>
          </a:lstStyle>
          <a:p>
            <a:fld id="{74929172-4BF7-429F-BA25-7E9D1A4215EE}" type="datetimeFigureOut">
              <a:rPr lang="en-US" noProof="0" smtClean="0"/>
              <a:t>7/23/2020</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7966EA62-41C5-4F9A-A915-5B0BC739C923}" type="slidenum">
              <a:rPr lang="en-US" noProof="0" smtClean="0"/>
              <a:t>‹#›</a:t>
            </a:fld>
            <a:endParaRPr lang="en-US" noProof="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095969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929172-4BF7-429F-BA25-7E9D1A4215EE}"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3636977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929172-4BF7-429F-BA25-7E9D1A4215EE}"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157104"/>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929172-4BF7-429F-BA25-7E9D1A4215EE}"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1880026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929172-4BF7-429F-BA25-7E9D1A4215EE}"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383305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1024127" y="2286000"/>
            <a:ext cx="4754880" cy="402336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989320" y="2286000"/>
            <a:ext cx="4754880" cy="402336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74929172-4BF7-429F-BA25-7E9D1A4215EE}" type="datetimeFigureOut">
              <a:rPr lang="en-US" noProof="0" smtClean="0"/>
              <a:t>7/23/2020</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7966EA62-41C5-4F9A-A915-5B0BC739C923}" type="slidenum">
              <a:rPr lang="en-US" noProof="0" smtClean="0"/>
              <a:t>‹#›</a:t>
            </a:fld>
            <a:endParaRPr lang="en-US" noProof="0"/>
          </a:p>
        </p:txBody>
      </p:sp>
    </p:spTree>
    <p:extLst>
      <p:ext uri="{BB962C8B-B14F-4D97-AF65-F5344CB8AC3E}">
        <p14:creationId xmlns:p14="http://schemas.microsoft.com/office/powerpoint/2010/main" val="458057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929172-4BF7-429F-BA25-7E9D1A4215EE}" type="datetimeFigureOut">
              <a:rPr lang="en-US" smtClean="0"/>
              <a:t>7/23/2020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85274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929172-4BF7-429F-BA25-7E9D1A4215EE}" type="datetimeFigureOut">
              <a:rPr lang="en-US" smtClean="0"/>
              <a:t>7/23/2020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3570867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29172-4BF7-429F-BA25-7E9D1A4215EE}" type="datetimeFigureOut">
              <a:rPr lang="en-US" smtClean="0"/>
              <a:t>7/23/2020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2225824673"/>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929172-4BF7-429F-BA25-7E9D1A4215EE}"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2069637080"/>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929172-4BF7-429F-BA25-7E9D1A4215EE}"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6EA62-41C5-4F9A-A915-5B0BC739C92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949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4929172-4BF7-429F-BA25-7E9D1A4215EE}" type="datetimeFigureOut">
              <a:rPr lang="en-US" smtClean="0"/>
              <a:t>7/23/2020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966EA62-41C5-4F9A-A915-5B0BC739C923}"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064618"/>
      </p:ext>
    </p:extLst>
  </p:cSld>
  <p:clrMap bg1="lt1" tx1="dk1" bg2="lt2" tx2="dk2" accent1="accent1" accent2="accent2" accent3="accent3" accent4="accent4" accent5="accent5" accent6="accent6" hlink="hlink" folHlink="folHlink"/>
  <p:sldLayoutIdLst>
    <p:sldLayoutId id="2147484494" r:id="rId1"/>
    <p:sldLayoutId id="2147484495" r:id="rId2"/>
    <p:sldLayoutId id="2147484496" r:id="rId3"/>
    <p:sldLayoutId id="2147484497" r:id="rId4"/>
    <p:sldLayoutId id="2147484498" r:id="rId5"/>
    <p:sldLayoutId id="2147484499" r:id="rId6"/>
    <p:sldLayoutId id="2147484500" r:id="rId7"/>
    <p:sldLayoutId id="2147484501" r:id="rId8"/>
    <p:sldLayoutId id="2147484502" r:id="rId9"/>
    <p:sldLayoutId id="2147484503" r:id="rId10"/>
    <p:sldLayoutId id="214748450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lIns="0" tIns="0" rIns="0" bIns="0">
            <a:noAutofit/>
          </a:bodyPr>
          <a:lstStyle/>
          <a:p>
            <a:r>
              <a:rPr lang="en-US" spc="-150" smtClean="0">
                <a:solidFill>
                  <a:srgbClr val="C00000"/>
                </a:solidFill>
              </a:rPr>
              <a:t>Vietnamese Language model </a:t>
            </a:r>
            <a:br>
              <a:rPr lang="en-US" spc="-150" smtClean="0">
                <a:solidFill>
                  <a:srgbClr val="C00000"/>
                </a:solidFill>
              </a:rPr>
            </a:br>
            <a:r>
              <a:rPr lang="en-US" spc="-150" smtClean="0">
                <a:solidFill>
                  <a:srgbClr val="C00000"/>
                </a:solidFill>
              </a:rPr>
              <a:t>Based on Neural network</a:t>
            </a:r>
            <a:endParaRPr lang="en-US" spc="-150">
              <a:solidFill>
                <a:srgbClr val="C00000"/>
              </a:solidFill>
            </a:endParaRPr>
          </a:p>
        </p:txBody>
      </p:sp>
      <p:sp>
        <p:nvSpPr>
          <p:cNvPr id="2" name="Subtitle 1"/>
          <p:cNvSpPr>
            <a:spLocks noGrp="1"/>
          </p:cNvSpPr>
          <p:nvPr>
            <p:ph type="subTitle" idx="1"/>
          </p:nvPr>
        </p:nvSpPr>
        <p:spPr>
          <a:xfrm>
            <a:off x="8479973" y="5055931"/>
            <a:ext cx="3424646" cy="1463040"/>
          </a:xfrm>
        </p:spPr>
        <p:txBody>
          <a:bodyPr>
            <a:normAutofit/>
          </a:bodyPr>
          <a:lstStyle/>
          <a:p>
            <a:r>
              <a:rPr lang="en-US" sz="2400" err="1">
                <a:latin typeface="+mj-lt"/>
              </a:rPr>
              <a:t>Phạm</a:t>
            </a:r>
            <a:r>
              <a:rPr lang="en-US" sz="2400">
                <a:latin typeface="+mj-lt"/>
              </a:rPr>
              <a:t> </a:t>
            </a:r>
            <a:r>
              <a:rPr lang="en-US" sz="2400" err="1">
                <a:latin typeface="+mj-lt"/>
              </a:rPr>
              <a:t>Dương</a:t>
            </a:r>
            <a:r>
              <a:rPr lang="en-US" sz="2400">
                <a:latin typeface="+mj-lt"/>
              </a:rPr>
              <a:t> </a:t>
            </a:r>
            <a:r>
              <a:rPr lang="en-US" sz="2400" err="1">
                <a:latin typeface="+mj-lt"/>
              </a:rPr>
              <a:t>Thành</a:t>
            </a:r>
            <a:r>
              <a:rPr lang="en-US" sz="2400">
                <a:latin typeface="+mj-lt"/>
              </a:rPr>
              <a:t> Long </a:t>
            </a:r>
          </a:p>
          <a:p>
            <a:r>
              <a:rPr lang="en-US" sz="2400" err="1" smtClean="0">
                <a:latin typeface="+mj-lt"/>
              </a:rPr>
              <a:t>Trần</a:t>
            </a:r>
            <a:r>
              <a:rPr lang="en-US" sz="2400" smtClean="0">
                <a:latin typeface="+mj-lt"/>
              </a:rPr>
              <a:t> </a:t>
            </a:r>
            <a:r>
              <a:rPr lang="en-US" sz="2400" err="1">
                <a:latin typeface="+mj-lt"/>
              </a:rPr>
              <a:t>Ngọc</a:t>
            </a:r>
            <a:r>
              <a:rPr lang="en-US" sz="2400">
                <a:latin typeface="+mj-lt"/>
              </a:rPr>
              <a:t> </a:t>
            </a:r>
            <a:r>
              <a:rPr lang="en-US" sz="2400" err="1">
                <a:latin typeface="+mj-lt"/>
              </a:rPr>
              <a:t>Bảo</a:t>
            </a:r>
            <a:r>
              <a:rPr lang="en-US" sz="2400">
                <a:latin typeface="+mj-lt"/>
              </a:rPr>
              <a:t> </a:t>
            </a:r>
            <a:r>
              <a:rPr lang="en-US" sz="2400" err="1">
                <a:latin typeface="+mj-lt"/>
              </a:rPr>
              <a:t>Duy</a:t>
            </a:r>
            <a:r>
              <a:rPr lang="en-US" sz="2400">
                <a:latin typeface="+mj-lt"/>
              </a:rPr>
              <a:t> </a:t>
            </a:r>
          </a:p>
          <a:p>
            <a:endParaRPr lang="en-US"/>
          </a:p>
        </p:txBody>
      </p:sp>
    </p:spTree>
    <p:extLst>
      <p:ext uri="{BB962C8B-B14F-4D97-AF65-F5344CB8AC3E}">
        <p14:creationId xmlns:p14="http://schemas.microsoft.com/office/powerpoint/2010/main" val="4212972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862" y="1632800"/>
            <a:ext cx="10952649" cy="152457"/>
          </a:xfrm>
        </p:spPr>
        <p:txBody>
          <a:bodyPr>
            <a:normAutofit fontScale="90000"/>
          </a:bodyPr>
          <a:lstStyle/>
          <a:p>
            <a:r>
              <a:rPr lang="en-US" sz="3300" i="1" smtClean="0">
                <a:solidFill>
                  <a:srgbClr val="FF0000"/>
                </a:solidFill>
                <a:latin typeface="Times New Roman" panose="02020603050405020304" pitchFamily="18" charset="0"/>
                <a:cs typeface="Times New Roman" panose="02020603050405020304" pitchFamily="18" charset="0"/>
              </a:rPr>
              <a:t>2.2 Neural Network:</a:t>
            </a:r>
            <a:r>
              <a:rPr lang="en-US" sz="3300" i="1">
                <a:solidFill>
                  <a:srgbClr val="FF0000"/>
                </a:solidFill>
                <a:latin typeface="Times New Roman" panose="02020603050405020304" pitchFamily="18" charset="0"/>
                <a:cs typeface="Times New Roman" panose="02020603050405020304" pitchFamily="18" charset="0"/>
              </a:rPr>
              <a:t/>
            </a:r>
            <a:br>
              <a:rPr lang="en-US" sz="3300" i="1">
                <a:solidFill>
                  <a:srgbClr val="FF0000"/>
                </a:solidFill>
                <a:latin typeface="Times New Roman" panose="02020603050405020304" pitchFamily="18" charset="0"/>
                <a:cs typeface="Times New Roman" panose="02020603050405020304" pitchFamily="18" charset="0"/>
              </a:rPr>
            </a:br>
            <a:r>
              <a:rPr lang="vi-VN" sz="3300" i="1">
                <a:solidFill>
                  <a:srgbClr val="FF0000"/>
                </a:solidFill>
                <a:latin typeface="Times New Roman" panose="02020603050405020304" pitchFamily="18" charset="0"/>
                <a:cs typeface="Times New Roman" panose="02020603050405020304" pitchFamily="18" charset="0"/>
              </a:rPr>
              <a:t/>
            </a:r>
            <a:br>
              <a:rPr lang="vi-VN" sz="3300" i="1">
                <a:solidFill>
                  <a:srgbClr val="FF0000"/>
                </a:solidFill>
                <a:latin typeface="Times New Roman" panose="02020603050405020304" pitchFamily="18" charset="0"/>
                <a:cs typeface="Times New Roman" panose="02020603050405020304" pitchFamily="18" charset="0"/>
              </a:rPr>
            </a:br>
            <a:r>
              <a:rPr lang="en-US" sz="3000" smtClean="0">
                <a:solidFill>
                  <a:srgbClr val="FF0000"/>
                </a:solidFill>
                <a:latin typeface="Times New Roman" panose="02020603050405020304" pitchFamily="18" charset="0"/>
                <a:cs typeface="Times New Roman" panose="02020603050405020304" pitchFamily="18" charset="0"/>
              </a:rPr>
              <a:t/>
            </a:r>
            <a:br>
              <a:rPr lang="en-US" sz="3000" smtClean="0">
                <a:solidFill>
                  <a:srgbClr val="FF0000"/>
                </a:solidFill>
                <a:latin typeface="Times New Roman" panose="02020603050405020304" pitchFamily="18" charset="0"/>
                <a:cs typeface="Times New Roman" panose="02020603050405020304" pitchFamily="18" charset="0"/>
              </a:rPr>
            </a:br>
            <a:endParaRPr lang="en-US" sz="540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353084" y="1262037"/>
            <a:ext cx="3879588" cy="523220"/>
          </a:xfrm>
          <a:prstGeom prst="rect">
            <a:avLst/>
          </a:prstGeom>
        </p:spPr>
        <p:txBody>
          <a:bodyPr wrap="none">
            <a:spAutoFit/>
          </a:bodyPr>
          <a:lstStyle/>
          <a:p>
            <a:r>
              <a:rPr lang="en-US" sz="2600" b="1" i="1" smtClean="0">
                <a:latin typeface="Times New Roman" panose="02020603050405020304" pitchFamily="18" charset="0"/>
                <a:cs typeface="Times New Roman" panose="02020603050405020304" pitchFamily="18" charset="0"/>
              </a:rPr>
              <a:t>a). </a:t>
            </a:r>
            <a:r>
              <a:rPr lang="en-US" sz="2800" b="1" i="1" smtClean="0">
                <a:latin typeface="Times New Roman" panose="02020603050405020304" pitchFamily="18" charset="0"/>
                <a:cs typeface="Times New Roman" panose="02020603050405020304" pitchFamily="18" charset="0"/>
              </a:rPr>
              <a:t>Chi tiết mạng Neural</a:t>
            </a:r>
            <a:r>
              <a:rPr lang="en-US" sz="2600" b="1" i="1" smtClean="0">
                <a:latin typeface="Times New Roman" panose="02020603050405020304" pitchFamily="18" charset="0"/>
                <a:cs typeface="Times New Roman" panose="02020603050405020304" pitchFamily="18" charset="0"/>
              </a:rPr>
              <a:t>:</a:t>
            </a:r>
            <a:endParaRPr lang="en-US" sz="2600" b="1" i="1">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Rectangle 9"/>
              <p:cNvSpPr/>
              <p:nvPr/>
            </p:nvSpPr>
            <p:spPr>
              <a:xfrm>
                <a:off x="1663094" y="1785257"/>
                <a:ext cx="9640632" cy="5551969"/>
              </a:xfrm>
              <a:prstGeom prst="rect">
                <a:avLst/>
              </a:prstGeom>
            </p:spPr>
            <p:txBody>
              <a:bodyPr wrap="square">
                <a:spAutoFit/>
              </a:bodyPr>
              <a:lstStyle/>
              <a:p>
                <a:pPr marL="342900" indent="-342900" algn="just">
                  <a:buFont typeface="Arial" panose="020B0604020202020204" pitchFamily="34" charset="0"/>
                  <a:buChar char="•"/>
                </a:pPr>
                <a:r>
                  <a:rPr lang="en-US" sz="2200" smtClean="0">
                    <a:latin typeface="Times New Roman" panose="02020603050405020304" pitchFamily="18" charset="0"/>
                    <a:cs typeface="Times New Roman" panose="02020603050405020304" pitchFamily="18" charset="0"/>
                  </a:rPr>
                  <a:t>Phân rã của hàm </a:t>
                </a:r>
                <a14:m>
                  <m:oMath xmlns:m="http://schemas.openxmlformats.org/officeDocument/2006/math">
                    <m:r>
                      <a:rPr lang="en-US" sz="2200" i="1"/>
                      <m:t>𝑓</m:t>
                    </m:r>
                    <m:d>
                      <m:dPr>
                        <m:ctrlPr>
                          <a:rPr lang="vi-VN" sz="2200" i="1"/>
                        </m:ctrlPr>
                      </m:dPr>
                      <m:e>
                        <m:sSub>
                          <m:sSubPr>
                            <m:ctrlPr>
                              <a:rPr lang="vi-VN" sz="2200" i="1"/>
                            </m:ctrlPr>
                          </m:sSubPr>
                          <m:e>
                            <m:r>
                              <a:rPr lang="en-US" sz="2200" i="1"/>
                              <m:t>𝑤</m:t>
                            </m:r>
                          </m:e>
                          <m:sub>
                            <m:r>
                              <a:rPr lang="en-US" sz="2200" i="1"/>
                              <m:t>𝑡</m:t>
                            </m:r>
                          </m:sub>
                        </m:sSub>
                        <m:r>
                          <a:rPr lang="en-US" sz="2200"/>
                          <m:t>,…, </m:t>
                        </m:r>
                        <m:sSub>
                          <m:sSubPr>
                            <m:ctrlPr>
                              <a:rPr lang="vi-VN" sz="2200" i="1"/>
                            </m:ctrlPr>
                          </m:sSubPr>
                          <m:e>
                            <m:r>
                              <a:rPr lang="en-US" sz="2200" i="1"/>
                              <m:t>𝑤</m:t>
                            </m:r>
                          </m:e>
                          <m:sub>
                            <m:r>
                              <a:rPr lang="en-US" sz="2200" i="1"/>
                              <m:t>𝑡</m:t>
                            </m:r>
                            <m:r>
                              <a:rPr lang="en-US" sz="2200" i="1"/>
                              <m:t>−</m:t>
                            </m:r>
                            <m:r>
                              <a:rPr lang="en-US" sz="2200" i="1"/>
                              <m:t>𝑛</m:t>
                            </m:r>
                            <m:r>
                              <a:rPr lang="en-US" sz="2200"/>
                              <m:t>+1</m:t>
                            </m:r>
                          </m:sub>
                        </m:sSub>
                      </m:e>
                    </m:d>
                    <m:r>
                      <a:rPr lang="en-US" sz="2200"/>
                      <m:t>=</m:t>
                    </m:r>
                    <m:acc>
                      <m:accPr>
                        <m:chr m:val="̂"/>
                        <m:ctrlPr>
                          <a:rPr lang="vi-VN" sz="2200" i="1"/>
                        </m:ctrlPr>
                      </m:accPr>
                      <m:e>
                        <m:r>
                          <a:rPr lang="en-US" sz="2200" i="1"/>
                          <m:t>𝑃</m:t>
                        </m:r>
                      </m:e>
                    </m:acc>
                    <m:d>
                      <m:dPr>
                        <m:endChr m:val="|"/>
                        <m:ctrlPr>
                          <a:rPr lang="vi-VN" sz="2200" i="1"/>
                        </m:ctrlPr>
                      </m:dPr>
                      <m:e>
                        <m:sSub>
                          <m:sSubPr>
                            <m:ctrlPr>
                              <a:rPr lang="vi-VN" sz="2200" i="1"/>
                            </m:ctrlPr>
                          </m:sSubPr>
                          <m:e>
                            <m:r>
                              <a:rPr lang="en-US" sz="2200" i="1"/>
                              <m:t>𝑤</m:t>
                            </m:r>
                          </m:e>
                          <m:sub>
                            <m:r>
                              <a:rPr lang="en-US" sz="2200" i="1"/>
                              <m:t>𝑡</m:t>
                            </m:r>
                          </m:sub>
                        </m:sSub>
                      </m:e>
                    </m:d>
                    <m:sSubSup>
                      <m:sSubSupPr>
                        <m:ctrlPr>
                          <a:rPr lang="vi-VN" sz="2200" i="1"/>
                        </m:ctrlPr>
                      </m:sSubSupPr>
                      <m:e>
                        <m:r>
                          <a:rPr lang="en-US" sz="2200" i="1"/>
                          <m:t>𝑤</m:t>
                        </m:r>
                      </m:e>
                      <m:sub>
                        <m:r>
                          <a:rPr lang="en-US" sz="2200"/>
                          <m:t>1</m:t>
                        </m:r>
                      </m:sub>
                      <m:sup>
                        <m:d>
                          <m:dPr>
                            <m:ctrlPr>
                              <a:rPr lang="vi-VN" sz="2200" i="1"/>
                            </m:ctrlPr>
                          </m:dPr>
                          <m:e>
                            <m:r>
                              <a:rPr lang="en-US" sz="2200" i="1"/>
                              <m:t>𝑡</m:t>
                            </m:r>
                            <m:r>
                              <a:rPr lang="en-US" sz="2200" i="1"/>
                              <m:t>−</m:t>
                            </m:r>
                            <m:r>
                              <a:rPr lang="en-US" sz="2200"/>
                              <m:t>1</m:t>
                            </m:r>
                          </m:e>
                        </m:d>
                      </m:sup>
                    </m:sSubSup>
                    <m:r>
                      <a:rPr lang="en-US" sz="2200"/>
                      <m:t>)</m:t>
                    </m:r>
                  </m:oMath>
                </a14:m>
                <a:r>
                  <a:rPr lang="en-US" sz="2200"/>
                  <a:t> </a:t>
                </a:r>
                <a:r>
                  <a:rPr lang="en-US" sz="2200" smtClean="0"/>
                  <a:t>gồm </a:t>
                </a:r>
                <a:r>
                  <a:rPr lang="en-US" sz="2200"/>
                  <a:t>2 </a:t>
                </a:r>
                <a:r>
                  <a:rPr lang="en-US" sz="2200" smtClean="0"/>
                  <a:t>phần:</a:t>
                </a:r>
              </a:p>
              <a:p>
                <a:pPr marL="800100" lvl="1" indent="-342900" algn="just">
                  <a:buFont typeface="Wingdings" panose="05000000000000000000" pitchFamily="2" charset="2"/>
                  <a:buChar char="§"/>
                </a:pPr>
                <a:endParaRPr lang="en-US" sz="2200" smtClean="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sz="2200" smtClean="0">
                    <a:latin typeface="Times New Roman" panose="02020603050405020304" pitchFamily="18" charset="0"/>
                    <a:cs typeface="Times New Roman" panose="02020603050405020304" pitchFamily="18" charset="0"/>
                  </a:rPr>
                  <a:t>Một </a:t>
                </a:r>
                <a:r>
                  <a:rPr lang="en-US" sz="2200">
                    <a:latin typeface="Times New Roman" panose="02020603050405020304" pitchFamily="18" charset="0"/>
                    <a:cs typeface="Times New Roman" panose="02020603050405020304" pitchFamily="18" charset="0"/>
                  </a:rPr>
                  <a:t>ánh </a:t>
                </a:r>
                <a:r>
                  <a:rPr lang="en-US" sz="2200">
                    <a:latin typeface="Times New Roman" panose="02020603050405020304" pitchFamily="18" charset="0"/>
                    <a:cs typeface="Times New Roman" panose="02020603050405020304" pitchFamily="18" charset="0"/>
                  </a:rPr>
                  <a:t>xạ </a:t>
                </a:r>
                <a:r>
                  <a:rPr lang="en-US" sz="2200" b="1" smtClean="0">
                    <a:latin typeface="Times New Roman" panose="02020603050405020304" pitchFamily="18" charset="0"/>
                    <a:cs typeface="Times New Roman" panose="02020603050405020304" pitchFamily="18" charset="0"/>
                  </a:rPr>
                  <a:t>C</a:t>
                </a:r>
                <a:r>
                  <a:rPr lang="en-US" sz="2200" smtClean="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từ bất kỳ phần </a:t>
                </a:r>
                <a:r>
                  <a:rPr lang="en-US" sz="2200">
                    <a:latin typeface="Times New Roman" panose="02020603050405020304" pitchFamily="18" charset="0"/>
                    <a:cs typeface="Times New Roman" panose="02020603050405020304" pitchFamily="18" charset="0"/>
                  </a:rPr>
                  <a:t>tử </a:t>
                </a:r>
                <a:r>
                  <a:rPr lang="en-US" sz="2200" smtClean="0">
                    <a:latin typeface="Times New Roman" panose="02020603050405020304" pitchFamily="18" charset="0"/>
                    <a:cs typeface="Times New Roman" panose="02020603050405020304" pitchFamily="18" charset="0"/>
                  </a:rPr>
                  <a:t>thứ </a:t>
                </a:r>
                <a:r>
                  <a:rPr lang="en-US" sz="2200" b="1" smtClean="0">
                    <a:latin typeface="Times New Roman" panose="02020603050405020304" pitchFamily="18" charset="0"/>
                    <a:cs typeface="Times New Roman" panose="02020603050405020304" pitchFamily="18" charset="0"/>
                  </a:rPr>
                  <a:t>i</a:t>
                </a:r>
                <a:r>
                  <a:rPr lang="en-US" sz="2200" smtClean="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nào thuộc </a:t>
                </a:r>
                <a:r>
                  <a:rPr lang="en-US" sz="2200" b="1">
                    <a:latin typeface="Times New Roman" panose="02020603050405020304" pitchFamily="18" charset="0"/>
                    <a:cs typeface="Times New Roman" panose="02020603050405020304" pitchFamily="18" charset="0"/>
                  </a:rPr>
                  <a:t>V </a:t>
                </a:r>
                <a:r>
                  <a:rPr lang="en-US" sz="2200">
                    <a:latin typeface="Times New Roman" panose="02020603050405020304" pitchFamily="18" charset="0"/>
                    <a:cs typeface="Times New Roman" panose="02020603050405020304" pitchFamily="18" charset="0"/>
                  </a:rPr>
                  <a:t>sang một vector thực </a:t>
                </a:r>
                <a14:m>
                  <m:oMath xmlns:m="http://schemas.openxmlformats.org/officeDocument/2006/math">
                    <m:r>
                      <a:rPr lang="en-US" sz="2200" b="1" i="1"/>
                      <m:t>𝑪</m:t>
                    </m:r>
                    <m:r>
                      <a:rPr lang="en-US" sz="2200" b="0"/>
                      <m:t>(</m:t>
                    </m:r>
                    <m:r>
                      <a:rPr lang="en-US" sz="2200" b="0" i="1"/>
                      <m:t>𝑖</m:t>
                    </m:r>
                    <m:r>
                      <a:rPr lang="en-US" sz="2200" b="0"/>
                      <m:t>) </m:t>
                    </m:r>
                    <m:r>
                      <a:rPr lang="en-US" sz="2200" b="1"/>
                      <m:t>∈ </m:t>
                    </m:r>
                    <m:sSup>
                      <m:sSupPr>
                        <m:ctrlPr>
                          <a:rPr lang="vi-VN" sz="2200" b="1" i="1"/>
                        </m:ctrlPr>
                      </m:sSupPr>
                      <m:e>
                        <m:r>
                          <a:rPr lang="en-US" sz="2200" b="1" i="1"/>
                          <m:t>𝑹</m:t>
                        </m:r>
                      </m:e>
                      <m:sup>
                        <m:r>
                          <a:rPr lang="en-US" sz="2200" b="0" i="1"/>
                          <m:t>𝑚</m:t>
                        </m:r>
                      </m:sup>
                    </m:sSup>
                  </m:oMath>
                </a14:m>
                <a:r>
                  <a:rPr lang="en-US" sz="2200">
                    <a:latin typeface="Times New Roman" panose="02020603050405020304" pitchFamily="18" charset="0"/>
                    <a:cs typeface="Times New Roman" panose="02020603050405020304" pitchFamily="18" charset="0"/>
                  </a:rPr>
                  <a:t>, sẽ đại diện cho các feature vector phân phối đến </a:t>
                </a:r>
                <a:r>
                  <a:rPr lang="en-US" sz="2200">
                    <a:latin typeface="Times New Roman" panose="02020603050405020304" pitchFamily="18" charset="0"/>
                    <a:cs typeface="Times New Roman" panose="02020603050405020304" pitchFamily="18" charset="0"/>
                  </a:rPr>
                  <a:t>mỗi </a:t>
                </a:r>
                <a:r>
                  <a:rPr lang="en-US" sz="2200" smtClean="0">
                    <a:latin typeface="Times New Roman" panose="02020603050405020304" pitchFamily="18" charset="0"/>
                    <a:cs typeface="Times New Roman" panose="02020603050405020304" pitchFamily="18" charset="0"/>
                  </a:rPr>
                  <a:t>từ </a:t>
                </a:r>
                <a:r>
                  <a:rPr lang="en-US" sz="2200">
                    <a:latin typeface="Times New Roman" panose="02020603050405020304" pitchFamily="18" charset="0"/>
                    <a:cs typeface="Times New Roman" panose="02020603050405020304" pitchFamily="18" charset="0"/>
                  </a:rPr>
                  <a:t>trong bộ từ vựng. Trên thực tế, </a:t>
                </a:r>
                <a:r>
                  <a:rPr lang="en-US" sz="2200">
                    <a:latin typeface="Times New Roman" panose="02020603050405020304" pitchFamily="18" charset="0"/>
                    <a:cs typeface="Times New Roman" panose="02020603050405020304" pitchFamily="18" charset="0"/>
                  </a:rPr>
                  <a:t>C </a:t>
                </a:r>
                <a:r>
                  <a:rPr lang="en-US" sz="2200" smtClean="0">
                    <a:latin typeface="Times New Roman" panose="02020603050405020304" pitchFamily="18" charset="0"/>
                    <a:cs typeface="Times New Roman" panose="02020603050405020304" pitchFamily="18" charset="0"/>
                  </a:rPr>
                  <a:t>biểu diễn bằng </a:t>
                </a:r>
                <a:r>
                  <a:rPr lang="en-US" sz="2200">
                    <a:latin typeface="Times New Roman" panose="02020603050405020304" pitchFamily="18" charset="0"/>
                    <a:cs typeface="Times New Roman" panose="02020603050405020304" pitchFamily="18" charset="0"/>
                  </a:rPr>
                  <a:t>một ma </a:t>
                </a:r>
                <a:r>
                  <a:rPr lang="en-US" sz="2200">
                    <a:latin typeface="Times New Roman" panose="02020603050405020304" pitchFamily="18" charset="0"/>
                    <a:cs typeface="Times New Roman" panose="02020603050405020304" pitchFamily="18" charset="0"/>
                  </a:rPr>
                  <a:t>trận </a:t>
                </a:r>
                <a:r>
                  <a:rPr lang="en-US" sz="2200" i="1" smtClean="0">
                    <a:latin typeface="Times New Roman" panose="02020603050405020304" pitchFamily="18" charset="0"/>
                    <a:cs typeface="Times New Roman" panose="02020603050405020304" pitchFamily="18" charset="0"/>
                  </a:rPr>
                  <a:t>(kích thước</a:t>
                </a:r>
                <a:r>
                  <a:rPr lang="vi-VN" sz="2200" i="1" smtClean="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vi-VN" sz="2200" i="1"/>
                        </m:ctrlPr>
                      </m:dPr>
                      <m:e>
                        <m:r>
                          <a:rPr lang="en-US" sz="2200" i="1"/>
                          <m:t>𝑉</m:t>
                        </m:r>
                      </m:e>
                    </m:d>
                    <m:r>
                      <a:rPr lang="en-US" sz="2200" i="1"/>
                      <m:t>×</m:t>
                    </m:r>
                    <m:r>
                      <a:rPr lang="en-US" sz="2200" i="1"/>
                      <m:t>𝑚</m:t>
                    </m:r>
                  </m:oMath>
                </a14:m>
                <a:r>
                  <a:rPr lang="en-US" sz="2200" i="1" smtClean="0">
                    <a:latin typeface="Times New Roman" panose="02020603050405020304" pitchFamily="18" charset="0"/>
                    <a:cs typeface="Times New Roman" panose="02020603050405020304" pitchFamily="18" charset="0"/>
                  </a:rPr>
                  <a:t>)</a:t>
                </a:r>
                <a:endParaRPr lang="en-US" sz="2200" smtClean="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endParaRPr lang="en-US" sz="2200" smtClean="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sz="2200" smtClean="0">
                    <a:latin typeface="Times New Roman" panose="02020603050405020304" pitchFamily="18" charset="0"/>
                    <a:cs typeface="Times New Roman" panose="02020603050405020304" pitchFamily="18" charset="0"/>
                  </a:rPr>
                  <a:t>Hàm </a:t>
                </a:r>
                <a:r>
                  <a:rPr lang="en-US" sz="2200">
                    <a:latin typeface="Times New Roman" panose="02020603050405020304" pitchFamily="18" charset="0"/>
                    <a:cs typeface="Times New Roman" panose="02020603050405020304" pitchFamily="18" charset="0"/>
                  </a:rPr>
                  <a:t>xác suất trên </a:t>
                </a:r>
                <a:r>
                  <a:rPr lang="en-US" sz="2200">
                    <a:latin typeface="Times New Roman" panose="02020603050405020304" pitchFamily="18" charset="0"/>
                    <a:cs typeface="Times New Roman" panose="02020603050405020304" pitchFamily="18" charset="0"/>
                  </a:rPr>
                  <a:t>các </a:t>
                </a:r>
                <a:r>
                  <a:rPr lang="en-US" sz="2200" smtClean="0">
                    <a:latin typeface="Times New Roman" panose="02020603050405020304" pitchFamily="18" charset="0"/>
                    <a:cs typeface="Times New Roman" panose="02020603050405020304" pitchFamily="18" charset="0"/>
                  </a:rPr>
                  <a:t>từ cũng được biễu diễn bằng </a:t>
                </a:r>
                <a:r>
                  <a:rPr lang="en-US" sz="2200" b="1" smtClean="0">
                    <a:latin typeface="Times New Roman" panose="02020603050405020304" pitchFamily="18" charset="0"/>
                    <a:cs typeface="Times New Roman" panose="02020603050405020304" pitchFamily="18" charset="0"/>
                  </a:rPr>
                  <a:t>C</a:t>
                </a:r>
                <a:r>
                  <a:rPr lang="en-US" sz="2200">
                    <a:latin typeface="Times New Roman" panose="02020603050405020304" pitchFamily="18" charset="0"/>
                    <a:cs typeface="Times New Roman" panose="02020603050405020304" pitchFamily="18" charset="0"/>
                  </a:rPr>
                  <a:t>: một hàm </a:t>
                </a:r>
                <a:r>
                  <a:rPr lang="en-US" sz="2200" b="1" i="1">
                    <a:latin typeface="Times New Roman" panose="02020603050405020304" pitchFamily="18" charset="0"/>
                    <a:cs typeface="Times New Roman" panose="02020603050405020304" pitchFamily="18" charset="0"/>
                  </a:rPr>
                  <a:t>g</a:t>
                </a:r>
                <a:r>
                  <a:rPr lang="en-US" sz="2200">
                    <a:latin typeface="Times New Roman" panose="02020603050405020304" pitchFamily="18" charset="0"/>
                    <a:cs typeface="Times New Roman" panose="02020603050405020304" pitchFamily="18" charset="0"/>
                  </a:rPr>
                  <a:t> ánh xạ một chuỗi đầu vào </a:t>
                </a:r>
                <a:r>
                  <a:rPr lang="en-US" sz="2200">
                    <a:latin typeface="Times New Roman" panose="02020603050405020304" pitchFamily="18" charset="0"/>
                    <a:cs typeface="Times New Roman" panose="02020603050405020304" pitchFamily="18" charset="0"/>
                  </a:rPr>
                  <a:t>của </a:t>
                </a:r>
                <a:r>
                  <a:rPr lang="en-US" sz="2200" smtClean="0">
                    <a:latin typeface="Times New Roman" panose="02020603050405020304" pitchFamily="18" charset="0"/>
                    <a:cs typeface="Times New Roman" panose="02020603050405020304" pitchFamily="18" charset="0"/>
                  </a:rPr>
                  <a:t>các vectors đặt trưng </a:t>
                </a:r>
                <a:r>
                  <a:rPr lang="en-US" sz="2200">
                    <a:latin typeface="Times New Roman" panose="02020603050405020304" pitchFamily="18" charset="0"/>
                    <a:cs typeface="Times New Roman" panose="02020603050405020304" pitchFamily="18" charset="0"/>
                  </a:rPr>
                  <a:t>cho </a:t>
                </a:r>
                <a:r>
                  <a:rPr lang="en-US" sz="2200">
                    <a:latin typeface="Times New Roman" panose="02020603050405020304" pitchFamily="18" charset="0"/>
                    <a:cs typeface="Times New Roman" panose="02020603050405020304" pitchFamily="18" charset="0"/>
                  </a:rPr>
                  <a:t>các </a:t>
                </a:r>
                <a:r>
                  <a:rPr lang="en-US" sz="2200" smtClean="0">
                    <a:latin typeface="Times New Roman" panose="02020603050405020304" pitchFamily="18" charset="0"/>
                    <a:cs typeface="Times New Roman" panose="02020603050405020304" pitchFamily="18" charset="0"/>
                  </a:rPr>
                  <a:t>từ </a:t>
                </a:r>
                <a:r>
                  <a:rPr lang="en-US" sz="2200">
                    <a:latin typeface="Times New Roman" panose="02020603050405020304" pitchFamily="18" charset="0"/>
                    <a:cs typeface="Times New Roman" panose="02020603050405020304" pitchFamily="18" charset="0"/>
                  </a:rPr>
                  <a:t>trong ngữ cảnh,  </a:t>
                </a:r>
                <a14:m>
                  <m:oMath xmlns:m="http://schemas.openxmlformats.org/officeDocument/2006/math">
                    <m:r>
                      <a:rPr lang="en-US" sz="2200" i="1"/>
                      <m:t>(</m:t>
                    </m:r>
                    <m:r>
                      <a:rPr lang="en-US" sz="2200" i="1"/>
                      <m:t>𝐶</m:t>
                    </m:r>
                    <m:d>
                      <m:dPr>
                        <m:ctrlPr>
                          <a:rPr lang="vi-VN" sz="2200" i="1"/>
                        </m:ctrlPr>
                      </m:dPr>
                      <m:e>
                        <m:sSub>
                          <m:sSubPr>
                            <m:ctrlPr>
                              <a:rPr lang="vi-VN" sz="2200" i="1"/>
                            </m:ctrlPr>
                          </m:sSubPr>
                          <m:e>
                            <m:r>
                              <a:rPr lang="en-US" sz="2200" i="1"/>
                              <m:t>𝑤</m:t>
                            </m:r>
                          </m:e>
                          <m:sub>
                            <m:r>
                              <a:rPr lang="en-US" sz="2200" i="1"/>
                              <m:t>𝑡</m:t>
                            </m:r>
                            <m:r>
                              <a:rPr lang="en-US" sz="2200" i="1"/>
                              <m:t>−</m:t>
                            </m:r>
                            <m:r>
                              <a:rPr lang="en-US" sz="2200" i="1"/>
                              <m:t>𝑛</m:t>
                            </m:r>
                            <m:r>
                              <a:rPr lang="en-US" sz="2200" i="1"/>
                              <m:t>+1</m:t>
                            </m:r>
                          </m:sub>
                        </m:sSub>
                      </m:e>
                    </m:d>
                    <m:r>
                      <a:rPr lang="en-US" sz="2200" i="1"/>
                      <m:t>,… ,</m:t>
                    </m:r>
                    <m:r>
                      <a:rPr lang="en-US" sz="2200" i="1"/>
                      <m:t>𝐶</m:t>
                    </m:r>
                    <m:d>
                      <m:dPr>
                        <m:ctrlPr>
                          <a:rPr lang="vi-VN" sz="2200" i="1"/>
                        </m:ctrlPr>
                      </m:dPr>
                      <m:e>
                        <m:sSub>
                          <m:sSubPr>
                            <m:ctrlPr>
                              <a:rPr lang="vi-VN" sz="2200" i="1"/>
                            </m:ctrlPr>
                          </m:sSubPr>
                          <m:e>
                            <m:r>
                              <a:rPr lang="en-US" sz="2200" i="1"/>
                              <m:t>𝑤</m:t>
                            </m:r>
                          </m:e>
                          <m:sub>
                            <m:r>
                              <a:rPr lang="en-US" sz="2200" i="1"/>
                              <m:t>𝑡</m:t>
                            </m:r>
                            <m:r>
                              <a:rPr lang="en-US" sz="2200" i="1"/>
                              <m:t>−1</m:t>
                            </m:r>
                          </m:sub>
                        </m:sSub>
                      </m:e>
                    </m:d>
                    <m:r>
                      <a:rPr lang="en-US" sz="2200" i="1"/>
                      <m:t>)</m:t>
                    </m:r>
                  </m:oMath>
                </a14:m>
                <a:r>
                  <a:rPr lang="en-US" sz="2200" i="1">
                    <a:latin typeface="Times New Roman" panose="02020603050405020304" pitchFamily="18" charset="0"/>
                    <a:cs typeface="Times New Roman" panose="02020603050405020304" pitchFamily="18" charset="0"/>
                  </a:rPr>
                  <a:t>,</a:t>
                </a:r>
                <a:r>
                  <a:rPr lang="en-US" sz="2200">
                    <a:latin typeface="Times New Roman" panose="02020603050405020304" pitchFamily="18" charset="0"/>
                    <a:cs typeface="Times New Roman" panose="02020603050405020304" pitchFamily="18" charset="0"/>
                  </a:rPr>
                  <a:t> đến phân phối xác suất có điều kiện trên </a:t>
                </a:r>
                <a:r>
                  <a:rPr lang="en-US" sz="2200">
                    <a:latin typeface="Times New Roman" panose="02020603050405020304" pitchFamily="18" charset="0"/>
                    <a:cs typeface="Times New Roman" panose="02020603050405020304" pitchFamily="18" charset="0"/>
                  </a:rPr>
                  <a:t>các </a:t>
                </a:r>
                <a:r>
                  <a:rPr lang="en-US" sz="2200" smtClean="0">
                    <a:latin typeface="Times New Roman" panose="02020603050405020304" pitchFamily="18" charset="0"/>
                    <a:cs typeface="Times New Roman" panose="02020603050405020304" pitchFamily="18" charset="0"/>
                  </a:rPr>
                  <a:t>từ </a:t>
                </a:r>
                <a:r>
                  <a:rPr lang="en-US" sz="2200">
                    <a:latin typeface="Times New Roman" panose="02020603050405020304" pitchFamily="18" charset="0"/>
                    <a:cs typeface="Times New Roman" panose="02020603050405020304" pitchFamily="18" charset="0"/>
                  </a:rPr>
                  <a:t>trong </a:t>
                </a:r>
                <a:r>
                  <a:rPr lang="en-US" sz="2200" b="1">
                    <a:latin typeface="Times New Roman" panose="02020603050405020304" pitchFamily="18" charset="0"/>
                    <a:cs typeface="Times New Roman" panose="02020603050405020304" pitchFamily="18" charset="0"/>
                  </a:rPr>
                  <a:t>V</a:t>
                </a:r>
                <a:r>
                  <a:rPr lang="en-US" sz="220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cho </a:t>
                </a:r>
                <a:r>
                  <a:rPr lang="en-US" sz="2200" smtClean="0">
                    <a:latin typeface="Times New Roman" panose="02020603050405020304" pitchFamily="18" charset="0"/>
                    <a:cs typeface="Times New Roman" panose="02020603050405020304" pitchFamily="18" charset="0"/>
                  </a:rPr>
                  <a:t>từ </a:t>
                </a:r>
                <a:r>
                  <a:rPr lang="en-US" sz="2200">
                    <a:latin typeface="Times New Roman" panose="02020603050405020304" pitchFamily="18" charset="0"/>
                    <a:cs typeface="Times New Roman" panose="02020603050405020304" pitchFamily="18" charset="0"/>
                  </a:rPr>
                  <a:t>tiếp theo </a:t>
                </a:r>
                <a14:m>
                  <m:oMath xmlns:m="http://schemas.openxmlformats.org/officeDocument/2006/math">
                    <m:sSub>
                      <m:sSubPr>
                        <m:ctrlPr>
                          <a:rPr lang="vi-VN" sz="2200" b="1" i="1"/>
                        </m:ctrlPr>
                      </m:sSubPr>
                      <m:e>
                        <m:r>
                          <a:rPr lang="en-US" sz="2200" b="1" i="1"/>
                          <m:t>𝒘</m:t>
                        </m:r>
                      </m:e>
                      <m:sub>
                        <m:r>
                          <a:rPr lang="en-US" sz="2200" b="1" i="1"/>
                          <m:t>𝒕</m:t>
                        </m:r>
                      </m:sub>
                    </m:sSub>
                  </m:oMath>
                </a14:m>
                <a:r>
                  <a:rPr lang="en-US" sz="2200">
                    <a:latin typeface="Times New Roman" panose="02020603050405020304" pitchFamily="18" charset="0"/>
                    <a:cs typeface="Times New Roman" panose="02020603050405020304" pitchFamily="18" charset="0"/>
                  </a:rPr>
                  <a:t>. Đầu </a:t>
                </a:r>
                <a:r>
                  <a:rPr lang="en-US" sz="2200">
                    <a:latin typeface="Times New Roman" panose="02020603050405020304" pitchFamily="18" charset="0"/>
                    <a:cs typeface="Times New Roman" panose="02020603050405020304" pitchFamily="18" charset="0"/>
                  </a:rPr>
                  <a:t>ra </a:t>
                </a:r>
                <a:r>
                  <a:rPr lang="en-US" sz="2200" smtClean="0">
                    <a:latin typeface="Times New Roman" panose="02020603050405020304" pitchFamily="18" charset="0"/>
                    <a:cs typeface="Times New Roman" panose="02020603050405020304" pitchFamily="18" charset="0"/>
                  </a:rPr>
                  <a:t>của </a:t>
                </a:r>
                <a:r>
                  <a:rPr lang="en-US" sz="2200" b="1" i="1" smtClean="0">
                    <a:latin typeface="Times New Roman" panose="02020603050405020304" pitchFamily="18" charset="0"/>
                    <a:cs typeface="Times New Roman" panose="02020603050405020304" pitchFamily="18" charset="0"/>
                  </a:rPr>
                  <a:t>g</a:t>
                </a:r>
                <a:r>
                  <a:rPr lang="en-US" sz="2200" smtClean="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là một </a:t>
                </a:r>
                <a:r>
                  <a:rPr lang="en-US" sz="2200">
                    <a:latin typeface="Times New Roman" panose="02020603050405020304" pitchFamily="18" charset="0"/>
                    <a:cs typeface="Times New Roman" panose="02020603050405020304" pitchFamily="18" charset="0"/>
                  </a:rPr>
                  <a:t>vector </a:t>
                </a:r>
                <a:r>
                  <a:rPr lang="en-US" sz="2200" smtClean="0">
                    <a:latin typeface="Times New Roman" panose="02020603050405020304" pitchFamily="18" charset="0"/>
                    <a:cs typeface="Times New Roman" panose="02020603050405020304" pitchFamily="18" charset="0"/>
                  </a:rPr>
                  <a:t>phần </a:t>
                </a:r>
                <a:r>
                  <a:rPr lang="en-US" sz="2200">
                    <a:latin typeface="Times New Roman" panose="02020603050405020304" pitchFamily="18" charset="0"/>
                    <a:cs typeface="Times New Roman" panose="02020603050405020304" pitchFamily="18" charset="0"/>
                  </a:rPr>
                  <a:t>tử thứ </a:t>
                </a:r>
                <a14:m>
                  <m:oMath xmlns:m="http://schemas.openxmlformats.org/officeDocument/2006/math">
                    <m:sSup>
                      <m:sSupPr>
                        <m:ctrlPr>
                          <a:rPr lang="vi-VN" sz="2200" i="1"/>
                        </m:ctrlPr>
                      </m:sSupPr>
                      <m:e>
                        <m:r>
                          <a:rPr lang="en-US" sz="2200" i="1"/>
                          <m:t>𝑖</m:t>
                        </m:r>
                      </m:e>
                      <m:sup>
                        <m:r>
                          <a:rPr lang="en-US" sz="2200" i="1"/>
                          <m:t>𝑡h</m:t>
                        </m:r>
                      </m:sup>
                    </m:sSup>
                  </m:oMath>
                </a14:m>
                <a:r>
                  <a:rPr lang="en-US" sz="2200">
                    <a:latin typeface="Times New Roman" panose="02020603050405020304" pitchFamily="18" charset="0"/>
                    <a:cs typeface="Times New Roman" panose="02020603050405020304" pitchFamily="18" charset="0"/>
                  </a:rPr>
                  <a:t> </a:t>
                </a:r>
                <a:r>
                  <a:rPr lang="en-US" sz="2200" smtClean="0">
                    <a:latin typeface="Times New Roman" panose="02020603050405020304" pitchFamily="18" charset="0"/>
                    <a:cs typeface="Times New Roman" panose="02020603050405020304" pitchFamily="18" charset="0"/>
                  </a:rPr>
                  <a:t>nhầm </a:t>
                </a:r>
                <a:r>
                  <a:rPr lang="en-US" sz="2200">
                    <a:latin typeface="Times New Roman" panose="02020603050405020304" pitchFamily="18" charset="0"/>
                    <a:cs typeface="Times New Roman" panose="02020603050405020304" pitchFamily="18" charset="0"/>
                  </a:rPr>
                  <a:t>ước lượng xác suất bằng </a:t>
                </a:r>
                <a14:m>
                  <m:oMath xmlns:m="http://schemas.openxmlformats.org/officeDocument/2006/math">
                    <m:acc>
                      <m:accPr>
                        <m:chr m:val="̂"/>
                        <m:ctrlPr>
                          <a:rPr lang="vi-VN" sz="2200" b="1" i="1"/>
                        </m:ctrlPr>
                      </m:accPr>
                      <m:e>
                        <m:r>
                          <a:rPr lang="en-US" sz="2200" b="1" i="1"/>
                          <m:t>𝑷</m:t>
                        </m:r>
                      </m:e>
                    </m:acc>
                    <m:d>
                      <m:dPr>
                        <m:endChr m:val="|"/>
                        <m:ctrlPr>
                          <a:rPr lang="vi-VN" sz="2200" i="1"/>
                        </m:ctrlPr>
                      </m:dPr>
                      <m:e>
                        <m:sSub>
                          <m:sSubPr>
                            <m:ctrlPr>
                              <a:rPr lang="vi-VN" sz="2200" i="1"/>
                            </m:ctrlPr>
                          </m:sSubPr>
                          <m:e>
                            <m:r>
                              <a:rPr lang="en-US" sz="2200" i="1"/>
                              <m:t>𝑤</m:t>
                            </m:r>
                          </m:e>
                          <m:sub>
                            <m:r>
                              <a:rPr lang="en-US" sz="2200" i="1"/>
                              <m:t>𝑡</m:t>
                            </m:r>
                          </m:sub>
                        </m:sSub>
                      </m:e>
                    </m:d>
                    <m:sSubSup>
                      <m:sSubSupPr>
                        <m:ctrlPr>
                          <a:rPr lang="vi-VN" sz="2200" i="1"/>
                        </m:ctrlPr>
                      </m:sSubSupPr>
                      <m:e>
                        <m:r>
                          <a:rPr lang="en-US" sz="2200" i="1"/>
                          <m:t>𝑤</m:t>
                        </m:r>
                      </m:e>
                      <m:sub>
                        <m:r>
                          <a:rPr lang="en-US" sz="2200"/>
                          <m:t>1</m:t>
                        </m:r>
                      </m:sub>
                      <m:sup>
                        <m:d>
                          <m:dPr>
                            <m:ctrlPr>
                              <a:rPr lang="vi-VN" sz="2200" i="1"/>
                            </m:ctrlPr>
                          </m:dPr>
                          <m:e>
                            <m:r>
                              <a:rPr lang="en-US" sz="2200" i="1"/>
                              <m:t>𝑡</m:t>
                            </m:r>
                            <m:r>
                              <a:rPr lang="en-US" sz="2200" i="1"/>
                              <m:t>−</m:t>
                            </m:r>
                            <m:r>
                              <a:rPr lang="en-US" sz="2200"/>
                              <m:t>1</m:t>
                            </m:r>
                          </m:e>
                        </m:d>
                      </m:sup>
                    </m:sSubSup>
                    <m:r>
                      <a:rPr lang="en-US" sz="2200"/>
                      <m:t>)</m:t>
                    </m:r>
                    <m:r>
                      <a:rPr lang="en-US" sz="2200" b="0" i="1" smtClean="0">
                        <a:latin typeface="Cambria Math" panose="02040503050406030204" pitchFamily="18" charset="0"/>
                      </a:rPr>
                      <m:t>:</m:t>
                    </m:r>
                  </m:oMath>
                </a14:m>
                <a:endParaRPr lang="en-US" sz="2200" i="1" smtClean="0"/>
              </a:p>
              <a:p>
                <a:pPr lvl="3" algn="just">
                  <a:lnSpc>
                    <a:spcPct val="150000"/>
                  </a:lnSpc>
                </a:pPr>
                <a14:m>
                  <m:oMathPara xmlns:m="http://schemas.openxmlformats.org/officeDocument/2006/math">
                    <m:oMathParaPr>
                      <m:jc m:val="centerGroup"/>
                    </m:oMathParaPr>
                    <m:oMath xmlns:m="http://schemas.openxmlformats.org/officeDocument/2006/math">
                      <m:r>
                        <a:rPr lang="en-US" sz="2400" i="1"/>
                        <m:t>𝑓</m:t>
                      </m:r>
                      <m:r>
                        <a:rPr lang="en-US" sz="2400"/>
                        <m:t>(</m:t>
                      </m:r>
                      <m:r>
                        <a:rPr lang="en-US" sz="2400" i="1"/>
                        <m:t>𝑖</m:t>
                      </m:r>
                      <m:r>
                        <a:rPr lang="en-US" sz="2400"/>
                        <m:t>,</m:t>
                      </m:r>
                      <m:sSub>
                        <m:sSubPr>
                          <m:ctrlPr>
                            <a:rPr lang="vi-VN" sz="2400" i="1"/>
                          </m:ctrlPr>
                        </m:sSubPr>
                        <m:e>
                          <m:r>
                            <a:rPr lang="en-US" sz="2400" i="1"/>
                            <m:t>𝑤</m:t>
                          </m:r>
                        </m:e>
                        <m:sub>
                          <m:r>
                            <a:rPr lang="en-US" sz="2400" i="1"/>
                            <m:t>𝑡</m:t>
                          </m:r>
                          <m:r>
                            <a:rPr lang="en-US" sz="2400" i="1"/>
                            <m:t>−</m:t>
                          </m:r>
                          <m:r>
                            <a:rPr lang="en-US" sz="2400"/>
                            <m:t>1</m:t>
                          </m:r>
                        </m:sub>
                      </m:sSub>
                      <m:r>
                        <a:rPr lang="en-US" sz="2400"/>
                        <m:t>,··· ,</m:t>
                      </m:r>
                      <m:sSub>
                        <m:sSubPr>
                          <m:ctrlPr>
                            <a:rPr lang="vi-VN" sz="2400" i="1"/>
                          </m:ctrlPr>
                        </m:sSubPr>
                        <m:e>
                          <m:r>
                            <a:rPr lang="en-US" sz="2400" i="1"/>
                            <m:t>𝑤</m:t>
                          </m:r>
                        </m:e>
                        <m:sub>
                          <m:r>
                            <a:rPr lang="en-US" sz="2400" i="1"/>
                            <m:t>𝑡</m:t>
                          </m:r>
                          <m:r>
                            <a:rPr lang="en-US" sz="2400" i="1"/>
                            <m:t>−</m:t>
                          </m:r>
                          <m:r>
                            <a:rPr lang="en-US" sz="2400" i="1"/>
                            <m:t>𝑛</m:t>
                          </m:r>
                          <m:r>
                            <a:rPr lang="en-US" sz="2400"/>
                            <m:t>+1</m:t>
                          </m:r>
                        </m:sub>
                      </m:sSub>
                      <m:r>
                        <a:rPr lang="en-US" sz="2400"/>
                        <m:t>) = </m:t>
                      </m:r>
                      <m:r>
                        <a:rPr lang="en-US" sz="2400" i="1"/>
                        <m:t>𝑔</m:t>
                      </m:r>
                      <m:r>
                        <a:rPr lang="en-US" sz="2400"/>
                        <m:t>(</m:t>
                      </m:r>
                      <m:r>
                        <a:rPr lang="en-US" sz="2400" i="1"/>
                        <m:t>𝑖</m:t>
                      </m:r>
                      <m:r>
                        <a:rPr lang="en-US" sz="2400"/>
                        <m:t>,</m:t>
                      </m:r>
                      <m:r>
                        <a:rPr lang="en-US" sz="2400" i="1"/>
                        <m:t>𝐶</m:t>
                      </m:r>
                      <m:r>
                        <a:rPr lang="en-US" sz="2400"/>
                        <m:t>(</m:t>
                      </m:r>
                      <m:sSub>
                        <m:sSubPr>
                          <m:ctrlPr>
                            <a:rPr lang="vi-VN" sz="2400" i="1"/>
                          </m:ctrlPr>
                        </m:sSubPr>
                        <m:e>
                          <m:r>
                            <a:rPr lang="en-US" sz="2400" i="1"/>
                            <m:t>𝑤</m:t>
                          </m:r>
                        </m:e>
                        <m:sub>
                          <m:r>
                            <a:rPr lang="en-US" sz="2400" i="1"/>
                            <m:t>𝑡</m:t>
                          </m:r>
                          <m:r>
                            <a:rPr lang="en-US" sz="2400" i="1"/>
                            <m:t>−</m:t>
                          </m:r>
                          <m:r>
                            <a:rPr lang="en-US" sz="2400"/>
                            <m:t>1</m:t>
                          </m:r>
                        </m:sub>
                      </m:sSub>
                      <m:r>
                        <a:rPr lang="en-US" sz="2400"/>
                        <m:t>),··· ,</m:t>
                      </m:r>
                      <m:r>
                        <a:rPr lang="en-US" sz="2400" i="1"/>
                        <m:t>𝐶</m:t>
                      </m:r>
                      <m:r>
                        <a:rPr lang="en-US" sz="2400"/>
                        <m:t>(</m:t>
                      </m:r>
                      <m:sSub>
                        <m:sSubPr>
                          <m:ctrlPr>
                            <a:rPr lang="vi-VN" sz="2400" i="1"/>
                          </m:ctrlPr>
                        </m:sSubPr>
                        <m:e>
                          <m:r>
                            <a:rPr lang="en-US" sz="2400" i="1"/>
                            <m:t>𝑤</m:t>
                          </m:r>
                        </m:e>
                        <m:sub>
                          <m:r>
                            <a:rPr lang="en-US" sz="2400" i="1"/>
                            <m:t>𝑡</m:t>
                          </m:r>
                          <m:r>
                            <a:rPr lang="en-US" sz="2400" i="1"/>
                            <m:t>−</m:t>
                          </m:r>
                          <m:r>
                            <a:rPr lang="en-US" sz="2400" i="1"/>
                            <m:t>𝑛</m:t>
                          </m:r>
                          <m:r>
                            <a:rPr lang="en-US" sz="2400"/>
                            <m:t>+1</m:t>
                          </m:r>
                        </m:sub>
                      </m:sSub>
                      <m:r>
                        <a:rPr lang="en-US" sz="2400"/>
                        <m:t>))</m:t>
                      </m:r>
                    </m:oMath>
                  </m:oMathPara>
                </a14:m>
                <a:endParaRPr lang="vi-VN" sz="2400">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
                </a:pPr>
                <a:endParaRPr lang="vi-VN" sz="22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vi-VN" sz="22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200" smtClean="0">
                  <a:latin typeface="Times New Roman" panose="02020603050405020304" pitchFamily="18" charset="0"/>
                  <a:cs typeface="Times New Roman" panose="02020603050405020304" pitchFamily="18" charset="0"/>
                </a:endParaRPr>
              </a:p>
            </p:txBody>
          </p:sp>
        </mc:Choice>
        <mc:Fallback>
          <p:sp>
            <p:nvSpPr>
              <p:cNvPr id="10" name="Rectangle 9"/>
              <p:cNvSpPr>
                <a:spLocks noRot="1" noChangeAspect="1" noMove="1" noResize="1" noEditPoints="1" noAdjustHandles="1" noChangeArrowheads="1" noChangeShapeType="1" noTextEdit="1"/>
              </p:cNvSpPr>
              <p:nvPr/>
            </p:nvSpPr>
            <p:spPr>
              <a:xfrm>
                <a:off x="1663094" y="1785257"/>
                <a:ext cx="9640632" cy="5551969"/>
              </a:xfrm>
              <a:prstGeom prst="rect">
                <a:avLst/>
              </a:prstGeom>
              <a:blipFill>
                <a:blip r:embed="rId2"/>
                <a:stretch>
                  <a:fillRect l="-759" r="-822"/>
                </a:stretch>
              </a:blipFill>
            </p:spPr>
            <p:txBody>
              <a:bodyPr/>
              <a:lstStyle/>
              <a:p>
                <a:r>
                  <a:rPr lang="vi-VN">
                    <a:noFill/>
                  </a:rPr>
                  <a:t> </a:t>
                </a:r>
              </a:p>
            </p:txBody>
          </p:sp>
        </mc:Fallback>
      </mc:AlternateContent>
    </p:spTree>
    <p:extLst>
      <p:ext uri="{BB962C8B-B14F-4D97-AF65-F5344CB8AC3E}">
        <p14:creationId xmlns:p14="http://schemas.microsoft.com/office/powerpoint/2010/main" val="2345496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862" y="1632800"/>
            <a:ext cx="10952649" cy="152457"/>
          </a:xfrm>
        </p:spPr>
        <p:txBody>
          <a:bodyPr>
            <a:normAutofit fontScale="90000"/>
          </a:bodyPr>
          <a:lstStyle/>
          <a:p>
            <a:r>
              <a:rPr lang="en-US" sz="3300" i="1" smtClean="0">
                <a:solidFill>
                  <a:srgbClr val="FF0000"/>
                </a:solidFill>
                <a:latin typeface="Times New Roman" panose="02020603050405020304" pitchFamily="18" charset="0"/>
                <a:cs typeface="Times New Roman" panose="02020603050405020304" pitchFamily="18" charset="0"/>
              </a:rPr>
              <a:t>2.2 Neural Network:</a:t>
            </a:r>
            <a:r>
              <a:rPr lang="en-US" sz="3300" i="1">
                <a:solidFill>
                  <a:srgbClr val="FF0000"/>
                </a:solidFill>
                <a:latin typeface="Times New Roman" panose="02020603050405020304" pitchFamily="18" charset="0"/>
                <a:cs typeface="Times New Roman" panose="02020603050405020304" pitchFamily="18" charset="0"/>
              </a:rPr>
              <a:t/>
            </a:r>
            <a:br>
              <a:rPr lang="en-US" sz="3300" i="1">
                <a:solidFill>
                  <a:srgbClr val="FF0000"/>
                </a:solidFill>
                <a:latin typeface="Times New Roman" panose="02020603050405020304" pitchFamily="18" charset="0"/>
                <a:cs typeface="Times New Roman" panose="02020603050405020304" pitchFamily="18" charset="0"/>
              </a:rPr>
            </a:br>
            <a:r>
              <a:rPr lang="vi-VN" sz="3300" i="1">
                <a:solidFill>
                  <a:srgbClr val="FF0000"/>
                </a:solidFill>
                <a:latin typeface="Times New Roman" panose="02020603050405020304" pitchFamily="18" charset="0"/>
                <a:cs typeface="Times New Roman" panose="02020603050405020304" pitchFamily="18" charset="0"/>
              </a:rPr>
              <a:t/>
            </a:r>
            <a:br>
              <a:rPr lang="vi-VN" sz="3300" i="1">
                <a:solidFill>
                  <a:srgbClr val="FF0000"/>
                </a:solidFill>
                <a:latin typeface="Times New Roman" panose="02020603050405020304" pitchFamily="18" charset="0"/>
                <a:cs typeface="Times New Roman" panose="02020603050405020304" pitchFamily="18" charset="0"/>
              </a:rPr>
            </a:br>
            <a:r>
              <a:rPr lang="en-US" sz="3000" smtClean="0">
                <a:solidFill>
                  <a:srgbClr val="FF0000"/>
                </a:solidFill>
                <a:latin typeface="Times New Roman" panose="02020603050405020304" pitchFamily="18" charset="0"/>
                <a:cs typeface="Times New Roman" panose="02020603050405020304" pitchFamily="18" charset="0"/>
              </a:rPr>
              <a:t/>
            </a:r>
            <a:br>
              <a:rPr lang="en-US" sz="3000" smtClean="0">
                <a:solidFill>
                  <a:srgbClr val="FF0000"/>
                </a:solidFill>
                <a:latin typeface="Times New Roman" panose="02020603050405020304" pitchFamily="18" charset="0"/>
                <a:cs typeface="Times New Roman" panose="02020603050405020304" pitchFamily="18" charset="0"/>
              </a:rPr>
            </a:br>
            <a:endParaRPr lang="en-US" sz="540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353084" y="1262037"/>
            <a:ext cx="3659976" cy="492443"/>
          </a:xfrm>
          <a:prstGeom prst="rect">
            <a:avLst/>
          </a:prstGeom>
        </p:spPr>
        <p:txBody>
          <a:bodyPr wrap="none">
            <a:spAutoFit/>
          </a:bodyPr>
          <a:lstStyle/>
          <a:p>
            <a:r>
              <a:rPr lang="en-US" sz="2600" b="1" i="1" smtClean="0">
                <a:latin typeface="Times New Roman" panose="02020603050405020304" pitchFamily="18" charset="0"/>
                <a:cs typeface="Times New Roman" panose="02020603050405020304" pitchFamily="18" charset="0"/>
              </a:rPr>
              <a:t>a). Chi tiết mạng Neural:</a:t>
            </a:r>
            <a:endParaRPr lang="en-US" sz="2600" b="1" i="1">
              <a:latin typeface="Times New Roman" panose="02020603050405020304" pitchFamily="18" charset="0"/>
              <a:cs typeface="Times New Roman" panose="02020603050405020304" pitchFamily="18" charset="0"/>
            </a:endParaRPr>
          </a:p>
        </p:txBody>
      </p:sp>
      <p:sp>
        <p:nvSpPr>
          <p:cNvPr id="10" name="Rectangle 9"/>
          <p:cNvSpPr/>
          <p:nvPr/>
        </p:nvSpPr>
        <p:spPr>
          <a:xfrm>
            <a:off x="1423798" y="2896597"/>
            <a:ext cx="3967853" cy="2462213"/>
          </a:xfrm>
          <a:prstGeom prst="rect">
            <a:avLst/>
          </a:prstGeom>
        </p:spPr>
        <p:txBody>
          <a:bodyPr wrap="square">
            <a:spAutoFit/>
          </a:bodyPr>
          <a:lstStyle/>
          <a:p>
            <a:pPr algn="just"/>
            <a:r>
              <a:rPr lang="vi-VN" sz="2200" smtClean="0">
                <a:latin typeface="Times New Roman" panose="02020603050405020304" pitchFamily="18" charset="0"/>
                <a:cs typeface="Times New Roman" panose="02020603050405020304" pitchFamily="18" charset="0"/>
              </a:rPr>
              <a:t>	Ta </a:t>
            </a:r>
            <a:r>
              <a:rPr lang="vi-VN" sz="2200" smtClean="0">
                <a:latin typeface="Times New Roman" panose="02020603050405020304" pitchFamily="18" charset="0"/>
                <a:cs typeface="Times New Roman" panose="02020603050405020304" pitchFamily="18" charset="0"/>
              </a:rPr>
              <a:t>có: hàm  </a:t>
            </a:r>
            <a:r>
              <a:rPr lang="vi-VN" sz="2200" b="1" i="1">
                <a:latin typeface="Times New Roman" panose="02020603050405020304" pitchFamily="18" charset="0"/>
                <a:cs typeface="Times New Roman" panose="02020603050405020304" pitchFamily="18" charset="0"/>
              </a:rPr>
              <a:t>f() </a:t>
            </a:r>
            <a:r>
              <a:rPr lang="vi-VN" sz="2200">
                <a:latin typeface="Times New Roman" panose="02020603050405020304" pitchFamily="18" charset="0"/>
                <a:cs typeface="Times New Roman" panose="02020603050405020304" pitchFamily="18" charset="0"/>
              </a:rPr>
              <a:t>là một tổ hợp của 2 ánh xạ </a:t>
            </a:r>
            <a:r>
              <a:rPr lang="vi-VN" sz="2200" b="1" i="1">
                <a:latin typeface="Times New Roman" panose="02020603050405020304" pitchFamily="18" charset="0"/>
                <a:cs typeface="Times New Roman" panose="02020603050405020304" pitchFamily="18" charset="0"/>
              </a:rPr>
              <a:t>(C </a:t>
            </a:r>
            <a:r>
              <a:rPr lang="vi-VN" sz="2200" i="1">
                <a:latin typeface="Times New Roman" panose="02020603050405020304" pitchFamily="18" charset="0"/>
                <a:cs typeface="Times New Roman" panose="02020603050405020304" pitchFamily="18" charset="0"/>
              </a:rPr>
              <a:t>và</a:t>
            </a:r>
            <a:r>
              <a:rPr lang="vi-VN" sz="2200" b="1" i="1">
                <a:latin typeface="Times New Roman" panose="02020603050405020304" pitchFamily="18" charset="0"/>
                <a:cs typeface="Times New Roman" panose="02020603050405020304" pitchFamily="18" charset="0"/>
              </a:rPr>
              <a:t> g), </a:t>
            </a:r>
            <a:r>
              <a:rPr lang="vi-VN" sz="2200">
                <a:latin typeface="Times New Roman" panose="02020603050405020304" pitchFamily="18" charset="0"/>
                <a:cs typeface="Times New Roman" panose="02020603050405020304" pitchFamily="18" charset="0"/>
              </a:rPr>
              <a:t>với C được chia sẻ trên tất cả </a:t>
            </a:r>
            <a:r>
              <a:rPr lang="vi-VN" sz="2200">
                <a:latin typeface="Times New Roman" panose="02020603050405020304" pitchFamily="18" charset="0"/>
                <a:cs typeface="Times New Roman" panose="02020603050405020304" pitchFamily="18" charset="0"/>
              </a:rPr>
              <a:t>các </a:t>
            </a:r>
            <a:r>
              <a:rPr lang="vi-VN" sz="2200" smtClean="0">
                <a:latin typeface="Times New Roman" panose="02020603050405020304" pitchFamily="18" charset="0"/>
                <a:cs typeface="Times New Roman" panose="02020603050405020304" pitchFamily="18" charset="0"/>
              </a:rPr>
              <a:t>từ </a:t>
            </a:r>
            <a:r>
              <a:rPr lang="vi-VN" sz="2200">
                <a:latin typeface="Times New Roman" panose="02020603050405020304" pitchFamily="18" charset="0"/>
                <a:cs typeface="Times New Roman" panose="02020603050405020304" pitchFamily="18" charset="0"/>
              </a:rPr>
              <a:t>trong ngữ cảnh</a:t>
            </a:r>
            <a:r>
              <a:rPr lang="vi-VN" sz="2200">
                <a:latin typeface="Times New Roman" panose="02020603050405020304" pitchFamily="18" charset="0"/>
                <a:cs typeface="Times New Roman" panose="02020603050405020304" pitchFamily="18" charset="0"/>
              </a:rPr>
              <a:t>. </a:t>
            </a:r>
            <a:r>
              <a:rPr lang="vi-VN" sz="2200" smtClean="0">
                <a:latin typeface="Times New Roman" panose="02020603050405020304" pitchFamily="18" charset="0"/>
                <a:cs typeface="Times New Roman" panose="02020603050405020304" pitchFamily="18" charset="0"/>
              </a:rPr>
              <a:t>Với mỗi hai thành phần như thế sẽ được liên kết với một số tham số. </a:t>
            </a:r>
            <a:r>
              <a:rPr lang="vi-VN" sz="2200">
                <a:latin typeface="Times New Roman" panose="02020603050405020304" pitchFamily="18" charset="0"/>
                <a:cs typeface="Times New Roman" panose="02020603050405020304" pitchFamily="18" charset="0"/>
              </a:rPr>
              <a:t>Các đầu ra thứ i</a:t>
            </a:r>
            <a:r>
              <a:rPr lang="vi-VN" sz="2200">
                <a:latin typeface="Times New Roman" panose="02020603050405020304" pitchFamily="18" charset="0"/>
                <a:cs typeface="Times New Roman" panose="02020603050405020304" pitchFamily="18" charset="0"/>
              </a:rPr>
              <a:t>: </a:t>
            </a:r>
            <a:endParaRPr lang="vi-VN" sz="2200" smtClean="0">
              <a:latin typeface="Times New Roman" panose="02020603050405020304" pitchFamily="18" charset="0"/>
              <a:cs typeface="Times New Roman" panose="02020603050405020304" pitchFamily="18" charset="0"/>
            </a:endParaRPr>
          </a:p>
          <a:p>
            <a:pPr algn="just"/>
            <a:endParaRPr lang="vi-VN" sz="2200" i="1" smtClean="0">
              <a:latin typeface="Cambria Math" panose="02040503050406030204" pitchFamily="18" charset="0"/>
              <a:cs typeface="Times New Roman" panose="02020603050405020304" pitchFamily="18" charset="0"/>
            </a:endParaRPr>
          </a:p>
        </p:txBody>
      </p:sp>
      <p:pic>
        <p:nvPicPr>
          <p:cNvPr id="5" name="Picture 4"/>
          <p:cNvPicPr/>
          <p:nvPr/>
        </p:nvPicPr>
        <p:blipFill rotWithShape="1">
          <a:blip r:embed="rId2">
            <a:extLst>
              <a:ext uri="{28A0092B-C50C-407E-A947-70E740481C1C}">
                <a14:useLocalDpi xmlns:a14="http://schemas.microsoft.com/office/drawing/2010/main" val="0"/>
              </a:ext>
            </a:extLst>
          </a:blip>
          <a:srcRect t="1745" b="1915"/>
          <a:stretch/>
        </p:blipFill>
        <p:spPr bwMode="auto">
          <a:xfrm>
            <a:off x="5886994" y="1000779"/>
            <a:ext cx="5895702" cy="4685917"/>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mc:Choice xmlns:a14="http://schemas.microsoft.com/office/drawing/2010/main" Requires="a14">
          <p:sp>
            <p:nvSpPr>
              <p:cNvPr id="6" name="Rectangle 5"/>
              <p:cNvSpPr/>
              <p:nvPr/>
            </p:nvSpPr>
            <p:spPr>
              <a:xfrm>
                <a:off x="6113416" y="5839153"/>
                <a:ext cx="5669279" cy="923330"/>
              </a:xfrm>
              <a:prstGeom prst="rect">
                <a:avLst/>
              </a:prstGeom>
            </p:spPr>
            <p:txBody>
              <a:bodyPr wrap="square">
                <a:spAutoFit/>
              </a:bodyPr>
              <a:lstStyle/>
              <a:p>
                <a:pPr algn="ctr">
                  <a:spcAft>
                    <a:spcPts val="1000"/>
                  </a:spcAft>
                </a:pPr>
                <a:r>
                  <a:rPr lang="en-US" i="1" smtClean="0">
                    <a:latin typeface="Times New Roman" panose="02020603050405020304" pitchFamily="18" charset="0"/>
                    <a:ea typeface="Times New Roman" panose="02020603050405020304" pitchFamily="18" charset="0"/>
                  </a:rPr>
                  <a:t>Hình 1: Cấu trúc mạng neural </a:t>
                </a:r>
                <a14:m>
                  <m:oMath xmlns:m="http://schemas.openxmlformats.org/officeDocument/2006/math">
                    <m:r>
                      <a:rPr lang="en-US" i="1" smtClean="0">
                        <a:latin typeface="Cambria Math" panose="02040503050406030204" pitchFamily="18" charset="0"/>
                        <a:ea typeface="Times New Roman" panose="02020603050405020304" pitchFamily="18" charset="0"/>
                      </a:rPr>
                      <m:t>𝑓</m:t>
                    </m:r>
                    <m:d>
                      <m:dPr>
                        <m:ctrlPr>
                          <a:rPr lang="en-US" i="1" smtClean="0">
                            <a:latin typeface="Cambria Math" panose="02040503050406030204" pitchFamily="18" charset="0"/>
                            <a:ea typeface="Times New Roman" panose="02020603050405020304" pitchFamily="18" charset="0"/>
                          </a:rPr>
                        </m:ctrlPr>
                      </m:dPr>
                      <m:e>
                        <m:r>
                          <a:rPr lang="en-US" i="1" smtClean="0">
                            <a:latin typeface="Cambria Math" panose="02040503050406030204" pitchFamily="18" charset="0"/>
                            <a:ea typeface="Times New Roman" panose="02020603050405020304" pitchFamily="18" charset="0"/>
                          </a:rPr>
                          <m:t>𝑖</m:t>
                        </m:r>
                        <m:r>
                          <a:rPr lang="en-US" i="1" smtClean="0">
                            <a:latin typeface="Cambria Math" panose="02040503050406030204" pitchFamily="18" charset="0"/>
                            <a:ea typeface="Times New Roman" panose="02020603050405020304" pitchFamily="18" charset="0"/>
                          </a:rPr>
                          <m:t>,</m:t>
                        </m:r>
                        <m:sSub>
                          <m:sSubPr>
                            <m:ctrlPr>
                              <a:rPr lang="en-US" i="1" smtClean="0">
                                <a:latin typeface="Cambria Math" panose="02040503050406030204" pitchFamily="18" charset="0"/>
                                <a:ea typeface="Times New Roman" panose="02020603050405020304" pitchFamily="18" charset="0"/>
                              </a:rPr>
                            </m:ctrlPr>
                          </m:sSubPr>
                          <m:e>
                            <m:r>
                              <a:rPr lang="en-US" i="1" smtClean="0">
                                <a:latin typeface="Cambria Math" panose="02040503050406030204" pitchFamily="18" charset="0"/>
                                <a:ea typeface="Times New Roman" panose="02020603050405020304" pitchFamily="18" charset="0"/>
                              </a:rPr>
                              <m:t>𝑤</m:t>
                            </m:r>
                          </m:e>
                          <m:sub>
                            <m:r>
                              <a:rPr lang="en-US" i="1" smtClean="0">
                                <a:latin typeface="Cambria Math" panose="02040503050406030204" pitchFamily="18" charset="0"/>
                                <a:ea typeface="Times New Roman" panose="02020603050405020304" pitchFamily="18" charset="0"/>
                              </a:rPr>
                              <m:t>𝑡</m:t>
                            </m:r>
                            <m:r>
                              <a:rPr lang="en-US" i="1" smtClean="0">
                                <a:latin typeface="Cambria Math" panose="02040503050406030204" pitchFamily="18" charset="0"/>
                                <a:ea typeface="Times New Roman" panose="02020603050405020304" pitchFamily="18" charset="0"/>
                              </a:rPr>
                              <m:t>−1</m:t>
                            </m:r>
                          </m:sub>
                        </m:sSub>
                        <m:r>
                          <a:rPr lang="en-US" i="1" smtClean="0">
                            <a:latin typeface="Cambria Math" panose="02040503050406030204" pitchFamily="18" charset="0"/>
                            <a:ea typeface="Times New Roman" panose="02020603050405020304" pitchFamily="18" charset="0"/>
                          </a:rPr>
                          <m:t>,··· ,</m:t>
                        </m:r>
                        <m:sSub>
                          <m:sSubPr>
                            <m:ctrlPr>
                              <a:rPr lang="en-US" i="1" smtClean="0">
                                <a:latin typeface="Cambria Math" panose="02040503050406030204" pitchFamily="18" charset="0"/>
                                <a:ea typeface="Times New Roman" panose="02020603050405020304" pitchFamily="18" charset="0"/>
                              </a:rPr>
                            </m:ctrlPr>
                          </m:sSubPr>
                          <m:e>
                            <m:r>
                              <a:rPr lang="en-US" i="1" smtClean="0">
                                <a:latin typeface="Cambria Math" panose="02040503050406030204" pitchFamily="18" charset="0"/>
                                <a:ea typeface="Times New Roman" panose="02020603050405020304" pitchFamily="18" charset="0"/>
                              </a:rPr>
                              <m:t>𝑤</m:t>
                            </m:r>
                          </m:e>
                          <m:sub>
                            <m:r>
                              <a:rPr lang="en-US" i="1" smtClean="0">
                                <a:latin typeface="Cambria Math" panose="02040503050406030204" pitchFamily="18" charset="0"/>
                                <a:ea typeface="Times New Roman" panose="02020603050405020304" pitchFamily="18" charset="0"/>
                              </a:rPr>
                              <m:t>𝑡</m:t>
                            </m:r>
                            <m:r>
                              <a:rPr lang="en-US" i="1" smtClean="0">
                                <a:latin typeface="Cambria Math" panose="02040503050406030204" pitchFamily="18" charset="0"/>
                                <a:ea typeface="Times New Roman" panose="02020603050405020304" pitchFamily="18" charset="0"/>
                              </a:rPr>
                              <m:t>−</m:t>
                            </m:r>
                            <m:r>
                              <a:rPr lang="en-US" i="1" smtClean="0">
                                <a:latin typeface="Cambria Math" panose="02040503050406030204" pitchFamily="18" charset="0"/>
                                <a:ea typeface="Times New Roman" panose="02020603050405020304" pitchFamily="18" charset="0"/>
                              </a:rPr>
                              <m:t>𝑛</m:t>
                            </m:r>
                            <m:r>
                              <a:rPr lang="en-US" i="1" smtClean="0">
                                <a:latin typeface="Cambria Math" panose="02040503050406030204" pitchFamily="18" charset="0"/>
                                <a:ea typeface="Times New Roman" panose="02020603050405020304" pitchFamily="18" charset="0"/>
                              </a:rPr>
                              <m:t>+1</m:t>
                            </m:r>
                          </m:sub>
                        </m:sSub>
                      </m:e>
                    </m:d>
                    <m:r>
                      <a:rPr lang="en-US" i="1" smtClean="0">
                        <a:latin typeface="Cambria Math" panose="02040503050406030204" pitchFamily="18" charset="0"/>
                        <a:ea typeface="Times New Roman" panose="02020603050405020304" pitchFamily="18" charset="0"/>
                      </a:rPr>
                      <m:t> = </m:t>
                    </m:r>
                    <m:r>
                      <a:rPr lang="en-US" i="1" smtClean="0">
                        <a:latin typeface="Cambria Math" panose="02040503050406030204" pitchFamily="18" charset="0"/>
                        <a:ea typeface="Times New Roman" panose="02020603050405020304" pitchFamily="18" charset="0"/>
                      </a:rPr>
                      <m:t>𝑔</m:t>
                    </m:r>
                    <m:r>
                      <a:rPr lang="en-US" i="1" smtClean="0">
                        <a:latin typeface="Cambria Math" panose="02040503050406030204" pitchFamily="18" charset="0"/>
                        <a:ea typeface="Times New Roman" panose="02020603050405020304" pitchFamily="18" charset="0"/>
                      </a:rPr>
                      <m:t>(</m:t>
                    </m:r>
                    <m:r>
                      <a:rPr lang="en-US" i="1" smtClean="0">
                        <a:latin typeface="Cambria Math" panose="02040503050406030204" pitchFamily="18" charset="0"/>
                        <a:ea typeface="Times New Roman" panose="02020603050405020304" pitchFamily="18" charset="0"/>
                      </a:rPr>
                      <m:t>𝑖</m:t>
                    </m:r>
                    <m:r>
                      <a:rPr lang="en-US" i="1" smtClean="0">
                        <a:latin typeface="Cambria Math" panose="02040503050406030204" pitchFamily="18" charset="0"/>
                        <a:ea typeface="Times New Roman" panose="02020603050405020304" pitchFamily="18" charset="0"/>
                      </a:rPr>
                      <m:t>,</m:t>
                    </m:r>
                    <m:r>
                      <a:rPr lang="en-US" i="1" smtClean="0">
                        <a:latin typeface="Cambria Math" panose="02040503050406030204" pitchFamily="18" charset="0"/>
                        <a:ea typeface="Times New Roman" panose="02020603050405020304" pitchFamily="18" charset="0"/>
                      </a:rPr>
                      <m:t>𝐶</m:t>
                    </m:r>
                    <m:d>
                      <m:dPr>
                        <m:ctrlPr>
                          <a:rPr lang="en-US" i="1" smtClean="0">
                            <a:latin typeface="Cambria Math" panose="02040503050406030204" pitchFamily="18" charset="0"/>
                            <a:ea typeface="Times New Roman" panose="02020603050405020304" pitchFamily="18" charset="0"/>
                          </a:rPr>
                        </m:ctrlPr>
                      </m:dPr>
                      <m:e>
                        <m:sSub>
                          <m:sSubPr>
                            <m:ctrlPr>
                              <a:rPr lang="en-US" i="1" smtClean="0">
                                <a:latin typeface="Cambria Math" panose="02040503050406030204" pitchFamily="18" charset="0"/>
                                <a:ea typeface="Times New Roman" panose="02020603050405020304" pitchFamily="18" charset="0"/>
                              </a:rPr>
                            </m:ctrlPr>
                          </m:sSubPr>
                          <m:e>
                            <m:r>
                              <a:rPr lang="en-US" i="1" smtClean="0">
                                <a:latin typeface="Cambria Math" panose="02040503050406030204" pitchFamily="18" charset="0"/>
                                <a:ea typeface="Times New Roman" panose="02020603050405020304" pitchFamily="18" charset="0"/>
                              </a:rPr>
                              <m:t>𝑤</m:t>
                            </m:r>
                          </m:e>
                          <m:sub>
                            <m:r>
                              <a:rPr lang="en-US" i="1" smtClean="0">
                                <a:latin typeface="Cambria Math" panose="02040503050406030204" pitchFamily="18" charset="0"/>
                                <a:ea typeface="Times New Roman" panose="02020603050405020304" pitchFamily="18" charset="0"/>
                              </a:rPr>
                              <m:t>𝑡</m:t>
                            </m:r>
                            <m:r>
                              <a:rPr lang="en-US" i="1" smtClean="0">
                                <a:latin typeface="Cambria Math" panose="02040503050406030204" pitchFamily="18" charset="0"/>
                                <a:ea typeface="Times New Roman" panose="02020603050405020304" pitchFamily="18" charset="0"/>
                              </a:rPr>
                              <m:t>−1</m:t>
                            </m:r>
                          </m:sub>
                        </m:sSub>
                      </m:e>
                    </m:d>
                    <m:r>
                      <a:rPr lang="en-US" i="1" smtClean="0">
                        <a:latin typeface="Cambria Math" panose="02040503050406030204" pitchFamily="18" charset="0"/>
                        <a:ea typeface="Times New Roman" panose="02020603050405020304" pitchFamily="18" charset="0"/>
                      </a:rPr>
                      <m:t>,··· ,</m:t>
                    </m:r>
                    <m:r>
                      <a:rPr lang="en-US" i="1" smtClean="0">
                        <a:latin typeface="Cambria Math" panose="02040503050406030204" pitchFamily="18" charset="0"/>
                        <a:ea typeface="Times New Roman" panose="02020603050405020304" pitchFamily="18" charset="0"/>
                      </a:rPr>
                      <m:t>𝐶</m:t>
                    </m:r>
                    <m:d>
                      <m:dPr>
                        <m:ctrlPr>
                          <a:rPr lang="en-US" i="1" smtClean="0">
                            <a:latin typeface="Cambria Math" panose="02040503050406030204" pitchFamily="18" charset="0"/>
                            <a:ea typeface="Times New Roman" panose="02020603050405020304" pitchFamily="18" charset="0"/>
                          </a:rPr>
                        </m:ctrlPr>
                      </m:dPr>
                      <m:e>
                        <m:sSub>
                          <m:sSubPr>
                            <m:ctrlPr>
                              <a:rPr lang="en-US" i="1" smtClean="0">
                                <a:latin typeface="Cambria Math" panose="02040503050406030204" pitchFamily="18" charset="0"/>
                                <a:ea typeface="Times New Roman" panose="02020603050405020304" pitchFamily="18" charset="0"/>
                              </a:rPr>
                            </m:ctrlPr>
                          </m:sSubPr>
                          <m:e>
                            <m:r>
                              <a:rPr lang="en-US" i="1" smtClean="0">
                                <a:latin typeface="Cambria Math" panose="02040503050406030204" pitchFamily="18" charset="0"/>
                                <a:ea typeface="Times New Roman" panose="02020603050405020304" pitchFamily="18" charset="0"/>
                              </a:rPr>
                              <m:t>𝑤</m:t>
                            </m:r>
                          </m:e>
                          <m:sub>
                            <m:r>
                              <a:rPr lang="en-US" i="1" smtClean="0">
                                <a:latin typeface="Cambria Math" panose="02040503050406030204" pitchFamily="18" charset="0"/>
                                <a:ea typeface="Times New Roman" panose="02020603050405020304" pitchFamily="18" charset="0"/>
                              </a:rPr>
                              <m:t>𝑡</m:t>
                            </m:r>
                            <m:r>
                              <a:rPr lang="en-US" i="1" smtClean="0">
                                <a:latin typeface="Cambria Math" panose="02040503050406030204" pitchFamily="18" charset="0"/>
                                <a:ea typeface="Times New Roman" panose="02020603050405020304" pitchFamily="18" charset="0"/>
                              </a:rPr>
                              <m:t>−</m:t>
                            </m:r>
                            <m:r>
                              <a:rPr lang="en-US" i="1" smtClean="0">
                                <a:latin typeface="Cambria Math" panose="02040503050406030204" pitchFamily="18" charset="0"/>
                                <a:ea typeface="Times New Roman" panose="02020603050405020304" pitchFamily="18" charset="0"/>
                              </a:rPr>
                              <m:t>𝑛</m:t>
                            </m:r>
                            <m:r>
                              <a:rPr lang="en-US" i="1" smtClean="0">
                                <a:latin typeface="Cambria Math" panose="02040503050406030204" pitchFamily="18" charset="0"/>
                                <a:ea typeface="Times New Roman" panose="02020603050405020304" pitchFamily="18" charset="0"/>
                              </a:rPr>
                              <m:t>+1</m:t>
                            </m:r>
                          </m:sub>
                        </m:sSub>
                      </m:e>
                    </m:d>
                    <m:r>
                      <a:rPr lang="en-US" i="1" smtClean="0">
                        <a:latin typeface="Cambria Math" panose="02040503050406030204" pitchFamily="18" charset="0"/>
                        <a:ea typeface="Times New Roman" panose="02020603050405020304" pitchFamily="18" charset="0"/>
                      </a:rPr>
                      <m:t>)</m:t>
                    </m:r>
                  </m:oMath>
                </a14:m>
                <a:r>
                  <a:rPr lang="en-US" i="1">
                    <a:latin typeface="Times New Roman" panose="02020603050405020304" pitchFamily="18" charset="0"/>
                    <a:ea typeface="Times New Roman" panose="02020603050405020304" pitchFamily="18" charset="0"/>
                  </a:rPr>
                  <a:t>. Trong đó g là mạng neural và C (i) là feature vector của word thứ i.</a:t>
                </a:r>
                <a:endParaRPr lang="vi-VN" i="1">
                  <a:latin typeface="Times New Roman" panose="02020603050405020304" pitchFamily="18" charset="0"/>
                  <a:ea typeface="Times New Roman" panose="02020603050405020304" pitchFamily="18" charset="0"/>
                </a:endParaRPr>
              </a:p>
            </p:txBody>
          </p:sp>
        </mc:Choice>
        <mc:Fallback>
          <p:sp>
            <p:nvSpPr>
              <p:cNvPr id="6" name="Rectangle 5"/>
              <p:cNvSpPr>
                <a:spLocks noRot="1" noChangeAspect="1" noMove="1" noResize="1" noEditPoints="1" noAdjustHandles="1" noChangeArrowheads="1" noChangeShapeType="1" noTextEdit="1"/>
              </p:cNvSpPr>
              <p:nvPr/>
            </p:nvSpPr>
            <p:spPr>
              <a:xfrm>
                <a:off x="6113416" y="5839153"/>
                <a:ext cx="5669279" cy="923330"/>
              </a:xfrm>
              <a:prstGeom prst="rect">
                <a:avLst/>
              </a:prstGeom>
              <a:blipFill>
                <a:blip r:embed="rId3"/>
                <a:stretch>
                  <a:fillRect t="-3974" r="-430" b="-9934"/>
                </a:stretch>
              </a:blipFill>
            </p:spPr>
            <p:txBody>
              <a:bodyPr/>
              <a:lstStyle/>
              <a:p>
                <a:r>
                  <a:rPr lang="vi-VN">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95795" y="1678251"/>
                <a:ext cx="5791199" cy="1187569"/>
              </a:xfrm>
              <a:prstGeom prst="rect">
                <a:avLst/>
              </a:prstGeom>
            </p:spPr>
            <p:txBody>
              <a:bodyPr wrap="square">
                <a:spAutoFit/>
              </a:bodyPr>
              <a:lstStyle/>
              <a:p>
                <a:pPr lvl="3" algn="just">
                  <a:lnSpc>
                    <a:spcPct val="150000"/>
                  </a:lnSpc>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𝑓</m:t>
                      </m:r>
                      <m:r>
                        <a:rPr lang="en-US" sz="2400">
                          <a:latin typeface="Cambria Math" panose="02040503050406030204" pitchFamily="18" charset="0"/>
                        </a:rPr>
                        <m:t>(</m:t>
                      </m:r>
                      <m:r>
                        <a:rPr lang="en-US" sz="2400" i="1">
                          <a:latin typeface="Cambria Math" panose="02040503050406030204" pitchFamily="18" charset="0"/>
                        </a:rPr>
                        <m:t>𝑖</m:t>
                      </m:r>
                      <m:r>
                        <a:rPr lang="en-US" sz="2400">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r>
                            <a:rPr lang="en-US" sz="2400" i="1">
                              <a:latin typeface="Cambria Math" panose="02040503050406030204" pitchFamily="18" charset="0"/>
                            </a:rPr>
                            <m:t>−</m:t>
                          </m:r>
                          <m:r>
                            <a:rPr lang="en-US" sz="2400">
                              <a:latin typeface="Cambria Math" panose="02040503050406030204" pitchFamily="18" charset="0"/>
                            </a:rPr>
                            <m:t>1</m:t>
                          </m:r>
                        </m:sub>
                      </m:sSub>
                      <m:r>
                        <a:rPr lang="en-US" sz="2400">
                          <a:latin typeface="Cambria Math" panose="02040503050406030204" pitchFamily="18" charset="0"/>
                        </a:rPr>
                        <m:t>,··· ,</m:t>
                      </m:r>
                      <m:sSub>
                        <m:sSubPr>
                          <m:ctrlPr>
                            <a:rPr lang="vi-VN"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𝑛</m:t>
                          </m:r>
                          <m:r>
                            <a:rPr lang="en-US" sz="2400">
                              <a:latin typeface="Cambria Math" panose="02040503050406030204" pitchFamily="18" charset="0"/>
                            </a:rPr>
                            <m:t>+1</m:t>
                          </m:r>
                        </m:sub>
                      </m:sSub>
                      <m:r>
                        <a:rPr lang="en-US" sz="2400">
                          <a:latin typeface="Cambria Math" panose="02040503050406030204" pitchFamily="18" charset="0"/>
                        </a:rPr>
                        <m:t>) = </m:t>
                      </m:r>
                      <m:r>
                        <a:rPr lang="en-US" sz="2400" i="1">
                          <a:latin typeface="Cambria Math" panose="02040503050406030204" pitchFamily="18" charset="0"/>
                        </a:rPr>
                        <m:t>𝑔</m:t>
                      </m:r>
                      <m:r>
                        <a:rPr lang="en-US" sz="2400">
                          <a:latin typeface="Cambria Math" panose="02040503050406030204" pitchFamily="18" charset="0"/>
                        </a:rPr>
                        <m:t>(</m:t>
                      </m:r>
                      <m:r>
                        <a:rPr lang="en-US" sz="2400" i="1">
                          <a:latin typeface="Cambria Math" panose="02040503050406030204" pitchFamily="18" charset="0"/>
                        </a:rPr>
                        <m:t>𝑖</m:t>
                      </m:r>
                      <m:r>
                        <a:rPr lang="en-US" sz="2400">
                          <a:latin typeface="Cambria Math" panose="02040503050406030204" pitchFamily="18" charset="0"/>
                        </a:rPr>
                        <m:t>,</m:t>
                      </m:r>
                      <m:r>
                        <a:rPr lang="en-US" sz="2400" i="1">
                          <a:latin typeface="Cambria Math" panose="02040503050406030204" pitchFamily="18" charset="0"/>
                        </a:rPr>
                        <m:t>𝐶</m:t>
                      </m:r>
                      <m:r>
                        <a:rPr lang="en-US" sz="2400">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r>
                            <a:rPr lang="en-US" sz="2400" i="1">
                              <a:latin typeface="Cambria Math" panose="02040503050406030204" pitchFamily="18" charset="0"/>
                            </a:rPr>
                            <m:t>−</m:t>
                          </m:r>
                          <m:r>
                            <a:rPr lang="en-US" sz="2400">
                              <a:latin typeface="Cambria Math" panose="02040503050406030204" pitchFamily="18" charset="0"/>
                            </a:rPr>
                            <m:t>1</m:t>
                          </m:r>
                        </m:sub>
                      </m:sSub>
                      <m:r>
                        <a:rPr lang="en-US" sz="2400">
                          <a:latin typeface="Cambria Math" panose="02040503050406030204" pitchFamily="18" charset="0"/>
                        </a:rPr>
                        <m:t>),··· ,</m:t>
                      </m:r>
                      <m:r>
                        <a:rPr lang="en-US" sz="2400" i="1">
                          <a:latin typeface="Cambria Math" panose="02040503050406030204" pitchFamily="18" charset="0"/>
                        </a:rPr>
                        <m:t>𝐶</m:t>
                      </m:r>
                      <m:r>
                        <a:rPr lang="en-US" sz="2400">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𝑛</m:t>
                          </m:r>
                          <m:r>
                            <a:rPr lang="en-US" sz="2400">
                              <a:latin typeface="Cambria Math" panose="02040503050406030204" pitchFamily="18" charset="0"/>
                            </a:rPr>
                            <m:t>+1</m:t>
                          </m:r>
                        </m:sub>
                      </m:sSub>
                      <m:r>
                        <a:rPr lang="en-US" sz="2400">
                          <a:latin typeface="Cambria Math" panose="02040503050406030204" pitchFamily="18" charset="0"/>
                        </a:rPr>
                        <m:t>))</m:t>
                      </m:r>
                    </m:oMath>
                  </m:oMathPara>
                </a14:m>
                <a:endParaRPr lang="vi-VN" sz="2400">
                  <a:latin typeface="Times New Roman" panose="02020603050405020304" pitchFamily="18" charset="0"/>
                  <a:cs typeface="Times New Roman" panose="02020603050405020304" pitchFamily="18" charset="0"/>
                </a:endParaRPr>
              </a:p>
            </p:txBody>
          </p:sp>
        </mc:Choice>
        <mc:Fallback>
          <p:sp>
            <p:nvSpPr>
              <p:cNvPr id="8" name="Rectangle 7"/>
              <p:cNvSpPr>
                <a:spLocks noRot="1" noChangeAspect="1" noMove="1" noResize="1" noEditPoints="1" noAdjustHandles="1" noChangeArrowheads="1" noChangeShapeType="1" noTextEdit="1"/>
              </p:cNvSpPr>
              <p:nvPr/>
            </p:nvSpPr>
            <p:spPr>
              <a:xfrm>
                <a:off x="95795" y="1678251"/>
                <a:ext cx="5791199" cy="1187569"/>
              </a:xfrm>
              <a:prstGeom prst="rect">
                <a:avLst/>
              </a:prstGeom>
              <a:blipFill>
                <a:blip r:embed="rId4"/>
                <a:stretch>
                  <a:fillRect/>
                </a:stretch>
              </a:blipFill>
            </p:spPr>
            <p:txBody>
              <a:bodyPr/>
              <a:lstStyle/>
              <a:p>
                <a:r>
                  <a:rPr lang="vi-VN">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1423798" y="4927923"/>
                <a:ext cx="4278094" cy="430887"/>
              </a:xfrm>
              <a:prstGeom prst="rect">
                <a:avLst/>
              </a:prstGeom>
            </p:spPr>
            <p:txBody>
              <a:bodyPr wrap="none">
                <a:spAutoFit/>
              </a:bodyPr>
              <a:lstStyle/>
              <a:p>
                <a:pPr algn="just"/>
                <a14:m>
                  <m:oMathPara xmlns:m="http://schemas.openxmlformats.org/officeDocument/2006/math">
                    <m:oMathParaPr>
                      <m:jc m:val="centerGroup"/>
                    </m:oMathParaPr>
                    <m:oMath xmlns:m="http://schemas.openxmlformats.org/officeDocument/2006/math">
                      <m:r>
                        <a:rPr lang="vi-VN" sz="2200" i="1">
                          <a:latin typeface="Cambria Math" panose="02040503050406030204" pitchFamily="18" charset="0"/>
                          <a:cs typeface="Times New Roman" panose="02020603050405020304" pitchFamily="18" charset="0"/>
                        </a:rPr>
                        <m:t>𝑜𝑢𝑡𝑝𝑢𝑡</m:t>
                      </m:r>
                      <m:r>
                        <a:rPr lang="vi-VN" sz="2200" i="1">
                          <a:latin typeface="Cambria Math" panose="02040503050406030204" pitchFamily="18" charset="0"/>
                          <a:cs typeface="Times New Roman" panose="02020603050405020304" pitchFamily="18" charset="0"/>
                        </a:rPr>
                        <m:t> = </m:t>
                      </m:r>
                      <m:r>
                        <a:rPr lang="vi-VN" sz="2200" i="1">
                          <a:latin typeface="Cambria Math" panose="02040503050406030204" pitchFamily="18" charset="0"/>
                          <a:cs typeface="Times New Roman" panose="02020603050405020304" pitchFamily="18" charset="0"/>
                        </a:rPr>
                        <m:t>𝑃</m:t>
                      </m:r>
                      <m:d>
                        <m:dPr>
                          <m:endChr m:val="|"/>
                          <m:ctrlPr>
                            <a:rPr lang="vi-VN" sz="2200" i="1">
                              <a:latin typeface="Cambria Math" panose="02040503050406030204" pitchFamily="18" charset="0"/>
                              <a:cs typeface="Times New Roman" panose="02020603050405020304" pitchFamily="18" charset="0"/>
                            </a:rPr>
                          </m:ctrlPr>
                        </m:dPr>
                        <m:e>
                          <m:sSub>
                            <m:sSubPr>
                              <m:ctrlPr>
                                <a:rPr lang="vi-VN" sz="2200" i="1">
                                  <a:latin typeface="Cambria Math" panose="02040503050406030204" pitchFamily="18" charset="0"/>
                                  <a:cs typeface="Times New Roman" panose="02020603050405020304" pitchFamily="18" charset="0"/>
                                </a:rPr>
                              </m:ctrlPr>
                            </m:sSubPr>
                            <m:e>
                              <m:r>
                                <a:rPr lang="vi-VN" sz="2200" i="1">
                                  <a:latin typeface="Cambria Math" panose="02040503050406030204" pitchFamily="18" charset="0"/>
                                  <a:cs typeface="Times New Roman" panose="02020603050405020304" pitchFamily="18" charset="0"/>
                                </a:rPr>
                                <m:t>𝑤</m:t>
                              </m:r>
                            </m:e>
                            <m:sub>
                              <m:r>
                                <a:rPr lang="vi-VN" sz="2200" i="1">
                                  <a:latin typeface="Cambria Math" panose="02040503050406030204" pitchFamily="18" charset="0"/>
                                  <a:cs typeface="Times New Roman" panose="02020603050405020304" pitchFamily="18" charset="0"/>
                                </a:rPr>
                                <m:t>𝑡</m:t>
                              </m:r>
                            </m:sub>
                          </m:sSub>
                          <m:r>
                            <a:rPr lang="vi-VN" sz="2200" i="1">
                              <a:latin typeface="Cambria Math" panose="02040503050406030204" pitchFamily="18" charset="0"/>
                              <a:cs typeface="Times New Roman" panose="02020603050405020304" pitchFamily="18" charset="0"/>
                            </a:rPr>
                            <m:t>  =  </m:t>
                          </m:r>
                          <m:r>
                            <a:rPr lang="vi-VN" sz="2200" i="1">
                              <a:latin typeface="Cambria Math" panose="02040503050406030204" pitchFamily="18" charset="0"/>
                              <a:cs typeface="Times New Roman" panose="02020603050405020304" pitchFamily="18" charset="0"/>
                            </a:rPr>
                            <m:t>𝑖</m:t>
                          </m:r>
                          <m:r>
                            <a:rPr lang="vi-VN" sz="2200" i="1">
                              <a:latin typeface="Cambria Math" panose="02040503050406030204" pitchFamily="18" charset="0"/>
                              <a:cs typeface="Times New Roman" panose="02020603050405020304" pitchFamily="18" charset="0"/>
                            </a:rPr>
                            <m:t> </m:t>
                          </m:r>
                        </m:e>
                      </m:d>
                      <m:r>
                        <a:rPr lang="vi-VN" sz="2200" i="1">
                          <a:latin typeface="Cambria Math" panose="02040503050406030204" pitchFamily="18" charset="0"/>
                          <a:cs typeface="Times New Roman" panose="02020603050405020304" pitchFamily="18" charset="0"/>
                        </a:rPr>
                        <m:t> </m:t>
                      </m:r>
                      <m:r>
                        <a:rPr lang="vi-VN" sz="2200" i="1">
                          <a:latin typeface="Cambria Math" panose="02040503050406030204" pitchFamily="18" charset="0"/>
                          <a:cs typeface="Times New Roman" panose="02020603050405020304" pitchFamily="18" charset="0"/>
                        </a:rPr>
                        <m:t>𝑐𝑜𝑛𝑡𝑒𝑥𝑡</m:t>
                      </m:r>
                      <m:r>
                        <a:rPr lang="vi-VN" sz="2200" i="1">
                          <a:latin typeface="Cambria Math" panose="02040503050406030204" pitchFamily="18" charset="0"/>
                          <a:cs typeface="Times New Roman" panose="02020603050405020304" pitchFamily="18" charset="0"/>
                        </a:rPr>
                        <m:t>).</m:t>
                      </m:r>
                    </m:oMath>
                  </m:oMathPara>
                </a14:m>
                <a:endParaRPr lang="en-US" sz="2200">
                  <a:latin typeface="Times New Roman" panose="02020603050405020304" pitchFamily="18" charset="0"/>
                  <a:cs typeface="Times New Roman" panose="02020603050405020304" pitchFamily="18" charset="0"/>
                </a:endParaRPr>
              </a:p>
            </p:txBody>
          </p:sp>
        </mc:Choice>
        <mc:Fallback>
          <p:sp>
            <p:nvSpPr>
              <p:cNvPr id="9" name="Rectangle 8"/>
              <p:cNvSpPr>
                <a:spLocks noRot="1" noChangeAspect="1" noMove="1" noResize="1" noEditPoints="1" noAdjustHandles="1" noChangeArrowheads="1" noChangeShapeType="1" noTextEdit="1"/>
              </p:cNvSpPr>
              <p:nvPr/>
            </p:nvSpPr>
            <p:spPr>
              <a:xfrm>
                <a:off x="1423798" y="4927923"/>
                <a:ext cx="4278094" cy="430887"/>
              </a:xfrm>
              <a:prstGeom prst="rect">
                <a:avLst/>
              </a:prstGeom>
              <a:blipFill>
                <a:blip r:embed="rId5"/>
                <a:stretch>
                  <a:fillRect b="-16901"/>
                </a:stretch>
              </a:blipFill>
            </p:spPr>
            <p:txBody>
              <a:bodyPr/>
              <a:lstStyle/>
              <a:p>
                <a:r>
                  <a:rPr lang="vi-VN">
                    <a:noFill/>
                  </a:rPr>
                  <a:t> </a:t>
                </a:r>
              </a:p>
            </p:txBody>
          </p:sp>
        </mc:Fallback>
      </mc:AlternateContent>
    </p:spTree>
    <p:extLst>
      <p:ext uri="{BB962C8B-B14F-4D97-AF65-F5344CB8AC3E}">
        <p14:creationId xmlns:p14="http://schemas.microsoft.com/office/powerpoint/2010/main" val="3841807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862" y="1632800"/>
            <a:ext cx="10952649" cy="152457"/>
          </a:xfrm>
        </p:spPr>
        <p:txBody>
          <a:bodyPr>
            <a:normAutofit fontScale="90000"/>
          </a:bodyPr>
          <a:lstStyle/>
          <a:p>
            <a:r>
              <a:rPr lang="en-US" sz="3300" i="1" smtClean="0">
                <a:solidFill>
                  <a:srgbClr val="FF0000"/>
                </a:solidFill>
                <a:latin typeface="Times New Roman" panose="02020603050405020304" pitchFamily="18" charset="0"/>
                <a:cs typeface="Times New Roman" panose="02020603050405020304" pitchFamily="18" charset="0"/>
              </a:rPr>
              <a:t>2.2 Neural Network:</a:t>
            </a:r>
            <a:r>
              <a:rPr lang="en-US" sz="3300" i="1">
                <a:solidFill>
                  <a:srgbClr val="FF0000"/>
                </a:solidFill>
                <a:latin typeface="Times New Roman" panose="02020603050405020304" pitchFamily="18" charset="0"/>
                <a:cs typeface="Times New Roman" panose="02020603050405020304" pitchFamily="18" charset="0"/>
              </a:rPr>
              <a:t/>
            </a:r>
            <a:br>
              <a:rPr lang="en-US" sz="3300" i="1">
                <a:solidFill>
                  <a:srgbClr val="FF0000"/>
                </a:solidFill>
                <a:latin typeface="Times New Roman" panose="02020603050405020304" pitchFamily="18" charset="0"/>
                <a:cs typeface="Times New Roman" panose="02020603050405020304" pitchFamily="18" charset="0"/>
              </a:rPr>
            </a:br>
            <a:r>
              <a:rPr lang="vi-VN" sz="3300" i="1">
                <a:solidFill>
                  <a:srgbClr val="FF0000"/>
                </a:solidFill>
                <a:latin typeface="Times New Roman" panose="02020603050405020304" pitchFamily="18" charset="0"/>
                <a:cs typeface="Times New Roman" panose="02020603050405020304" pitchFamily="18" charset="0"/>
              </a:rPr>
              <a:t/>
            </a:r>
            <a:br>
              <a:rPr lang="vi-VN" sz="3300" i="1">
                <a:solidFill>
                  <a:srgbClr val="FF0000"/>
                </a:solidFill>
                <a:latin typeface="Times New Roman" panose="02020603050405020304" pitchFamily="18" charset="0"/>
                <a:cs typeface="Times New Roman" panose="02020603050405020304" pitchFamily="18" charset="0"/>
              </a:rPr>
            </a:br>
            <a:r>
              <a:rPr lang="en-US" sz="3000" smtClean="0">
                <a:solidFill>
                  <a:srgbClr val="FF0000"/>
                </a:solidFill>
                <a:latin typeface="Times New Roman" panose="02020603050405020304" pitchFamily="18" charset="0"/>
                <a:cs typeface="Times New Roman" panose="02020603050405020304" pitchFamily="18" charset="0"/>
              </a:rPr>
              <a:t/>
            </a:r>
            <a:br>
              <a:rPr lang="en-US" sz="3000" smtClean="0">
                <a:solidFill>
                  <a:srgbClr val="FF0000"/>
                </a:solidFill>
                <a:latin typeface="Times New Roman" panose="02020603050405020304" pitchFamily="18" charset="0"/>
                <a:cs typeface="Times New Roman" panose="02020603050405020304" pitchFamily="18" charset="0"/>
              </a:rPr>
            </a:br>
            <a:endParaRPr lang="en-US" sz="540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353084" y="1262037"/>
            <a:ext cx="3659976" cy="492443"/>
          </a:xfrm>
          <a:prstGeom prst="rect">
            <a:avLst/>
          </a:prstGeom>
        </p:spPr>
        <p:txBody>
          <a:bodyPr wrap="none">
            <a:spAutoFit/>
          </a:bodyPr>
          <a:lstStyle/>
          <a:p>
            <a:r>
              <a:rPr lang="en-US" sz="2600" b="1" i="1" smtClean="0">
                <a:latin typeface="Times New Roman" panose="02020603050405020304" pitchFamily="18" charset="0"/>
                <a:cs typeface="Times New Roman" panose="02020603050405020304" pitchFamily="18" charset="0"/>
              </a:rPr>
              <a:t>a). Chi tiết mạng Neural:</a:t>
            </a:r>
            <a:endParaRPr lang="en-US" sz="2600" b="1" i="1">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Rectangle 9"/>
              <p:cNvSpPr/>
              <p:nvPr/>
            </p:nvSpPr>
            <p:spPr>
              <a:xfrm>
                <a:off x="1672046" y="1785257"/>
                <a:ext cx="9535884" cy="1785104"/>
              </a:xfrm>
              <a:prstGeom prst="rect">
                <a:avLst/>
              </a:prstGeom>
            </p:spPr>
            <p:txBody>
              <a:bodyPr wrap="square">
                <a:spAutoFit/>
              </a:bodyPr>
              <a:lstStyle/>
              <a:p>
                <a:pPr algn="just"/>
                <a:r>
                  <a:rPr lang="vi-VN" sz="2200" smtClean="0">
                    <a:latin typeface="Times New Roman" panose="02020603050405020304" pitchFamily="18" charset="0"/>
                    <a:cs typeface="Times New Roman" panose="02020603050405020304" pitchFamily="18" charset="0"/>
                  </a:rPr>
                  <a:t>	Các </a:t>
                </a:r>
                <a:r>
                  <a:rPr lang="vi-VN" sz="2200">
                    <a:latin typeface="Times New Roman" panose="02020603050405020304" pitchFamily="18" charset="0"/>
                    <a:cs typeface="Times New Roman" panose="02020603050405020304" pitchFamily="18" charset="0"/>
                  </a:rPr>
                  <a:t>tham số ánh xạ từ </a:t>
                </a:r>
                <a:r>
                  <a:rPr lang="vi-VN" sz="2200">
                    <a:latin typeface="Times New Roman" panose="02020603050405020304" pitchFamily="18" charset="0"/>
                    <a:cs typeface="Times New Roman" panose="02020603050405020304" pitchFamily="18" charset="0"/>
                  </a:rPr>
                  <a:t>C </a:t>
                </a:r>
                <a:r>
                  <a:rPr lang="vi-VN" sz="2200" smtClean="0">
                    <a:latin typeface="Times New Roman" panose="02020603050405020304" pitchFamily="18" charset="0"/>
                    <a:cs typeface="Times New Roman" panose="02020603050405020304" pitchFamily="18" charset="0"/>
                  </a:rPr>
                  <a:t>cũng chính </a:t>
                </a:r>
                <a:r>
                  <a:rPr lang="vi-VN" sz="2200">
                    <a:latin typeface="Times New Roman" panose="02020603050405020304" pitchFamily="18" charset="0"/>
                    <a:cs typeface="Times New Roman" panose="02020603050405020304" pitchFamily="18" charset="0"/>
                  </a:rPr>
                  <a:t>là các vectors đặc trưng của chúng. </a:t>
                </a:r>
                <a:r>
                  <a:rPr lang="vi-VN" sz="2200">
                    <a:latin typeface="Times New Roman" panose="02020603050405020304" pitchFamily="18" charset="0"/>
                    <a:cs typeface="Times New Roman" panose="02020603050405020304" pitchFamily="18" charset="0"/>
                  </a:rPr>
                  <a:t>được </a:t>
                </a:r>
                <a:r>
                  <a:rPr lang="vi-VN" sz="2200" smtClean="0">
                    <a:latin typeface="Times New Roman" panose="02020603050405020304" pitchFamily="18" charset="0"/>
                    <a:cs typeface="Times New Roman" panose="02020603050405020304" pitchFamily="18" charset="0"/>
                  </a:rPr>
                  <a:t>biểu diễn bởi </a:t>
                </a:r>
                <a:r>
                  <a:rPr lang="vi-VN" sz="2200">
                    <a:latin typeface="Times New Roman" panose="02020603050405020304" pitchFamily="18" charset="0"/>
                    <a:cs typeface="Times New Roman" panose="02020603050405020304" pitchFamily="18" charset="0"/>
                  </a:rPr>
                  <a:t>một ma trận </a:t>
                </a:r>
                <a:r>
                  <a:rPr lang="vi-VN" sz="2200">
                    <a:latin typeface="Times New Roman" panose="02020603050405020304" pitchFamily="18" charset="0"/>
                    <a:cs typeface="Times New Roman" panose="02020603050405020304" pitchFamily="18" charset="0"/>
                  </a:rPr>
                  <a:t>C </a:t>
                </a:r>
                <a:r>
                  <a:rPr lang="vi-VN" sz="2200">
                    <a:latin typeface="Times New Roman" panose="02020603050405020304" pitchFamily="18" charset="0"/>
                    <a:cs typeface="Times New Roman" panose="02020603050405020304" pitchFamily="18" charset="0"/>
                  </a:rPr>
                  <a:t>(</a:t>
                </a:r>
                <a:r>
                  <a:rPr lang="vi-VN" sz="2200" smtClean="0">
                    <a:latin typeface="Times New Roman" panose="02020603050405020304" pitchFamily="18" charset="0"/>
                    <a:cs typeface="Times New Roman" panose="02020603050405020304" pitchFamily="18" charset="0"/>
                  </a:rPr>
                  <a:t>|</a:t>
                </a:r>
                <a:r>
                  <a:rPr lang="vi-VN" sz="2200" i="1">
                    <a:latin typeface="Times New Roman" panose="02020603050405020304" pitchFamily="18" charset="0"/>
                    <a:cs typeface="Times New Roman" panose="02020603050405020304" pitchFamily="18" charset="0"/>
                  </a:rPr>
                  <a:t>V| </a:t>
                </a:r>
                <a:r>
                  <a:rPr lang="vi-VN" sz="2200" i="1">
                    <a:latin typeface="Times New Roman" panose="02020603050405020304" pitchFamily="18" charset="0"/>
                    <a:cs typeface="Times New Roman" panose="02020603050405020304" pitchFamily="18" charset="0"/>
                  </a:rPr>
                  <a:t>× </a:t>
                </a:r>
                <a:r>
                  <a:rPr lang="vi-VN" sz="2200" i="1" smtClean="0">
                    <a:latin typeface="Times New Roman" panose="02020603050405020304" pitchFamily="18" charset="0"/>
                    <a:cs typeface="Times New Roman" panose="02020603050405020304" pitchFamily="18" charset="0"/>
                  </a:rPr>
                  <a:t>m)</a:t>
                </a:r>
                <a:r>
                  <a:rPr lang="vi-VN" sz="2200" smtClean="0">
                    <a:latin typeface="Times New Roman" panose="02020603050405020304" pitchFamily="18" charset="0"/>
                    <a:cs typeface="Times New Roman" panose="02020603050405020304" pitchFamily="18" charset="0"/>
                  </a:rPr>
                  <a:t>, với dòng </a:t>
                </a:r>
                <a:r>
                  <a:rPr lang="vi-VN" sz="2200">
                    <a:latin typeface="Times New Roman" panose="02020603050405020304" pitchFamily="18" charset="0"/>
                    <a:cs typeface="Times New Roman" panose="02020603050405020304" pitchFamily="18" charset="0"/>
                  </a:rPr>
                  <a:t>thứ i là </a:t>
                </a:r>
                <a:r>
                  <a:rPr lang="vi-VN" sz="2200">
                    <a:latin typeface="Times New Roman" panose="02020603050405020304" pitchFamily="18" charset="0"/>
                    <a:cs typeface="Times New Roman" panose="02020603050405020304" pitchFamily="18" charset="0"/>
                  </a:rPr>
                  <a:t>các </a:t>
                </a:r>
                <a:r>
                  <a:rPr lang="vi-VN" sz="2200" smtClean="0">
                    <a:latin typeface="Times New Roman" panose="02020603050405020304" pitchFamily="18" charset="0"/>
                    <a:cs typeface="Times New Roman" panose="02020603050405020304" pitchFamily="18" charset="0"/>
                  </a:rPr>
                  <a:t>đặc trưng của </a:t>
                </a:r>
                <a14:m>
                  <m:oMath xmlns:m="http://schemas.openxmlformats.org/officeDocument/2006/math">
                    <m:r>
                      <a:rPr lang="vi-VN" sz="2200" i="1" smtClean="0">
                        <a:latin typeface="Cambria Math" panose="02040503050406030204" pitchFamily="18" charset="0"/>
                        <a:cs typeface="Times New Roman" panose="02020603050405020304" pitchFamily="18" charset="0"/>
                      </a:rPr>
                      <m:t>𝐶</m:t>
                    </m:r>
                    <m:r>
                      <a:rPr lang="vi-VN" sz="2200" i="1" smtClean="0">
                        <a:latin typeface="Cambria Math" panose="02040503050406030204" pitchFamily="18" charset="0"/>
                        <a:cs typeface="Times New Roman" panose="02020603050405020304" pitchFamily="18" charset="0"/>
                      </a:rPr>
                      <m:t>(</m:t>
                    </m:r>
                    <m:r>
                      <a:rPr lang="vi-VN" sz="2200" i="1" smtClean="0">
                        <a:latin typeface="Cambria Math" panose="02040503050406030204" pitchFamily="18" charset="0"/>
                        <a:cs typeface="Times New Roman" panose="02020603050405020304" pitchFamily="18" charset="0"/>
                      </a:rPr>
                      <m:t>𝑖</m:t>
                    </m:r>
                    <m:r>
                      <a:rPr lang="vi-VN" sz="2200" i="1" smtClean="0">
                        <a:latin typeface="Cambria Math" panose="02040503050406030204" pitchFamily="18" charset="0"/>
                        <a:cs typeface="Times New Roman" panose="02020603050405020304" pitchFamily="18" charset="0"/>
                      </a:rPr>
                      <m:t>) </m:t>
                    </m:r>
                  </m:oMath>
                </a14:m>
                <a:r>
                  <a:rPr lang="vi-VN" sz="2200">
                    <a:latin typeface="Times New Roman" panose="02020603050405020304" pitchFamily="18" charset="0"/>
                    <a:cs typeface="Times New Roman" panose="02020603050405020304" pitchFamily="18" charset="0"/>
                  </a:rPr>
                  <a:t>cho </a:t>
                </a:r>
                <a:r>
                  <a:rPr lang="vi-VN" sz="2200" smtClean="0">
                    <a:latin typeface="Times New Roman" panose="02020603050405020304" pitchFamily="18" charset="0"/>
                    <a:cs typeface="Times New Roman" panose="02020603050405020304" pitchFamily="18" charset="0"/>
                  </a:rPr>
                  <a:t>từ </a:t>
                </a:r>
                <a:r>
                  <a:rPr lang="vi-VN" sz="2200">
                    <a:latin typeface="Times New Roman" panose="02020603050405020304" pitchFamily="18" charset="0"/>
                    <a:cs typeface="Times New Roman" panose="02020603050405020304" pitchFamily="18" charset="0"/>
                  </a:rPr>
                  <a:t>thứ </a:t>
                </a:r>
                <a14:m>
                  <m:oMath xmlns:m="http://schemas.openxmlformats.org/officeDocument/2006/math">
                    <m:r>
                      <a:rPr lang="vi-VN" sz="2200" b="1" i="1" smtClean="0">
                        <a:latin typeface="Cambria Math" panose="02040503050406030204" pitchFamily="18" charset="0"/>
                        <a:cs typeface="Times New Roman" panose="02020603050405020304" pitchFamily="18" charset="0"/>
                      </a:rPr>
                      <m:t>𝒊</m:t>
                    </m:r>
                  </m:oMath>
                </a14:m>
                <a:r>
                  <a:rPr lang="vi-VN" sz="2200">
                    <a:latin typeface="Times New Roman" panose="02020603050405020304" pitchFamily="18" charset="0"/>
                    <a:cs typeface="Times New Roman" panose="02020603050405020304" pitchFamily="18" charset="0"/>
                  </a:rPr>
                  <a:t>. </a:t>
                </a:r>
                <a:endParaRPr lang="vi-VN" sz="2200" smtClean="0">
                  <a:latin typeface="Times New Roman" panose="02020603050405020304" pitchFamily="18" charset="0"/>
                  <a:cs typeface="Times New Roman" panose="02020603050405020304" pitchFamily="18" charset="0"/>
                </a:endParaRPr>
              </a:p>
              <a:p>
                <a:pPr algn="just"/>
                <a:r>
                  <a:rPr lang="vi-VN" sz="2200" i="1">
                    <a:latin typeface="Times New Roman" panose="02020603050405020304" pitchFamily="18" charset="0"/>
                    <a:cs typeface="Times New Roman" panose="02020603050405020304" pitchFamily="18" charset="0"/>
                  </a:rPr>
                  <a:t>	</a:t>
                </a:r>
                <a:r>
                  <a:rPr lang="vi-VN" sz="2200">
                    <a:latin typeface="Times New Roman" panose="02020603050405020304" pitchFamily="18" charset="0"/>
                    <a:cs typeface="Times New Roman" panose="02020603050405020304" pitchFamily="18" charset="0"/>
                  </a:rPr>
                  <a:t>Hàm</a:t>
                </a:r>
                <a:r>
                  <a:rPr lang="vi-VN" sz="2200" i="1">
                    <a:latin typeface="Times New Roman" panose="02020603050405020304" pitchFamily="18" charset="0"/>
                    <a:cs typeface="Times New Roman" panose="02020603050405020304" pitchFamily="18" charset="0"/>
                  </a:rPr>
                  <a:t> g </a:t>
                </a:r>
                <a:r>
                  <a:rPr lang="vi-VN" sz="2200">
                    <a:latin typeface="Times New Roman" panose="02020603050405020304" pitchFamily="18" charset="0"/>
                    <a:cs typeface="Times New Roman" panose="02020603050405020304" pitchFamily="18" charset="0"/>
                  </a:rPr>
                  <a:t>có thể được implement bởi </a:t>
                </a:r>
                <a:r>
                  <a:rPr lang="vi-VN" sz="2200">
                    <a:latin typeface="Times New Roman" panose="02020603050405020304" pitchFamily="18" charset="0"/>
                    <a:cs typeface="Times New Roman" panose="02020603050405020304" pitchFamily="18" charset="0"/>
                  </a:rPr>
                  <a:t>một </a:t>
                </a:r>
                <a:r>
                  <a:rPr lang="vi-VN" sz="2200" i="1" smtClean="0">
                    <a:latin typeface="Times New Roman" panose="02020603050405020304" pitchFamily="18" charset="0"/>
                    <a:cs typeface="Times New Roman" panose="02020603050405020304" pitchFamily="18" charset="0"/>
                  </a:rPr>
                  <a:t>feed-forward </a:t>
                </a:r>
                <a:r>
                  <a:rPr lang="vi-VN" sz="2200" i="1">
                    <a:latin typeface="Times New Roman" panose="02020603050405020304" pitchFamily="18" charset="0"/>
                    <a:cs typeface="Times New Roman" panose="02020603050405020304" pitchFamily="18" charset="0"/>
                  </a:rPr>
                  <a:t>network</a:t>
                </a:r>
                <a:r>
                  <a:rPr lang="vi-VN" sz="2200" i="1" smtClean="0">
                    <a:latin typeface="Times New Roman" panose="02020603050405020304" pitchFamily="18" charset="0"/>
                    <a:cs typeface="Times New Roman" panose="02020603050405020304" pitchFamily="18" charset="0"/>
                  </a:rPr>
                  <a:t> </a:t>
                </a:r>
                <a:r>
                  <a:rPr lang="vi-VN" sz="2200">
                    <a:latin typeface="Times New Roman" panose="02020603050405020304" pitchFamily="18" charset="0"/>
                    <a:cs typeface="Times New Roman" panose="02020603050405020304" pitchFamily="18" charset="0"/>
                  </a:rPr>
                  <a:t>hoặc</a:t>
                </a:r>
                <a:r>
                  <a:rPr lang="vi-VN" sz="2200" i="1">
                    <a:latin typeface="Times New Roman" panose="02020603050405020304" pitchFamily="18" charset="0"/>
                    <a:cs typeface="Times New Roman" panose="02020603050405020304" pitchFamily="18" charset="0"/>
                  </a:rPr>
                  <a:t> recurrent </a:t>
                </a:r>
                <a:r>
                  <a:rPr lang="vi-VN" sz="2200" i="1">
                    <a:latin typeface="Times New Roman" panose="02020603050405020304" pitchFamily="18" charset="0"/>
                    <a:cs typeface="Times New Roman" panose="02020603050405020304" pitchFamily="18" charset="0"/>
                  </a:rPr>
                  <a:t>neural </a:t>
                </a:r>
                <a:r>
                  <a:rPr lang="vi-VN" sz="2200" i="1" smtClean="0">
                    <a:latin typeface="Times New Roman" panose="02020603050405020304" pitchFamily="18" charset="0"/>
                    <a:cs typeface="Times New Roman" panose="02020603050405020304" pitchFamily="18" charset="0"/>
                  </a:rPr>
                  <a:t>network ,tương tự quá trình training là ta sẽ đi cực đại hóa log-likelihood</a:t>
                </a:r>
                <a:endParaRPr lang="vi-VN" sz="2200" i="1" smtClean="0">
                  <a:latin typeface="Cambria Math" panose="02040503050406030204" pitchFamily="18" charset="0"/>
                  <a:cs typeface="Times New Roman" panose="02020603050405020304" pitchFamily="18" charset="0"/>
                </a:endParaRPr>
              </a:p>
            </p:txBody>
          </p:sp>
        </mc:Choice>
        <mc:Fallback>
          <p:sp>
            <p:nvSpPr>
              <p:cNvPr id="10" name="Rectangle 9"/>
              <p:cNvSpPr>
                <a:spLocks noRot="1" noChangeAspect="1" noMove="1" noResize="1" noEditPoints="1" noAdjustHandles="1" noChangeArrowheads="1" noChangeShapeType="1" noTextEdit="1"/>
              </p:cNvSpPr>
              <p:nvPr/>
            </p:nvSpPr>
            <p:spPr>
              <a:xfrm>
                <a:off x="1672046" y="1785257"/>
                <a:ext cx="9535884" cy="1785104"/>
              </a:xfrm>
              <a:prstGeom prst="rect">
                <a:avLst/>
              </a:prstGeom>
              <a:blipFill>
                <a:blip r:embed="rId2"/>
                <a:stretch>
                  <a:fillRect l="-831" t="-2389" r="-767" b="-5802"/>
                </a:stretch>
              </a:blipFill>
            </p:spPr>
            <p:txBody>
              <a:bodyPr/>
              <a:lstStyle/>
              <a:p>
                <a:r>
                  <a:rPr lang="vi-VN">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3517614" y="3722818"/>
                <a:ext cx="5714833" cy="91384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vi-VN" sz="2200" i="1" smtClean="0">
                          <a:latin typeface="Cambria Math" panose="02040503050406030204" pitchFamily="18" charset="0"/>
                        </a:rPr>
                        <m:t>𝐿</m:t>
                      </m:r>
                      <m:r>
                        <a:rPr lang="vi-VN" sz="2200" i="0">
                          <a:latin typeface="Cambria Math" panose="02040503050406030204" pitchFamily="18" charset="0"/>
                        </a:rPr>
                        <m:t>=</m:t>
                      </m:r>
                      <m:f>
                        <m:fPr>
                          <m:ctrlPr>
                            <a:rPr lang="vi-VN" sz="2200" i="1">
                              <a:latin typeface="Cambria Math" panose="02040503050406030204" pitchFamily="18" charset="0"/>
                            </a:rPr>
                          </m:ctrlPr>
                        </m:fPr>
                        <m:num>
                          <m:r>
                            <a:rPr lang="vi-VN" sz="2200" i="0">
                              <a:latin typeface="Cambria Math" panose="02040503050406030204" pitchFamily="18" charset="0"/>
                            </a:rPr>
                            <m:t>1</m:t>
                          </m:r>
                        </m:num>
                        <m:den>
                          <m:r>
                            <a:rPr lang="vi-VN" sz="2200" i="1">
                              <a:latin typeface="Cambria Math" panose="02040503050406030204" pitchFamily="18" charset="0"/>
                            </a:rPr>
                            <m:t>𝑇</m:t>
                          </m:r>
                        </m:den>
                      </m:f>
                      <m:nary>
                        <m:naryPr>
                          <m:chr m:val="∑"/>
                          <m:limLoc m:val="undOvr"/>
                          <m:supHide m:val="on"/>
                          <m:ctrlPr>
                            <a:rPr lang="vi-VN" sz="2200" i="1">
                              <a:latin typeface="Cambria Math" panose="02040503050406030204" pitchFamily="18" charset="0"/>
                            </a:rPr>
                          </m:ctrlPr>
                        </m:naryPr>
                        <m:sub>
                          <m:r>
                            <a:rPr lang="vi-VN" sz="2200" i="1">
                              <a:latin typeface="Cambria Math" panose="02040503050406030204" pitchFamily="18" charset="0"/>
                            </a:rPr>
                            <m:t>𝑡</m:t>
                          </m:r>
                        </m:sub>
                        <m:sup/>
                        <m:e>
                          <m:func>
                            <m:funcPr>
                              <m:ctrlPr>
                                <a:rPr lang="vi-VN" sz="2200" i="1">
                                  <a:latin typeface="Cambria Math" panose="02040503050406030204" pitchFamily="18" charset="0"/>
                                </a:rPr>
                              </m:ctrlPr>
                            </m:funcPr>
                            <m:fName>
                              <m:r>
                                <m:rPr>
                                  <m:sty m:val="p"/>
                                </m:rPr>
                                <a:rPr lang="vi-VN" sz="2200" i="0">
                                  <a:latin typeface="Cambria Math" panose="02040503050406030204" pitchFamily="18" charset="0"/>
                                </a:rPr>
                                <m:t>log</m:t>
                              </m:r>
                            </m:fName>
                            <m:e>
                              <m:d>
                                <m:dPr>
                                  <m:begChr m:val=""/>
                                  <m:ctrlPr>
                                    <a:rPr lang="vi-VN" sz="2200" i="1">
                                      <a:latin typeface="Cambria Math" panose="02040503050406030204" pitchFamily="18" charset="0"/>
                                    </a:rPr>
                                  </m:ctrlPr>
                                </m:dPr>
                                <m:e>
                                  <m:r>
                                    <a:rPr lang="vi-VN" sz="2200" i="1">
                                      <a:latin typeface="Cambria Math" panose="02040503050406030204" pitchFamily="18" charset="0"/>
                                    </a:rPr>
                                    <m:t>𝑓</m:t>
                                  </m:r>
                                  <m:r>
                                    <a:rPr lang="vi-VN" sz="2200" i="0">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𝑤</m:t>
                                      </m:r>
                                    </m:e>
                                    <m:sub>
                                      <m:r>
                                        <a:rPr lang="vi-VN" sz="2200" i="1">
                                          <a:latin typeface="Cambria Math" panose="02040503050406030204" pitchFamily="18" charset="0"/>
                                        </a:rPr>
                                        <m:t>𝑡</m:t>
                                      </m:r>
                                    </m:sub>
                                  </m:sSub>
                                  <m:r>
                                    <a:rPr lang="vi-VN" sz="2200" i="0">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𝑤</m:t>
                                      </m:r>
                                    </m:e>
                                    <m:sub>
                                      <m:r>
                                        <a:rPr lang="vi-VN" sz="2200" i="1">
                                          <a:latin typeface="Cambria Math" panose="02040503050406030204" pitchFamily="18" charset="0"/>
                                        </a:rPr>
                                        <m:t>𝑡</m:t>
                                      </m:r>
                                      <m:r>
                                        <a:rPr lang="vi-VN" sz="2200" i="0">
                                          <a:latin typeface="Cambria Math" panose="02040503050406030204" pitchFamily="18" charset="0"/>
                                        </a:rPr>
                                        <m:t>−1</m:t>
                                      </m:r>
                                    </m:sub>
                                  </m:sSub>
                                  <m:r>
                                    <a:rPr lang="vi-VN" sz="2200" i="0">
                                      <a:latin typeface="Cambria Math" panose="02040503050406030204" pitchFamily="18" charset="0"/>
                                    </a:rPr>
                                    <m:t>,··· ,</m:t>
                                  </m:r>
                                  <m:sSub>
                                    <m:sSubPr>
                                      <m:ctrlPr>
                                        <a:rPr lang="vi-VN" sz="2200" i="1">
                                          <a:latin typeface="Cambria Math" panose="02040503050406030204" pitchFamily="18" charset="0"/>
                                        </a:rPr>
                                      </m:ctrlPr>
                                    </m:sSubPr>
                                    <m:e>
                                      <m:r>
                                        <a:rPr lang="vi-VN" sz="2200" i="1">
                                          <a:latin typeface="Cambria Math" panose="02040503050406030204" pitchFamily="18" charset="0"/>
                                        </a:rPr>
                                        <m:t>𝑤</m:t>
                                      </m:r>
                                    </m:e>
                                    <m:sub>
                                      <m:r>
                                        <a:rPr lang="vi-VN" sz="2200" i="1">
                                          <a:latin typeface="Cambria Math" panose="02040503050406030204" pitchFamily="18" charset="0"/>
                                        </a:rPr>
                                        <m:t>𝑡</m:t>
                                      </m:r>
                                      <m:r>
                                        <a:rPr lang="vi-VN" sz="2200" i="0">
                                          <a:latin typeface="Cambria Math" panose="02040503050406030204" pitchFamily="18" charset="0"/>
                                        </a:rPr>
                                        <m:t>−</m:t>
                                      </m:r>
                                      <m:r>
                                        <a:rPr lang="vi-VN" sz="2200" i="1">
                                          <a:latin typeface="Cambria Math" panose="02040503050406030204" pitchFamily="18" charset="0"/>
                                        </a:rPr>
                                        <m:t>𝑛</m:t>
                                      </m:r>
                                      <m:r>
                                        <a:rPr lang="vi-VN" sz="2200" i="0">
                                          <a:latin typeface="Cambria Math" panose="02040503050406030204" pitchFamily="18" charset="0"/>
                                        </a:rPr>
                                        <m:t>+1</m:t>
                                      </m:r>
                                    </m:sub>
                                  </m:sSub>
                                  <m:r>
                                    <a:rPr lang="vi-VN" sz="2200" i="0">
                                      <a:latin typeface="Cambria Math" panose="02040503050406030204" pitchFamily="18" charset="0"/>
                                    </a:rPr>
                                    <m:t>;</m:t>
                                  </m:r>
                                  <m:r>
                                    <a:rPr lang="vi-VN" sz="2200" i="1">
                                      <a:latin typeface="Cambria Math" panose="02040503050406030204" pitchFamily="18" charset="0"/>
                                    </a:rPr>
                                    <m:t>𝜃</m:t>
                                  </m:r>
                                </m:e>
                              </m:d>
                            </m:e>
                          </m:func>
                        </m:e>
                      </m:nary>
                      <m:r>
                        <a:rPr lang="vi-VN" sz="2200" i="0">
                          <a:latin typeface="Cambria Math" panose="02040503050406030204" pitchFamily="18" charset="0"/>
                        </a:rPr>
                        <m:t>+</m:t>
                      </m:r>
                      <m:r>
                        <m:rPr>
                          <m:sty m:val="p"/>
                        </m:rPr>
                        <a:rPr lang="vi-VN" sz="2200" b="0" i="0" smtClean="0">
                          <a:latin typeface="Cambria Math" panose="02040503050406030204" pitchFamily="18" charset="0"/>
                        </a:rPr>
                        <m:t>R</m:t>
                      </m:r>
                      <m:r>
                        <a:rPr lang="vi-VN" sz="2200" b="0" i="0" smtClean="0">
                          <a:latin typeface="Cambria Math" panose="02040503050406030204" pitchFamily="18" charset="0"/>
                        </a:rPr>
                        <m:t>(</m:t>
                      </m:r>
                      <m:r>
                        <a:rPr lang="en-US" sz="2200" i="1"/>
                        <m:t>𝜃</m:t>
                      </m:r>
                      <m:r>
                        <a:rPr lang="vi-VN" sz="2200" b="0" i="0" smtClean="0">
                          <a:latin typeface="Cambria Math" panose="02040503050406030204" pitchFamily="18" charset="0"/>
                        </a:rPr>
                        <m:t>)</m:t>
                      </m:r>
                    </m:oMath>
                  </m:oMathPara>
                </a14:m>
                <a:endParaRPr lang="vi-VN" sz="2200"/>
              </a:p>
            </p:txBody>
          </p:sp>
        </mc:Choice>
        <mc:Fallback>
          <p:sp>
            <p:nvSpPr>
              <p:cNvPr id="11" name="Rectangle 10"/>
              <p:cNvSpPr>
                <a:spLocks noRot="1" noChangeAspect="1" noMove="1" noResize="1" noEditPoints="1" noAdjustHandles="1" noChangeArrowheads="1" noChangeShapeType="1" noTextEdit="1"/>
              </p:cNvSpPr>
              <p:nvPr/>
            </p:nvSpPr>
            <p:spPr>
              <a:xfrm>
                <a:off x="3517614" y="3722818"/>
                <a:ext cx="5714833" cy="913840"/>
              </a:xfrm>
              <a:prstGeom prst="rect">
                <a:avLst/>
              </a:prstGeom>
              <a:blipFill>
                <a:blip r:embed="rId3"/>
                <a:stretch>
                  <a:fillRect/>
                </a:stretch>
              </a:blipFill>
            </p:spPr>
            <p:txBody>
              <a:bodyPr/>
              <a:lstStyle/>
              <a:p>
                <a:r>
                  <a:rPr lang="vi-VN">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3327030" y="4636658"/>
                <a:ext cx="6096000" cy="1338828"/>
              </a:xfrm>
              <a:prstGeom prst="rect">
                <a:avLst/>
              </a:prstGeom>
            </p:spPr>
            <p:txBody>
              <a:bodyPr>
                <a:spAutoFit/>
              </a:bodyPr>
              <a:lstStyle/>
              <a:p>
                <a:pPr algn="just">
                  <a:lnSpc>
                    <a:spcPct val="150000"/>
                  </a:lnSpc>
                </a:pPr>
                <a:r>
                  <a:rPr lang="en-US">
                    <a:latin typeface="Times New Roman" panose="02020603050405020304" pitchFamily="18" charset="0"/>
                    <a:ea typeface="Times New Roman" panose="02020603050405020304" pitchFamily="18" charset="0"/>
                  </a:rPr>
                  <a:t>Trong đó</a:t>
                </a:r>
                <a:r>
                  <a:rPr lang="en-US" smtClean="0">
                    <a:latin typeface="Times New Roman" panose="02020603050405020304" pitchFamily="18" charset="0"/>
                    <a:ea typeface="Times New Roman" panose="02020603050405020304" pitchFamily="18" charset="0"/>
                  </a:rPr>
                  <a:t>: </a:t>
                </a:r>
              </a:p>
              <a:p>
                <a:pPr algn="just">
                  <a:lnSpc>
                    <a:spcPct val="150000"/>
                  </a:lnSpc>
                </a:pPr>
                <a14:m>
                  <m:oMath xmlns:m="http://schemas.openxmlformats.org/officeDocument/2006/math">
                    <m:r>
                      <a:rPr lang="en-US" b="1" i="1">
                        <a:latin typeface="Cambria Math" panose="02040503050406030204" pitchFamily="18" charset="0"/>
                        <a:ea typeface="Times New Roman" panose="02020603050405020304" pitchFamily="18" charset="0"/>
                      </a:rPr>
                      <m:t>𝑹</m:t>
                    </m:r>
                    <m:r>
                      <a:rPr lang="en-US" b="1" i="1">
                        <a:latin typeface="Cambria Math" panose="02040503050406030204" pitchFamily="18" charset="0"/>
                        <a:ea typeface="Times New Roman" panose="02020603050405020304" pitchFamily="18" charset="0"/>
                      </a:rPr>
                      <m:t>(</m:t>
                    </m:r>
                    <m:r>
                      <a:rPr lang="en-US" b="1" i="1">
                        <a:latin typeface="Cambria Math" panose="02040503050406030204" pitchFamily="18" charset="0"/>
                        <a:ea typeface="Times New Roman" panose="02020603050405020304" pitchFamily="18" charset="0"/>
                      </a:rPr>
                      <m:t>𝜽</m:t>
                    </m:r>
                    <m:r>
                      <a:rPr lang="en-US" b="1" i="1">
                        <a:latin typeface="Cambria Math" panose="02040503050406030204" pitchFamily="18" charset="0"/>
                        <a:ea typeface="Times New Roman" panose="02020603050405020304" pitchFamily="18" charset="0"/>
                      </a:rPr>
                      <m:t>)</m:t>
                    </m:r>
                  </m:oMath>
                </a14:m>
                <a:r>
                  <a:rPr lang="en-US">
                    <a:latin typeface="Times New Roman" panose="02020603050405020304" pitchFamily="18" charset="0"/>
                    <a:ea typeface="Times New Roman" panose="02020603050405020304" pitchFamily="18" charset="0"/>
                  </a:rPr>
                  <a:t> là một </a:t>
                </a:r>
                <a:r>
                  <a:rPr lang="en-US" b="1" i="1">
                    <a:latin typeface="Times New Roman" panose="02020603050405020304" pitchFamily="18" charset="0"/>
                    <a:ea typeface="Times New Roman" panose="02020603050405020304" pitchFamily="18" charset="0"/>
                  </a:rPr>
                  <a:t>weight decay </a:t>
                </a:r>
                <a:r>
                  <a:rPr lang="en-US">
                    <a:latin typeface="Times New Roman" panose="02020603050405020304" pitchFamily="18" charset="0"/>
                    <a:ea typeface="Times New Roman" panose="02020603050405020304" pitchFamily="18" charset="0"/>
                  </a:rPr>
                  <a:t>áp dụng cho các trọng số của mạng neural và ma trận </a:t>
                </a:r>
                <a:r>
                  <a:rPr lang="en-US" b="1" i="1">
                    <a:latin typeface="Times New Roman" panose="02020603050405020304" pitchFamily="18" charset="0"/>
                    <a:ea typeface="Times New Roman" panose="02020603050405020304" pitchFamily="18" charset="0"/>
                  </a:rPr>
                  <a:t>C</a:t>
                </a:r>
                <a:r>
                  <a:rPr lang="en-US">
                    <a:latin typeface="Times New Roman" panose="02020603050405020304" pitchFamily="18" charset="0"/>
                    <a:ea typeface="Times New Roman" panose="02020603050405020304" pitchFamily="18" charset="0"/>
                  </a:rPr>
                  <a:t>, không áp dụng cho các biases.</a:t>
                </a:r>
                <a:endParaRPr lang="vi-VN">
                  <a:latin typeface="Times New Roman" panose="02020603050405020304" pitchFamily="18" charset="0"/>
                  <a:ea typeface="Times New Roman" panose="02020603050405020304" pitchFamily="18" charset="0"/>
                </a:endParaRPr>
              </a:p>
            </p:txBody>
          </p:sp>
        </mc:Choice>
        <mc:Fallback>
          <p:sp>
            <p:nvSpPr>
              <p:cNvPr id="12" name="Rectangle 11"/>
              <p:cNvSpPr>
                <a:spLocks noRot="1" noChangeAspect="1" noMove="1" noResize="1" noEditPoints="1" noAdjustHandles="1" noChangeArrowheads="1" noChangeShapeType="1" noTextEdit="1"/>
              </p:cNvSpPr>
              <p:nvPr/>
            </p:nvSpPr>
            <p:spPr>
              <a:xfrm>
                <a:off x="3327030" y="4636658"/>
                <a:ext cx="6096000" cy="1338828"/>
              </a:xfrm>
              <a:prstGeom prst="rect">
                <a:avLst/>
              </a:prstGeom>
              <a:blipFill>
                <a:blip r:embed="rId4"/>
                <a:stretch>
                  <a:fillRect l="-900" r="-800" b="-3196"/>
                </a:stretch>
              </a:blipFill>
            </p:spPr>
            <p:txBody>
              <a:bodyPr/>
              <a:lstStyle/>
              <a:p>
                <a:r>
                  <a:rPr lang="vi-VN">
                    <a:noFill/>
                  </a:rPr>
                  <a:t> </a:t>
                </a:r>
              </a:p>
            </p:txBody>
          </p:sp>
        </mc:Fallback>
      </mc:AlternateContent>
    </p:spTree>
    <p:extLst>
      <p:ext uri="{BB962C8B-B14F-4D97-AF65-F5344CB8AC3E}">
        <p14:creationId xmlns:p14="http://schemas.microsoft.com/office/powerpoint/2010/main" val="687765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862" y="1632800"/>
            <a:ext cx="10952649" cy="152457"/>
          </a:xfrm>
        </p:spPr>
        <p:txBody>
          <a:bodyPr>
            <a:normAutofit fontScale="90000"/>
          </a:bodyPr>
          <a:lstStyle/>
          <a:p>
            <a:r>
              <a:rPr lang="en-US" sz="3300" i="1" smtClean="0">
                <a:solidFill>
                  <a:srgbClr val="FF0000"/>
                </a:solidFill>
                <a:latin typeface="Times New Roman" panose="02020603050405020304" pitchFamily="18" charset="0"/>
                <a:cs typeface="Times New Roman" panose="02020603050405020304" pitchFamily="18" charset="0"/>
              </a:rPr>
              <a:t>2.2 Neural Network:</a:t>
            </a:r>
            <a:r>
              <a:rPr lang="en-US" sz="3300" i="1">
                <a:solidFill>
                  <a:srgbClr val="FF0000"/>
                </a:solidFill>
                <a:latin typeface="Times New Roman" panose="02020603050405020304" pitchFamily="18" charset="0"/>
                <a:cs typeface="Times New Roman" panose="02020603050405020304" pitchFamily="18" charset="0"/>
              </a:rPr>
              <a:t/>
            </a:r>
            <a:br>
              <a:rPr lang="en-US" sz="3300" i="1">
                <a:solidFill>
                  <a:srgbClr val="FF0000"/>
                </a:solidFill>
                <a:latin typeface="Times New Roman" panose="02020603050405020304" pitchFamily="18" charset="0"/>
                <a:cs typeface="Times New Roman" panose="02020603050405020304" pitchFamily="18" charset="0"/>
              </a:rPr>
            </a:br>
            <a:r>
              <a:rPr lang="vi-VN" sz="3300" i="1">
                <a:solidFill>
                  <a:srgbClr val="FF0000"/>
                </a:solidFill>
                <a:latin typeface="Times New Roman" panose="02020603050405020304" pitchFamily="18" charset="0"/>
                <a:cs typeface="Times New Roman" panose="02020603050405020304" pitchFamily="18" charset="0"/>
              </a:rPr>
              <a:t/>
            </a:r>
            <a:br>
              <a:rPr lang="vi-VN" sz="3300" i="1">
                <a:solidFill>
                  <a:srgbClr val="FF0000"/>
                </a:solidFill>
                <a:latin typeface="Times New Roman" panose="02020603050405020304" pitchFamily="18" charset="0"/>
                <a:cs typeface="Times New Roman" panose="02020603050405020304" pitchFamily="18" charset="0"/>
              </a:rPr>
            </a:br>
            <a:r>
              <a:rPr lang="en-US" sz="3000" smtClean="0">
                <a:solidFill>
                  <a:srgbClr val="FF0000"/>
                </a:solidFill>
                <a:latin typeface="Times New Roman" panose="02020603050405020304" pitchFamily="18" charset="0"/>
                <a:cs typeface="Times New Roman" panose="02020603050405020304" pitchFamily="18" charset="0"/>
              </a:rPr>
              <a:t/>
            </a:r>
            <a:br>
              <a:rPr lang="en-US" sz="3000" smtClean="0">
                <a:solidFill>
                  <a:srgbClr val="FF0000"/>
                </a:solidFill>
                <a:latin typeface="Times New Roman" panose="02020603050405020304" pitchFamily="18" charset="0"/>
                <a:cs typeface="Times New Roman" panose="02020603050405020304" pitchFamily="18" charset="0"/>
              </a:rPr>
            </a:br>
            <a:endParaRPr lang="en-US" sz="540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353084" y="1262037"/>
            <a:ext cx="3791423" cy="492443"/>
          </a:xfrm>
          <a:prstGeom prst="rect">
            <a:avLst/>
          </a:prstGeom>
        </p:spPr>
        <p:txBody>
          <a:bodyPr wrap="none">
            <a:spAutoFit/>
          </a:bodyPr>
          <a:lstStyle/>
          <a:p>
            <a:r>
              <a:rPr lang="en-US" sz="2600" b="1" i="1" smtClean="0">
                <a:latin typeface="Times New Roman" panose="02020603050405020304" pitchFamily="18" charset="0"/>
                <a:cs typeface="Times New Roman" panose="02020603050405020304" pitchFamily="18" charset="0"/>
              </a:rPr>
              <a:t>b). Tính toán trong mạng:</a:t>
            </a:r>
            <a:endParaRPr lang="en-US" sz="2600" b="1" i="1">
              <a:latin typeface="Times New Roman" panose="02020603050405020304" pitchFamily="18" charset="0"/>
              <a:cs typeface="Times New Roman" panose="02020603050405020304" pitchFamily="18" charset="0"/>
            </a:endParaRPr>
          </a:p>
        </p:txBody>
      </p:sp>
      <p:sp>
        <p:nvSpPr>
          <p:cNvPr id="10" name="Rectangle 9"/>
          <p:cNvSpPr/>
          <p:nvPr/>
        </p:nvSpPr>
        <p:spPr>
          <a:xfrm>
            <a:off x="1672046" y="1785257"/>
            <a:ext cx="9318171" cy="430887"/>
          </a:xfrm>
          <a:prstGeom prst="rect">
            <a:avLst/>
          </a:prstGeom>
        </p:spPr>
        <p:txBody>
          <a:bodyPr wrap="square">
            <a:spAutoFit/>
          </a:bodyPr>
          <a:lstStyle/>
          <a:p>
            <a:pPr algn="just"/>
            <a:r>
              <a:rPr lang="vi-VN" sz="2200" smtClean="0">
                <a:latin typeface="Times New Roman" panose="02020603050405020304" pitchFamily="18" charset="0"/>
                <a:cs typeface="Times New Roman" panose="02020603050405020304" pitchFamily="18" charset="0"/>
              </a:rPr>
              <a:t>	Trong mạng </a:t>
            </a:r>
            <a:r>
              <a:rPr lang="vi-VN" sz="2200">
                <a:latin typeface="Times New Roman" panose="02020603050405020304" pitchFamily="18" charset="0"/>
                <a:cs typeface="Times New Roman" panose="02020603050405020304" pitchFamily="18" charset="0"/>
              </a:rPr>
              <a:t>neural </a:t>
            </a:r>
            <a:r>
              <a:rPr lang="vi-VN" sz="2200" smtClean="0">
                <a:latin typeface="Times New Roman" panose="02020603050405020304" pitchFamily="18" charset="0"/>
                <a:cs typeface="Times New Roman" panose="02020603050405020304" pitchFamily="18" charset="0"/>
              </a:rPr>
              <a:t>đầu ra được tính toán với activation là softmax như sau:</a:t>
            </a:r>
            <a:endParaRPr lang="vi-VN" sz="2200" i="1" smtClean="0">
              <a:latin typeface="Cambria Math" panose="020405030504060302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Rectangle 2"/>
              <p:cNvSpPr/>
              <p:nvPr/>
            </p:nvSpPr>
            <p:spPr>
              <a:xfrm>
                <a:off x="3898912" y="2156020"/>
                <a:ext cx="4463844" cy="82984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acc>
                        <m:accPr>
                          <m:chr m:val="̂"/>
                          <m:ctrlPr>
                            <a:rPr lang="vi-VN" sz="2200" b="1">
                              <a:latin typeface="Cambria Math" panose="02040503050406030204" pitchFamily="18" charset="0"/>
                            </a:rPr>
                          </m:ctrlPr>
                        </m:accPr>
                        <m:e>
                          <m:r>
                            <a:rPr lang="vi-VN" sz="2200" b="1" i="1">
                              <a:latin typeface="Cambria Math" panose="02040503050406030204" pitchFamily="18" charset="0"/>
                            </a:rPr>
                            <m:t>𝑷</m:t>
                          </m:r>
                        </m:e>
                      </m:acc>
                      <m:d>
                        <m:dPr>
                          <m:ctrlPr>
                            <a:rPr lang="vi-VN" sz="2200" b="1" i="1">
                              <a:latin typeface="Cambria Math" panose="02040503050406030204" pitchFamily="18" charset="0"/>
                            </a:rPr>
                          </m:ctrlPr>
                        </m:dPr>
                        <m:e>
                          <m:sSub>
                            <m:sSubPr>
                              <m:ctrlPr>
                                <a:rPr lang="vi-VN" sz="2200" b="1" i="1">
                                  <a:latin typeface="Cambria Math" panose="02040503050406030204" pitchFamily="18" charset="0"/>
                                </a:rPr>
                              </m:ctrlPr>
                            </m:sSubPr>
                            <m:e>
                              <m:r>
                                <a:rPr lang="vi-VN" sz="2200" b="0" i="1">
                                  <a:latin typeface="Cambria Math" panose="02040503050406030204" pitchFamily="18" charset="0"/>
                                </a:rPr>
                                <m:t>𝑤</m:t>
                              </m:r>
                            </m:e>
                            <m:sub>
                              <m:r>
                                <a:rPr lang="vi-VN" sz="2200" b="0" i="1">
                                  <a:latin typeface="Cambria Math" panose="02040503050406030204" pitchFamily="18" charset="0"/>
                                </a:rPr>
                                <m:t>𝑡</m:t>
                              </m:r>
                            </m:sub>
                          </m:sSub>
                        </m:e>
                        <m:e>
                          <m:sSub>
                            <m:sSubPr>
                              <m:ctrlPr>
                                <a:rPr lang="vi-VN" sz="2200" b="1" i="1">
                                  <a:latin typeface="Cambria Math" panose="02040503050406030204" pitchFamily="18" charset="0"/>
                                </a:rPr>
                              </m:ctrlPr>
                            </m:sSubPr>
                            <m:e>
                              <m:r>
                                <a:rPr lang="vi-VN" sz="2200" b="0" i="1">
                                  <a:latin typeface="Cambria Math" panose="02040503050406030204" pitchFamily="18" charset="0"/>
                                </a:rPr>
                                <m:t>𝑤</m:t>
                              </m:r>
                            </m:e>
                            <m:sub>
                              <m:r>
                                <a:rPr lang="vi-VN" sz="2200" b="0" i="1">
                                  <a:latin typeface="Cambria Math" panose="02040503050406030204" pitchFamily="18" charset="0"/>
                                </a:rPr>
                                <m:t>𝑡</m:t>
                              </m:r>
                              <m:r>
                                <a:rPr lang="vi-VN" sz="2200" b="0" i="0">
                                  <a:latin typeface="Cambria Math" panose="02040503050406030204" pitchFamily="18" charset="0"/>
                                </a:rPr>
                                <m:t>−1</m:t>
                              </m:r>
                            </m:sub>
                          </m:sSub>
                          <m:r>
                            <a:rPr lang="vi-VN" sz="2200" b="0" i="0">
                              <a:latin typeface="Cambria Math" panose="02040503050406030204" pitchFamily="18" charset="0"/>
                            </a:rPr>
                            <m:t>,··· ,</m:t>
                          </m:r>
                          <m:sSub>
                            <m:sSubPr>
                              <m:ctrlPr>
                                <a:rPr lang="vi-VN" sz="2200" b="0" i="1">
                                  <a:latin typeface="Cambria Math" panose="02040503050406030204" pitchFamily="18" charset="0"/>
                                </a:rPr>
                              </m:ctrlPr>
                            </m:sSubPr>
                            <m:e>
                              <m:r>
                                <a:rPr lang="vi-VN" sz="2200" b="0" i="1">
                                  <a:latin typeface="Cambria Math" panose="02040503050406030204" pitchFamily="18" charset="0"/>
                                </a:rPr>
                                <m:t>𝑤</m:t>
                              </m:r>
                            </m:e>
                            <m:sub>
                              <m:r>
                                <a:rPr lang="vi-VN" sz="2200" b="0" i="1">
                                  <a:latin typeface="Cambria Math" panose="02040503050406030204" pitchFamily="18" charset="0"/>
                                </a:rPr>
                                <m:t>𝑡</m:t>
                              </m:r>
                              <m:r>
                                <a:rPr lang="vi-VN" sz="2200" b="0" i="0">
                                  <a:latin typeface="Cambria Math" panose="02040503050406030204" pitchFamily="18" charset="0"/>
                                </a:rPr>
                                <m:t>−</m:t>
                              </m:r>
                              <m:r>
                                <a:rPr lang="vi-VN" sz="2200" b="0" i="1">
                                  <a:latin typeface="Cambria Math" panose="02040503050406030204" pitchFamily="18" charset="0"/>
                                </a:rPr>
                                <m:t>𝑛</m:t>
                              </m:r>
                              <m:r>
                                <a:rPr lang="vi-VN" sz="2200" b="0" i="0">
                                  <a:latin typeface="Cambria Math" panose="02040503050406030204" pitchFamily="18" charset="0"/>
                                </a:rPr>
                                <m:t>+1</m:t>
                              </m:r>
                            </m:sub>
                          </m:sSub>
                        </m:e>
                      </m:d>
                      <m:r>
                        <a:rPr lang="vi-VN" sz="2200" b="0" i="0">
                          <a:latin typeface="Cambria Math" panose="02040503050406030204" pitchFamily="18" charset="0"/>
                        </a:rPr>
                        <m:t>=</m:t>
                      </m:r>
                      <m:f>
                        <m:fPr>
                          <m:ctrlPr>
                            <a:rPr lang="vi-VN" sz="2200" b="0" i="1">
                              <a:latin typeface="Cambria Math" panose="02040503050406030204" pitchFamily="18" charset="0"/>
                            </a:rPr>
                          </m:ctrlPr>
                        </m:fPr>
                        <m:num>
                          <m:sSup>
                            <m:sSupPr>
                              <m:ctrlPr>
                                <a:rPr lang="vi-VN" sz="2200" b="0" i="1">
                                  <a:latin typeface="Cambria Math" panose="02040503050406030204" pitchFamily="18" charset="0"/>
                                </a:rPr>
                              </m:ctrlPr>
                            </m:sSupPr>
                            <m:e>
                              <m:r>
                                <m:rPr>
                                  <m:sty m:val="p"/>
                                </m:rPr>
                                <a:rPr lang="vi-VN" sz="2200" b="0" i="0">
                                  <a:latin typeface="Cambria Math" panose="02040503050406030204" pitchFamily="18" charset="0"/>
                                </a:rPr>
                                <m:t>e</m:t>
                              </m:r>
                            </m:e>
                            <m:sup>
                              <m:sSub>
                                <m:sSubPr>
                                  <m:ctrlPr>
                                    <a:rPr lang="vi-VN" sz="2200" b="0" i="1">
                                      <a:latin typeface="Cambria Math" panose="02040503050406030204" pitchFamily="18" charset="0"/>
                                    </a:rPr>
                                  </m:ctrlPr>
                                </m:sSubPr>
                                <m:e>
                                  <m:r>
                                    <m:rPr>
                                      <m:sty m:val="p"/>
                                    </m:rPr>
                                    <a:rPr lang="vi-VN" sz="2200" b="0" i="0">
                                      <a:latin typeface="Cambria Math" panose="02040503050406030204" pitchFamily="18" charset="0"/>
                                    </a:rPr>
                                    <m:t>y</m:t>
                                  </m:r>
                                </m:e>
                                <m:sub>
                                  <m:d>
                                    <m:dPr>
                                      <m:ctrlPr>
                                        <a:rPr lang="vi-VN" sz="2200" b="0" i="1">
                                          <a:latin typeface="Cambria Math" panose="02040503050406030204" pitchFamily="18" charset="0"/>
                                        </a:rPr>
                                      </m:ctrlPr>
                                    </m:dPr>
                                    <m:e>
                                      <m:r>
                                        <m:rPr>
                                          <m:sty m:val="p"/>
                                        </m:rPr>
                                        <a:rPr lang="vi-VN" sz="2200" b="0" i="0">
                                          <a:latin typeface="Cambria Math" panose="02040503050406030204" pitchFamily="18" charset="0"/>
                                        </a:rPr>
                                        <m:t>wt</m:t>
                                      </m:r>
                                    </m:e>
                                  </m:d>
                                </m:sub>
                              </m:sSub>
                            </m:sup>
                          </m:sSup>
                        </m:num>
                        <m:den>
                          <m:nary>
                            <m:naryPr>
                              <m:chr m:val="∑"/>
                              <m:limLoc m:val="undOvr"/>
                              <m:supHide m:val="on"/>
                              <m:ctrlPr>
                                <a:rPr lang="vi-VN" sz="2200" b="0" i="1">
                                  <a:latin typeface="Cambria Math" panose="02040503050406030204" pitchFamily="18" charset="0"/>
                                </a:rPr>
                              </m:ctrlPr>
                            </m:naryPr>
                            <m:sub>
                              <m:r>
                                <a:rPr lang="vi-VN" sz="2200" b="0" i="1">
                                  <a:latin typeface="Cambria Math" panose="02040503050406030204" pitchFamily="18" charset="0"/>
                                </a:rPr>
                                <m:t>𝑖</m:t>
                              </m:r>
                            </m:sub>
                            <m:sup/>
                            <m:e>
                              <m:sSup>
                                <m:sSupPr>
                                  <m:ctrlPr>
                                    <a:rPr lang="vi-VN" sz="2200" b="0" i="1">
                                      <a:latin typeface="Cambria Math" panose="02040503050406030204" pitchFamily="18" charset="0"/>
                                    </a:rPr>
                                  </m:ctrlPr>
                                </m:sSupPr>
                                <m:e>
                                  <m:r>
                                    <a:rPr lang="vi-VN" sz="2200" b="0" i="1">
                                      <a:latin typeface="Cambria Math" panose="02040503050406030204" pitchFamily="18" charset="0"/>
                                    </a:rPr>
                                    <m:t>𝑒</m:t>
                                  </m:r>
                                </m:e>
                                <m:sup>
                                  <m:sSub>
                                    <m:sSubPr>
                                      <m:ctrlPr>
                                        <a:rPr lang="vi-VN" sz="2200" b="0" i="1">
                                          <a:latin typeface="Cambria Math" panose="02040503050406030204" pitchFamily="18" charset="0"/>
                                        </a:rPr>
                                      </m:ctrlPr>
                                    </m:sSubPr>
                                    <m:e>
                                      <m:r>
                                        <a:rPr lang="vi-VN" sz="2200" b="0" i="1">
                                          <a:latin typeface="Cambria Math" panose="02040503050406030204" pitchFamily="18" charset="0"/>
                                        </a:rPr>
                                        <m:t>𝑦</m:t>
                                      </m:r>
                                    </m:e>
                                    <m:sub>
                                      <m:r>
                                        <a:rPr lang="vi-VN" sz="2200" b="0" i="1">
                                          <a:latin typeface="Cambria Math" panose="02040503050406030204" pitchFamily="18" charset="0"/>
                                        </a:rPr>
                                        <m:t>𝑖</m:t>
                                      </m:r>
                                    </m:sub>
                                  </m:sSub>
                                </m:sup>
                              </m:sSup>
                              <m:r>
                                <a:rPr lang="vi-VN" sz="2200" b="0" i="0">
                                  <a:latin typeface="Cambria Math" panose="02040503050406030204" pitchFamily="18" charset="0"/>
                                </a:rPr>
                                <m:t> </m:t>
                              </m:r>
                            </m:e>
                          </m:nary>
                        </m:den>
                      </m:f>
                      <m:r>
                        <a:rPr lang="vi-VN" sz="2200" b="0" i="0">
                          <a:latin typeface="Cambria Math" panose="02040503050406030204" pitchFamily="18" charset="0"/>
                        </a:rPr>
                        <m:t> </m:t>
                      </m:r>
                    </m:oMath>
                  </m:oMathPara>
                </a14:m>
                <a:endParaRPr lang="vi-VN" sz="2200"/>
              </a:p>
            </p:txBody>
          </p:sp>
        </mc:Choice>
        <mc:Fallback>
          <p:sp>
            <p:nvSpPr>
              <p:cNvPr id="3" name="Rectangle 2"/>
              <p:cNvSpPr>
                <a:spLocks noRot="1" noChangeAspect="1" noMove="1" noResize="1" noEditPoints="1" noAdjustHandles="1" noChangeArrowheads="1" noChangeShapeType="1" noTextEdit="1"/>
              </p:cNvSpPr>
              <p:nvPr/>
            </p:nvSpPr>
            <p:spPr>
              <a:xfrm>
                <a:off x="3898912" y="2156020"/>
                <a:ext cx="4463844" cy="829843"/>
              </a:xfrm>
              <a:prstGeom prst="rect">
                <a:avLst/>
              </a:prstGeom>
              <a:blipFill>
                <a:blip r:embed="rId2"/>
                <a:stretch>
                  <a:fillRect/>
                </a:stretch>
              </a:blipFill>
            </p:spPr>
            <p:txBody>
              <a:bodyPr/>
              <a:lstStyle/>
              <a:p>
                <a:r>
                  <a:rPr lang="vi-VN">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1606731" y="2819365"/>
                <a:ext cx="9048205" cy="1555041"/>
              </a:xfrm>
              <a:prstGeom prst="rect">
                <a:avLst/>
              </a:prstGeom>
            </p:spPr>
            <p:txBody>
              <a:bodyPr wrap="square">
                <a:spAutoFit/>
              </a:bodyPr>
              <a:lstStyle/>
              <a:p>
                <a:pPr indent="457200" algn="just">
                  <a:lnSpc>
                    <a:spcPct val="150000"/>
                  </a:lnSpc>
                </a:pPr>
                <a:r>
                  <a:rPr lang="en-US" sz="2200">
                    <a:latin typeface="Times New Roman" panose="02020603050405020304" pitchFamily="18" charset="0"/>
                    <a:ea typeface="Times New Roman" panose="02020603050405020304" pitchFamily="18" charset="0"/>
                    <a:cs typeface="Times New Roman" panose="02020603050405020304" pitchFamily="18" charset="0"/>
                  </a:rPr>
                  <a:t>Xác suất log của </a:t>
                </a:r>
                <a14:m>
                  <m:oMath xmlns:m="http://schemas.openxmlformats.org/officeDocument/2006/math">
                    <m:sSub>
                      <m:sSubPr>
                        <m:ctrlPr>
                          <a:rPr lang="vi-VN" sz="2200" i="1">
                            <a:latin typeface="Cambria Math" panose="02040503050406030204" pitchFamily="18" charset="0"/>
                            <a:ea typeface="Times New Roman" panose="02020603050405020304" pitchFamily="18" charset="0"/>
                          </a:rPr>
                        </m:ctrlPr>
                      </m:sSubPr>
                      <m:e>
                        <m:r>
                          <a:rPr lang="en-US" sz="2200" i="1">
                            <a:latin typeface="Cambria Math" panose="02040503050406030204" pitchFamily="18" charset="0"/>
                            <a:ea typeface="Times New Roman" panose="02020603050405020304" pitchFamily="18" charset="0"/>
                          </a:rPr>
                          <m:t>𝑦</m:t>
                        </m:r>
                      </m:e>
                      <m:sub>
                        <m:r>
                          <a:rPr lang="en-US" sz="2200" i="1">
                            <a:latin typeface="Cambria Math" panose="02040503050406030204" pitchFamily="18" charset="0"/>
                            <a:ea typeface="Times New Roman" panose="02020603050405020304" pitchFamily="18" charset="0"/>
                          </a:rPr>
                          <m:t>𝑖</m:t>
                        </m:r>
                      </m:sub>
                    </m:sSub>
                    <m:r>
                      <a:rPr lang="en-US" sz="2200" i="1">
                        <a:latin typeface="Cambria Math" panose="02040503050406030204" pitchFamily="18" charset="0"/>
                        <a:ea typeface="Times New Roman" panose="02020603050405020304" pitchFamily="18" charset="0"/>
                      </a:rPr>
                      <m:t> </m:t>
                    </m:r>
                  </m:oMath>
                </a14:m>
                <a:r>
                  <a:rPr lang="en-US" sz="2200">
                    <a:latin typeface="Times New Roman" panose="02020603050405020304" pitchFamily="18" charset="0"/>
                    <a:ea typeface="Times New Roman" panose="02020603050405020304" pitchFamily="18" charset="0"/>
                    <a:cs typeface="Times New Roman" panose="02020603050405020304" pitchFamily="18" charset="0"/>
                  </a:rPr>
                  <a:t>tại mỗi output thứ i, được tính như sau, với các tham số </a:t>
                </a:r>
                <a14:m>
                  <m:oMath xmlns:m="http://schemas.openxmlformats.org/officeDocument/2006/math">
                    <m:r>
                      <a:rPr lang="en-US" sz="2200" b="1" i="1">
                        <a:latin typeface="Cambria Math" panose="02040503050406030204" pitchFamily="18" charset="0"/>
                        <a:ea typeface="Times New Roman" panose="02020603050405020304" pitchFamily="18" charset="0"/>
                      </a:rPr>
                      <m:t>𝒃</m:t>
                    </m:r>
                  </m:oMath>
                </a14:m>
                <a:r>
                  <a:rPr lang="en-US" sz="2200" b="1">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200" b="1" i="1">
                        <a:latin typeface="Cambria Math" panose="02040503050406030204" pitchFamily="18" charset="0"/>
                        <a:ea typeface="Times New Roman" panose="02020603050405020304" pitchFamily="18" charset="0"/>
                      </a:rPr>
                      <m:t>𝑾</m:t>
                    </m:r>
                    <m:r>
                      <a:rPr lang="en-US" sz="2200" b="1" i="1">
                        <a:latin typeface="Cambria Math" panose="02040503050406030204" pitchFamily="18" charset="0"/>
                        <a:ea typeface="Times New Roman" panose="02020603050405020304" pitchFamily="18" charset="0"/>
                      </a:rPr>
                      <m:t>, </m:t>
                    </m:r>
                    <m:r>
                      <a:rPr lang="en-US" sz="2200" b="1" i="1">
                        <a:latin typeface="Cambria Math" panose="02040503050406030204" pitchFamily="18" charset="0"/>
                        <a:ea typeface="Times New Roman" panose="02020603050405020304" pitchFamily="18" charset="0"/>
                      </a:rPr>
                      <m:t>𝑼</m:t>
                    </m:r>
                    <m:r>
                      <a:rPr lang="en-US" sz="2200" b="1" i="1">
                        <a:latin typeface="Cambria Math" panose="02040503050406030204" pitchFamily="18" charset="0"/>
                        <a:ea typeface="Times New Roman" panose="02020603050405020304" pitchFamily="18" charset="0"/>
                      </a:rPr>
                      <m:t>, </m:t>
                    </m:r>
                    <m:r>
                      <a:rPr lang="en-US" sz="2200" b="1" i="1">
                        <a:latin typeface="Cambria Math" panose="02040503050406030204" pitchFamily="18" charset="0"/>
                        <a:ea typeface="Times New Roman" panose="02020603050405020304" pitchFamily="18" charset="0"/>
                      </a:rPr>
                      <m:t>𝒅</m:t>
                    </m:r>
                    <m:r>
                      <a:rPr lang="en-US" sz="2200" b="1" i="1">
                        <a:latin typeface="Cambria Math" panose="02040503050406030204" pitchFamily="18" charset="0"/>
                        <a:ea typeface="Times New Roman" panose="02020603050405020304" pitchFamily="18" charset="0"/>
                      </a:rPr>
                      <m:t> </m:t>
                    </m:r>
                    <m:r>
                      <a:rPr lang="en-US" sz="2200" i="1">
                        <a:latin typeface="Cambria Math" panose="02040503050406030204" pitchFamily="18" charset="0"/>
                        <a:ea typeface="Times New Roman" panose="02020603050405020304" pitchFamily="18" charset="0"/>
                      </a:rPr>
                      <m:t>𝑣</m:t>
                    </m:r>
                    <m:r>
                      <a:rPr lang="en-US" sz="2200" i="1">
                        <a:latin typeface="Cambria Math" panose="02040503050406030204" pitchFamily="18" charset="0"/>
                        <a:ea typeface="Times New Roman" panose="02020603050405020304" pitchFamily="18" charset="0"/>
                      </a:rPr>
                      <m:t>à </m:t>
                    </m:r>
                    <m:r>
                      <a:rPr lang="en-US" sz="2200" b="1" i="1">
                        <a:latin typeface="Cambria Math" panose="02040503050406030204" pitchFamily="18" charset="0"/>
                        <a:ea typeface="Times New Roman" panose="02020603050405020304" pitchFamily="18" charset="0"/>
                      </a:rPr>
                      <m:t>𝑯</m:t>
                    </m:r>
                    <m:r>
                      <a:rPr lang="en-US" sz="2200" i="1">
                        <a:latin typeface="Cambria Math" panose="02040503050406030204" pitchFamily="18" charset="0"/>
                        <a:ea typeface="Times New Roman" panose="02020603050405020304" pitchFamily="18" charset="0"/>
                      </a:rPr>
                      <m:t>:</m:t>
                    </m:r>
                  </m:oMath>
                </a14:m>
                <a:endParaRPr lang="en-US" sz="2200" smtClean="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50000"/>
                  </a:lnSpc>
                </a:pPr>
                <a:endParaRPr lang="vi-VN" sz="2200">
                  <a:latin typeface="Times New Roman" panose="02020603050405020304" pitchFamily="18" charset="0"/>
                  <a:ea typeface="Times New Roman" panose="02020603050405020304" pitchFamily="18" charset="0"/>
                </a:endParaRPr>
              </a:p>
            </p:txBody>
          </p:sp>
        </mc:Choice>
        <mc:Fallback>
          <p:sp>
            <p:nvSpPr>
              <p:cNvPr id="4" name="Rectangle 3"/>
              <p:cNvSpPr>
                <a:spLocks noRot="1" noChangeAspect="1" noMove="1" noResize="1" noEditPoints="1" noAdjustHandles="1" noChangeArrowheads="1" noChangeShapeType="1" noTextEdit="1"/>
              </p:cNvSpPr>
              <p:nvPr/>
            </p:nvSpPr>
            <p:spPr>
              <a:xfrm>
                <a:off x="1606731" y="2819365"/>
                <a:ext cx="9048205" cy="1555041"/>
              </a:xfrm>
              <a:prstGeom prst="rect">
                <a:avLst/>
              </a:prstGeom>
              <a:blipFill>
                <a:blip r:embed="rId3"/>
                <a:stretch>
                  <a:fillRect l="-876" r="-876"/>
                </a:stretch>
              </a:blipFill>
            </p:spPr>
            <p:txBody>
              <a:bodyPr/>
              <a:lstStyle/>
              <a:p>
                <a:r>
                  <a:rPr lang="vi-VN">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4339922" y="3806164"/>
                <a:ext cx="4156587" cy="43088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vi-VN" sz="2200" b="1" i="1">
                          <a:latin typeface="Cambria Math" panose="02040503050406030204" pitchFamily="18" charset="0"/>
                        </a:rPr>
                        <m:t>𝒚</m:t>
                      </m:r>
                      <m:r>
                        <a:rPr lang="vi-VN" sz="2200" b="0" i="0">
                          <a:latin typeface="Cambria Math" panose="02040503050406030204" pitchFamily="18" charset="0"/>
                        </a:rPr>
                        <m:t> = </m:t>
                      </m:r>
                      <m:r>
                        <a:rPr lang="vi-VN" sz="2200" b="0" i="1">
                          <a:latin typeface="Cambria Math" panose="02040503050406030204" pitchFamily="18" charset="0"/>
                        </a:rPr>
                        <m:t>𝑏</m:t>
                      </m:r>
                      <m:r>
                        <a:rPr lang="vi-VN" sz="2200" b="0" i="0">
                          <a:latin typeface="Cambria Math" panose="02040503050406030204" pitchFamily="18" charset="0"/>
                        </a:rPr>
                        <m:t>+</m:t>
                      </m:r>
                      <m:sSub>
                        <m:sSubPr>
                          <m:ctrlPr>
                            <a:rPr lang="vi-VN" sz="2200" b="0" i="1">
                              <a:latin typeface="Cambria Math" panose="02040503050406030204" pitchFamily="18" charset="0"/>
                            </a:rPr>
                          </m:ctrlPr>
                        </m:sSubPr>
                        <m:e>
                          <m:r>
                            <a:rPr lang="vi-VN" sz="2200" b="0" i="1">
                              <a:latin typeface="Cambria Math" panose="02040503050406030204" pitchFamily="18" charset="0"/>
                            </a:rPr>
                            <m:t>𝑊</m:t>
                          </m:r>
                        </m:e>
                        <m:sub>
                          <m:r>
                            <a:rPr lang="vi-VN" sz="2200" b="0" i="1">
                              <a:latin typeface="Cambria Math" panose="02040503050406030204" pitchFamily="18" charset="0"/>
                            </a:rPr>
                            <m:t>𝑥</m:t>
                          </m:r>
                        </m:sub>
                      </m:sSub>
                      <m:r>
                        <a:rPr lang="vi-VN" sz="2200" b="0" i="0">
                          <a:latin typeface="Cambria Math" panose="02040503050406030204" pitchFamily="18" charset="0"/>
                        </a:rPr>
                        <m:t>+</m:t>
                      </m:r>
                      <m:r>
                        <a:rPr lang="vi-VN" sz="2200" b="0" i="1">
                          <a:latin typeface="Cambria Math" panose="02040503050406030204" pitchFamily="18" charset="0"/>
                        </a:rPr>
                        <m:t>𝑈</m:t>
                      </m:r>
                      <m:r>
                        <a:rPr lang="vi-VN" sz="2200" b="0" i="0">
                          <a:latin typeface="Cambria Math" panose="02040503050406030204" pitchFamily="18" charset="0"/>
                        </a:rPr>
                        <m:t> </m:t>
                      </m:r>
                      <m:r>
                        <a:rPr lang="vi-VN" sz="2200" b="0" i="1">
                          <a:latin typeface="Cambria Math" panose="02040503050406030204" pitchFamily="18" charset="0"/>
                        </a:rPr>
                        <m:t>𝑡𝑎𝑛h</m:t>
                      </m:r>
                      <m:r>
                        <a:rPr lang="vi-VN" sz="2200" b="0" i="0">
                          <a:latin typeface="Cambria Math" panose="02040503050406030204" pitchFamily="18" charset="0"/>
                        </a:rPr>
                        <m:t>(</m:t>
                      </m:r>
                      <m:r>
                        <a:rPr lang="vi-VN" sz="2200" b="0" i="1">
                          <a:latin typeface="Cambria Math" panose="02040503050406030204" pitchFamily="18" charset="0"/>
                        </a:rPr>
                        <m:t>𝑑</m:t>
                      </m:r>
                      <m:r>
                        <a:rPr lang="vi-VN" sz="2200" b="0" i="0">
                          <a:latin typeface="Cambria Math" panose="02040503050406030204" pitchFamily="18" charset="0"/>
                        </a:rPr>
                        <m:t> +</m:t>
                      </m:r>
                      <m:sSub>
                        <m:sSubPr>
                          <m:ctrlPr>
                            <a:rPr lang="vi-VN" sz="2200" b="0" i="1">
                              <a:latin typeface="Cambria Math" panose="02040503050406030204" pitchFamily="18" charset="0"/>
                            </a:rPr>
                          </m:ctrlPr>
                        </m:sSubPr>
                        <m:e>
                          <m:r>
                            <a:rPr lang="vi-VN" sz="2200" b="0" i="1">
                              <a:latin typeface="Cambria Math" panose="02040503050406030204" pitchFamily="18" charset="0"/>
                            </a:rPr>
                            <m:t>𝐻</m:t>
                          </m:r>
                        </m:e>
                        <m:sub>
                          <m:r>
                            <a:rPr lang="vi-VN" sz="2200" b="0" i="1">
                              <a:latin typeface="Cambria Math" panose="02040503050406030204" pitchFamily="18" charset="0"/>
                            </a:rPr>
                            <m:t>𝑥</m:t>
                          </m:r>
                        </m:sub>
                      </m:sSub>
                      <m:r>
                        <a:rPr lang="vi-VN" sz="2200" b="0" i="0">
                          <a:latin typeface="Cambria Math" panose="02040503050406030204" pitchFamily="18" charset="0"/>
                        </a:rPr>
                        <m:t>) </m:t>
                      </m:r>
                    </m:oMath>
                  </m:oMathPara>
                </a14:m>
                <a:endParaRPr lang="vi-VN" sz="2200"/>
              </a:p>
            </p:txBody>
          </p:sp>
        </mc:Choice>
        <mc:Fallback>
          <p:sp>
            <p:nvSpPr>
              <p:cNvPr id="5" name="Rectangle 4"/>
              <p:cNvSpPr>
                <a:spLocks noRot="1" noChangeAspect="1" noMove="1" noResize="1" noEditPoints="1" noAdjustHandles="1" noChangeArrowheads="1" noChangeShapeType="1" noTextEdit="1"/>
              </p:cNvSpPr>
              <p:nvPr/>
            </p:nvSpPr>
            <p:spPr>
              <a:xfrm>
                <a:off x="4339922" y="3806164"/>
                <a:ext cx="4156587" cy="430887"/>
              </a:xfrm>
              <a:prstGeom prst="rect">
                <a:avLst/>
              </a:prstGeom>
              <a:blipFill>
                <a:blip r:embed="rId4"/>
                <a:stretch>
                  <a:fillRect b="-18310"/>
                </a:stretch>
              </a:blipFill>
            </p:spPr>
            <p:txBody>
              <a:bodyPr/>
              <a:lstStyle/>
              <a:p>
                <a:r>
                  <a:rPr lang="vi-VN">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1672046" y="4193999"/>
                <a:ext cx="9771019" cy="2169825"/>
              </a:xfrm>
              <a:prstGeom prst="rect">
                <a:avLst/>
              </a:prstGeom>
            </p:spPr>
            <p:txBody>
              <a:bodyPr wrap="square">
                <a:spAutoFit/>
              </a:bodyPr>
              <a:lstStyle/>
              <a:p>
                <a:pPr indent="457200" algn="just">
                  <a:lnSpc>
                    <a:spcPct val="150000"/>
                  </a:lnSpc>
                </a:pPr>
                <a:r>
                  <a:rPr lang="en-US">
                    <a:latin typeface="Times New Roman" panose="02020603050405020304" pitchFamily="18" charset="0"/>
                    <a:ea typeface="Times New Roman" panose="02020603050405020304" pitchFamily="18" charset="0"/>
                  </a:rPr>
                  <a:t>Trong đó: </a:t>
                </a:r>
                <a:endParaRPr lang="vi-VN">
                  <a:latin typeface="Times New Roman" panose="02020603050405020304" pitchFamily="18" charset="0"/>
                  <a:ea typeface="Times New Roman" panose="02020603050405020304" pitchFamily="18" charset="0"/>
                </a:endParaRPr>
              </a:p>
              <a:p>
                <a:pPr marL="800100" lvl="1" indent="-342900" algn="just">
                  <a:lnSpc>
                    <a:spcPct val="150000"/>
                  </a:lnSpc>
                  <a:buFont typeface="Symbol" panose="05050102010706020507" pitchFamily="18" charset="2"/>
                  <a:buChar char=""/>
                </a:pPr>
                <a:r>
                  <a:rPr lang="en-US" b="1" i="1">
                    <a:latin typeface="Times New Roman" panose="02020603050405020304" pitchFamily="18" charset="0"/>
                    <a:ea typeface="Times New Roman" panose="02020603050405020304" pitchFamily="18" charset="0"/>
                  </a:rPr>
                  <a:t>tanh</a:t>
                </a:r>
                <a:r>
                  <a:rPr lang="en-US">
                    <a:latin typeface="Times New Roman" panose="02020603050405020304" pitchFamily="18" charset="0"/>
                    <a:ea typeface="Times New Roman" panose="02020603050405020304" pitchFamily="18" charset="0"/>
                  </a:rPr>
                  <a:t> làm một hàm tiếp tuyến được áp dụng cho từng phần tử, </a:t>
                </a:r>
                <a:endParaRPr lang="vi-VN">
                  <a:latin typeface="Times New Roman" panose="02020603050405020304" pitchFamily="18" charset="0"/>
                  <a:ea typeface="Times New Roman" panose="02020603050405020304" pitchFamily="18" charset="0"/>
                </a:endParaRPr>
              </a:p>
              <a:p>
                <a:pPr marL="800100" lvl="1" indent="-342900" algn="just">
                  <a:lnSpc>
                    <a:spcPct val="150000"/>
                  </a:lnSpc>
                  <a:buFont typeface="Symbol" panose="05050102010706020507" pitchFamily="18" charset="2"/>
                  <a:buChar char=""/>
                </a:pPr>
                <a:r>
                  <a:rPr lang="en-US" b="1" i="1">
                    <a:latin typeface="Times New Roman" panose="02020603050405020304" pitchFamily="18" charset="0"/>
                    <a:ea typeface="Times New Roman" panose="02020603050405020304" pitchFamily="18" charset="0"/>
                  </a:rPr>
                  <a:t>W</a:t>
                </a:r>
                <a:r>
                  <a:rPr lang="en-US">
                    <a:latin typeface="Times New Roman" panose="02020603050405020304" pitchFamily="18" charset="0"/>
                    <a:ea typeface="Times New Roman" panose="02020603050405020304" pitchFamily="18" charset="0"/>
                  </a:rPr>
                  <a:t> tùy ý bằng 0 (no direct connections)</a:t>
                </a:r>
                <a:endParaRPr lang="vi-VN">
                  <a:latin typeface="Times New Roman" panose="02020603050405020304" pitchFamily="18" charset="0"/>
                  <a:ea typeface="Times New Roman" panose="02020603050405020304" pitchFamily="18" charset="0"/>
                </a:endParaRPr>
              </a:p>
              <a:p>
                <a:pPr marL="800100" lvl="1" indent="-342900" algn="just">
                  <a:lnSpc>
                    <a:spcPct val="150000"/>
                  </a:lnSpc>
                  <a:buFont typeface="Symbol" panose="05050102010706020507" pitchFamily="18" charset="2"/>
                  <a:buChar char=""/>
                </a:pPr>
                <a:r>
                  <a:rPr lang="en-US" b="1" i="1">
                    <a:latin typeface="Times New Roman" panose="02020603050405020304" pitchFamily="18" charset="0"/>
                    <a:ea typeface="Times New Roman" panose="02020603050405020304" pitchFamily="18" charset="0"/>
                  </a:rPr>
                  <a:t>x</a:t>
                </a:r>
                <a:r>
                  <a:rPr lang="en-US">
                    <a:latin typeface="Times New Roman" panose="02020603050405020304" pitchFamily="18" charset="0"/>
                    <a:ea typeface="Times New Roman" panose="02020603050405020304" pitchFamily="18" charset="0"/>
                  </a:rPr>
                  <a:t> là word features layer activation vector, giúp nối các word features </a:t>
                </a:r>
                <a:r>
                  <a:rPr lang="en-US">
                    <a:latin typeface="Times New Roman" panose="02020603050405020304" pitchFamily="18" charset="0"/>
                    <a:ea typeface="Times New Roman" panose="02020603050405020304" pitchFamily="18" charset="0"/>
                  </a:rPr>
                  <a:t>đầu </a:t>
                </a:r>
                <a:r>
                  <a:rPr lang="en-US" smtClean="0">
                    <a:latin typeface="Times New Roman" panose="02020603050405020304" pitchFamily="18" charset="0"/>
                    <a:ea typeface="Times New Roman" panose="02020603050405020304" pitchFamily="18" charset="0"/>
                  </a:rPr>
                  <a:t>vào </a:t>
                </a:r>
                <a:r>
                  <a:rPr lang="en-US">
                    <a:latin typeface="Times New Roman" panose="02020603050405020304" pitchFamily="18" charset="0"/>
                    <a:ea typeface="Times New Roman" panose="02020603050405020304" pitchFamily="18" charset="0"/>
                  </a:rPr>
                  <a:t>của ma trận C</a:t>
                </a:r>
                <a:endParaRPr lang="vi-VN">
                  <a:latin typeface="Times New Roman" panose="02020603050405020304" pitchFamily="18" charset="0"/>
                  <a:ea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ea typeface="Times New Roman" panose="02020603050405020304" pitchFamily="18" charset="0"/>
                        </a:rPr>
                        <m:t>𝒙</m:t>
                      </m:r>
                      <m:r>
                        <a:rPr lang="en-US" i="1">
                          <a:latin typeface="Cambria Math" panose="02040503050406030204" pitchFamily="18" charset="0"/>
                          <a:ea typeface="Times New Roman" panose="02020603050405020304" pitchFamily="18" charset="0"/>
                        </a:rPr>
                        <m:t> = (</m:t>
                      </m:r>
                      <m:r>
                        <a:rPr lang="en-US" i="1">
                          <a:latin typeface="Cambria Math" panose="02040503050406030204" pitchFamily="18" charset="0"/>
                          <a:ea typeface="Times New Roman" panose="02020603050405020304" pitchFamily="18" charset="0"/>
                        </a:rPr>
                        <m:t>𝐶</m:t>
                      </m:r>
                      <m:d>
                        <m:dPr>
                          <m:ctrlPr>
                            <a:rPr lang="vi-VN" i="1">
                              <a:latin typeface="Cambria Math" panose="02040503050406030204" pitchFamily="18" charset="0"/>
                              <a:ea typeface="Times New Roman" panose="02020603050405020304" pitchFamily="18" charset="0"/>
                            </a:rPr>
                          </m:ctrlPr>
                        </m:dPr>
                        <m:e>
                          <m:sSub>
                            <m:sSubPr>
                              <m:ctrlPr>
                                <a:rPr lang="vi-VN" i="1">
                                  <a:latin typeface="Cambria Math" panose="02040503050406030204" pitchFamily="18" charset="0"/>
                                  <a:ea typeface="Times New Roman" panose="02020603050405020304" pitchFamily="18" charset="0"/>
                                </a:rPr>
                              </m:ctrlPr>
                            </m:sSubPr>
                            <m:e>
                              <m:r>
                                <a:rPr lang="en-US" i="1">
                                  <a:latin typeface="Cambria Math" panose="02040503050406030204" pitchFamily="18" charset="0"/>
                                  <a:ea typeface="Times New Roman" panose="02020603050405020304" pitchFamily="18" charset="0"/>
                                </a:rPr>
                                <m:t>𝑤</m:t>
                              </m:r>
                            </m:e>
                            <m:sub>
                              <m:r>
                                <a:rPr lang="en-US" i="1">
                                  <a:latin typeface="Cambria Math" panose="02040503050406030204" pitchFamily="18" charset="0"/>
                                  <a:ea typeface="Times New Roman" panose="02020603050405020304" pitchFamily="18" charset="0"/>
                                </a:rPr>
                                <m:t>𝑡</m:t>
                              </m:r>
                            </m:sub>
                          </m:sSub>
                          <m:r>
                            <a:rPr lang="en-US" i="1">
                              <a:latin typeface="Cambria Math" panose="02040503050406030204" pitchFamily="18" charset="0"/>
                              <a:ea typeface="Times New Roman" panose="02020603050405020304" pitchFamily="18" charset="0"/>
                            </a:rPr>
                            <m:t>−1</m:t>
                          </m:r>
                        </m:e>
                      </m:d>
                      <m:r>
                        <a:rPr lang="en-US" i="1">
                          <a:latin typeface="Cambria Math" panose="02040503050406030204" pitchFamily="18" charset="0"/>
                          <a:ea typeface="Times New Roman" panose="02020603050405020304" pitchFamily="18" charset="0"/>
                        </a:rPr>
                        <m:t>,</m:t>
                      </m:r>
                      <m:r>
                        <a:rPr lang="en-US" i="1">
                          <a:latin typeface="Cambria Math" panose="02040503050406030204" pitchFamily="18" charset="0"/>
                          <a:ea typeface="Times New Roman" panose="02020603050405020304" pitchFamily="18" charset="0"/>
                        </a:rPr>
                        <m:t>𝐶</m:t>
                      </m:r>
                      <m:d>
                        <m:dPr>
                          <m:ctrlPr>
                            <a:rPr lang="vi-VN" i="1">
                              <a:latin typeface="Cambria Math" panose="02040503050406030204" pitchFamily="18" charset="0"/>
                              <a:ea typeface="Times New Roman" panose="02020603050405020304" pitchFamily="18" charset="0"/>
                            </a:rPr>
                          </m:ctrlPr>
                        </m:dPr>
                        <m:e>
                          <m:sSub>
                            <m:sSubPr>
                              <m:ctrlPr>
                                <a:rPr lang="vi-VN" i="1">
                                  <a:latin typeface="Cambria Math" panose="02040503050406030204" pitchFamily="18" charset="0"/>
                                  <a:ea typeface="Times New Roman" panose="02020603050405020304" pitchFamily="18" charset="0"/>
                                </a:rPr>
                              </m:ctrlPr>
                            </m:sSubPr>
                            <m:e>
                              <m:r>
                                <a:rPr lang="en-US" i="1">
                                  <a:latin typeface="Cambria Math" panose="02040503050406030204" pitchFamily="18" charset="0"/>
                                  <a:ea typeface="Times New Roman" panose="02020603050405020304" pitchFamily="18" charset="0"/>
                                </a:rPr>
                                <m:t>𝑤</m:t>
                              </m:r>
                            </m:e>
                            <m:sub>
                              <m:r>
                                <a:rPr lang="en-US" i="1">
                                  <a:latin typeface="Cambria Math" panose="02040503050406030204" pitchFamily="18" charset="0"/>
                                  <a:ea typeface="Times New Roman" panose="02020603050405020304" pitchFamily="18" charset="0"/>
                                </a:rPr>
                                <m:t>𝑡</m:t>
                              </m:r>
                            </m:sub>
                          </m:sSub>
                          <m:r>
                            <a:rPr lang="en-US" i="1">
                              <a:latin typeface="Cambria Math" panose="02040503050406030204" pitchFamily="18" charset="0"/>
                              <a:ea typeface="Times New Roman" panose="02020603050405020304" pitchFamily="18" charset="0"/>
                            </a:rPr>
                            <m:t>−2</m:t>
                          </m:r>
                        </m:e>
                      </m:d>
                      <m:r>
                        <a:rPr lang="en-US" i="1">
                          <a:latin typeface="Cambria Math" panose="02040503050406030204" pitchFamily="18" charset="0"/>
                          <a:ea typeface="Times New Roman" panose="02020603050405020304" pitchFamily="18" charset="0"/>
                        </a:rPr>
                        <m:t>,··· ,</m:t>
                      </m:r>
                      <m:r>
                        <a:rPr lang="en-US" i="1">
                          <a:latin typeface="Cambria Math" panose="02040503050406030204" pitchFamily="18" charset="0"/>
                          <a:ea typeface="Times New Roman" panose="02020603050405020304" pitchFamily="18" charset="0"/>
                        </a:rPr>
                        <m:t>𝐶</m:t>
                      </m:r>
                      <m:d>
                        <m:dPr>
                          <m:ctrlPr>
                            <a:rPr lang="vi-VN" i="1">
                              <a:latin typeface="Cambria Math" panose="02040503050406030204" pitchFamily="18" charset="0"/>
                              <a:ea typeface="Times New Roman" panose="02020603050405020304" pitchFamily="18" charset="0"/>
                            </a:rPr>
                          </m:ctrlPr>
                        </m:dPr>
                        <m:e>
                          <m:sSub>
                            <m:sSubPr>
                              <m:ctrlPr>
                                <a:rPr lang="vi-VN" i="1">
                                  <a:latin typeface="Cambria Math" panose="02040503050406030204" pitchFamily="18" charset="0"/>
                                  <a:ea typeface="Times New Roman" panose="02020603050405020304" pitchFamily="18" charset="0"/>
                                </a:rPr>
                              </m:ctrlPr>
                            </m:sSubPr>
                            <m:e>
                              <m:r>
                                <a:rPr lang="en-US" i="1">
                                  <a:latin typeface="Cambria Math" panose="02040503050406030204" pitchFamily="18" charset="0"/>
                                  <a:ea typeface="Times New Roman" panose="02020603050405020304" pitchFamily="18" charset="0"/>
                                </a:rPr>
                                <m:t>𝑤</m:t>
                              </m:r>
                            </m:e>
                            <m:sub>
                              <m:r>
                                <a:rPr lang="en-US" i="1">
                                  <a:latin typeface="Cambria Math" panose="02040503050406030204" pitchFamily="18" charset="0"/>
                                  <a:ea typeface="Times New Roman" panose="02020603050405020304" pitchFamily="18" charset="0"/>
                                </a:rPr>
                                <m:t>𝑡</m:t>
                              </m:r>
                              <m:r>
                                <a:rPr lang="en-US" i="1">
                                  <a:latin typeface="Cambria Math" panose="02040503050406030204" pitchFamily="18" charset="0"/>
                                  <a:ea typeface="Times New Roman" panose="02020603050405020304" pitchFamily="18" charset="0"/>
                                </a:rPr>
                                <m:t>−</m:t>
                              </m:r>
                              <m:r>
                                <a:rPr lang="en-US" i="1">
                                  <a:latin typeface="Cambria Math" panose="02040503050406030204" pitchFamily="18" charset="0"/>
                                  <a:ea typeface="Times New Roman" panose="02020603050405020304" pitchFamily="18" charset="0"/>
                                </a:rPr>
                                <m:t>𝑛</m:t>
                              </m:r>
                              <m:r>
                                <a:rPr lang="en-US" i="1">
                                  <a:latin typeface="Cambria Math" panose="02040503050406030204" pitchFamily="18" charset="0"/>
                                  <a:ea typeface="Times New Roman" panose="02020603050405020304" pitchFamily="18" charset="0"/>
                                </a:rPr>
                                <m:t>+1</m:t>
                              </m:r>
                            </m:sub>
                          </m:sSub>
                        </m:e>
                      </m:d>
                      <m:r>
                        <a:rPr lang="en-US" i="1">
                          <a:latin typeface="Cambria Math" panose="02040503050406030204" pitchFamily="18" charset="0"/>
                          <a:ea typeface="Times New Roman" panose="02020603050405020304" pitchFamily="18" charset="0"/>
                        </a:rPr>
                        <m:t>)</m:t>
                      </m:r>
                    </m:oMath>
                  </m:oMathPara>
                </a14:m>
                <a:endParaRPr lang="vi-VN">
                  <a:latin typeface="Times New Roman" panose="02020603050405020304" pitchFamily="18" charset="0"/>
                  <a:ea typeface="Times New Roman" panose="02020603050405020304" pitchFamily="18" charset="0"/>
                </a:endParaRPr>
              </a:p>
            </p:txBody>
          </p:sp>
        </mc:Choice>
        <mc:Fallback>
          <p:sp>
            <p:nvSpPr>
              <p:cNvPr id="8" name="Rectangle 7"/>
              <p:cNvSpPr>
                <a:spLocks noRot="1" noChangeAspect="1" noMove="1" noResize="1" noEditPoints="1" noAdjustHandles="1" noChangeArrowheads="1" noChangeShapeType="1" noTextEdit="1"/>
              </p:cNvSpPr>
              <p:nvPr/>
            </p:nvSpPr>
            <p:spPr>
              <a:xfrm>
                <a:off x="1672046" y="4193999"/>
                <a:ext cx="9771019" cy="2169825"/>
              </a:xfrm>
              <a:prstGeom prst="rect">
                <a:avLst/>
              </a:prstGeom>
              <a:blipFill>
                <a:blip r:embed="rId5"/>
                <a:stretch>
                  <a:fillRect/>
                </a:stretch>
              </a:blipFill>
            </p:spPr>
            <p:txBody>
              <a:bodyPr/>
              <a:lstStyle/>
              <a:p>
                <a:r>
                  <a:rPr lang="vi-VN">
                    <a:noFill/>
                  </a:rPr>
                  <a:t> </a:t>
                </a:r>
              </a:p>
            </p:txBody>
          </p:sp>
        </mc:Fallback>
      </mc:AlternateContent>
    </p:spTree>
    <p:extLst>
      <p:ext uri="{BB962C8B-B14F-4D97-AF65-F5344CB8AC3E}">
        <p14:creationId xmlns:p14="http://schemas.microsoft.com/office/powerpoint/2010/main" val="3475851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862" y="1632800"/>
            <a:ext cx="10952649" cy="152457"/>
          </a:xfrm>
        </p:spPr>
        <p:txBody>
          <a:bodyPr>
            <a:normAutofit fontScale="90000"/>
          </a:bodyPr>
          <a:lstStyle/>
          <a:p>
            <a:r>
              <a:rPr lang="en-US" sz="3300" i="1" smtClean="0">
                <a:solidFill>
                  <a:srgbClr val="FF0000"/>
                </a:solidFill>
                <a:latin typeface="Times New Roman" panose="02020603050405020304" pitchFamily="18" charset="0"/>
                <a:cs typeface="Times New Roman" panose="02020603050405020304" pitchFamily="18" charset="0"/>
              </a:rPr>
              <a:t>2.2 Neural Network:</a:t>
            </a:r>
            <a:r>
              <a:rPr lang="en-US" sz="3300" i="1">
                <a:solidFill>
                  <a:srgbClr val="FF0000"/>
                </a:solidFill>
                <a:latin typeface="Times New Roman" panose="02020603050405020304" pitchFamily="18" charset="0"/>
                <a:cs typeface="Times New Roman" panose="02020603050405020304" pitchFamily="18" charset="0"/>
              </a:rPr>
              <a:t/>
            </a:r>
            <a:br>
              <a:rPr lang="en-US" sz="3300" i="1">
                <a:solidFill>
                  <a:srgbClr val="FF0000"/>
                </a:solidFill>
                <a:latin typeface="Times New Roman" panose="02020603050405020304" pitchFamily="18" charset="0"/>
                <a:cs typeface="Times New Roman" panose="02020603050405020304" pitchFamily="18" charset="0"/>
              </a:rPr>
            </a:br>
            <a:r>
              <a:rPr lang="vi-VN" sz="3300" i="1">
                <a:solidFill>
                  <a:srgbClr val="FF0000"/>
                </a:solidFill>
                <a:latin typeface="Times New Roman" panose="02020603050405020304" pitchFamily="18" charset="0"/>
                <a:cs typeface="Times New Roman" panose="02020603050405020304" pitchFamily="18" charset="0"/>
              </a:rPr>
              <a:t/>
            </a:r>
            <a:br>
              <a:rPr lang="vi-VN" sz="3300" i="1">
                <a:solidFill>
                  <a:srgbClr val="FF0000"/>
                </a:solidFill>
                <a:latin typeface="Times New Roman" panose="02020603050405020304" pitchFamily="18" charset="0"/>
                <a:cs typeface="Times New Roman" panose="02020603050405020304" pitchFamily="18" charset="0"/>
              </a:rPr>
            </a:br>
            <a:r>
              <a:rPr lang="en-US" sz="3000" smtClean="0">
                <a:solidFill>
                  <a:srgbClr val="FF0000"/>
                </a:solidFill>
                <a:latin typeface="Times New Roman" panose="02020603050405020304" pitchFamily="18" charset="0"/>
                <a:cs typeface="Times New Roman" panose="02020603050405020304" pitchFamily="18" charset="0"/>
              </a:rPr>
              <a:t/>
            </a:r>
            <a:br>
              <a:rPr lang="en-US" sz="3000" smtClean="0">
                <a:solidFill>
                  <a:srgbClr val="FF0000"/>
                </a:solidFill>
                <a:latin typeface="Times New Roman" panose="02020603050405020304" pitchFamily="18" charset="0"/>
                <a:cs typeface="Times New Roman" panose="02020603050405020304" pitchFamily="18" charset="0"/>
              </a:rPr>
            </a:br>
            <a:endParaRPr lang="en-US" sz="540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353084" y="1262037"/>
            <a:ext cx="3791423" cy="492443"/>
          </a:xfrm>
          <a:prstGeom prst="rect">
            <a:avLst/>
          </a:prstGeom>
        </p:spPr>
        <p:txBody>
          <a:bodyPr wrap="none">
            <a:spAutoFit/>
          </a:bodyPr>
          <a:lstStyle/>
          <a:p>
            <a:r>
              <a:rPr lang="en-US" sz="2600" b="1" i="1" smtClean="0">
                <a:latin typeface="Times New Roman" panose="02020603050405020304" pitchFamily="18" charset="0"/>
                <a:cs typeface="Times New Roman" panose="02020603050405020304" pitchFamily="18" charset="0"/>
              </a:rPr>
              <a:t>b). Tính toán trong mạng:</a:t>
            </a:r>
            <a:endParaRPr lang="en-US" sz="2600" b="1" i="1">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Rectangle 5"/>
              <p:cNvSpPr/>
              <p:nvPr/>
            </p:nvSpPr>
            <p:spPr>
              <a:xfrm>
                <a:off x="1764866" y="1632800"/>
                <a:ext cx="9361715" cy="4708981"/>
              </a:xfrm>
              <a:prstGeom prst="rect">
                <a:avLst/>
              </a:prstGeom>
            </p:spPr>
            <p:txBody>
              <a:bodyPr wrap="square">
                <a:spAutoFit/>
              </a:bodyPr>
              <a:lstStyle/>
              <a:p>
                <a:pPr algn="just">
                  <a:lnSpc>
                    <a:spcPct val="150000"/>
                  </a:lnSpc>
                </a:pPr>
                <a:r>
                  <a:rPr lang="en-US" sz="2000" smtClean="0">
                    <a:latin typeface="Times New Roman" panose="02020603050405020304" pitchFamily="18" charset="0"/>
                    <a:ea typeface="Times New Roman" panose="02020603050405020304" pitchFamily="18" charset="0"/>
                    <a:cs typeface="Times New Roman" panose="02020603050405020304" pitchFamily="18" charset="0"/>
                  </a:rPr>
                  <a:t>	Lúc </a:t>
                </a:r>
                <a:r>
                  <a:rPr lang="en-US" sz="2000">
                    <a:latin typeface="Times New Roman" panose="02020603050405020304" pitchFamily="18" charset="0"/>
                    <a:ea typeface="Times New Roman" panose="02020603050405020304" pitchFamily="18" charset="0"/>
                    <a:cs typeface="Times New Roman" panose="02020603050405020304" pitchFamily="18" charset="0"/>
                  </a:rPr>
                  <a:t>này ta sẽ có thêm một số đại lượng là </a:t>
                </a:r>
                <a:r>
                  <a:rPr lang="en-US" sz="2000" b="1" i="1">
                    <a:latin typeface="Times New Roman" panose="02020603050405020304" pitchFamily="18" charset="0"/>
                    <a:ea typeface="Times New Roman" panose="02020603050405020304" pitchFamily="18" charset="0"/>
                    <a:cs typeface="Times New Roman" panose="02020603050405020304" pitchFamily="18" charset="0"/>
                  </a:rPr>
                  <a:t>h </a:t>
                </a:r>
                <a:r>
                  <a:rPr lang="en-US" sz="2000">
                    <a:latin typeface="Times New Roman" panose="02020603050405020304" pitchFamily="18" charset="0"/>
                    <a:ea typeface="Times New Roman" panose="02020603050405020304" pitchFamily="18" charset="0"/>
                    <a:cs typeface="Times New Roman" panose="02020603050405020304" pitchFamily="18" charset="0"/>
                  </a:rPr>
                  <a:t>là số </a:t>
                </a:r>
                <a:r>
                  <a:rPr lang="en-US" sz="2000" b="1" i="1">
                    <a:latin typeface="Times New Roman" panose="02020603050405020304" pitchFamily="18" charset="0"/>
                    <a:ea typeface="Times New Roman" panose="02020603050405020304" pitchFamily="18" charset="0"/>
                    <a:cs typeface="Times New Roman" panose="02020603050405020304" pitchFamily="18" charset="0"/>
                  </a:rPr>
                  <a:t>hidden units</a:t>
                </a:r>
                <a:r>
                  <a:rPr lang="en-US" sz="2000" i="1">
                    <a:latin typeface="Times New Roman" panose="02020603050405020304" pitchFamily="18" charset="0"/>
                    <a:ea typeface="Times New Roman" panose="02020603050405020304" pitchFamily="18" charset="0"/>
                    <a:cs typeface="Times New Roman" panose="02020603050405020304" pitchFamily="18" charset="0"/>
                  </a:rPr>
                  <a:t> và </a:t>
                </a:r>
                <a:r>
                  <a:rPr lang="en-US" sz="2000" b="1" i="1">
                    <a:latin typeface="Times New Roman" panose="02020603050405020304" pitchFamily="18" charset="0"/>
                    <a:ea typeface="Times New Roman" panose="02020603050405020304" pitchFamily="18" charset="0"/>
                    <a:cs typeface="Times New Roman" panose="02020603050405020304" pitchFamily="18" charset="0"/>
                  </a:rPr>
                  <a:t>m </a:t>
                </a:r>
                <a:r>
                  <a:rPr lang="en-US" sz="2000" i="1">
                    <a:latin typeface="Times New Roman" panose="02020603050405020304" pitchFamily="18" charset="0"/>
                    <a:ea typeface="Times New Roman" panose="02020603050405020304" pitchFamily="18" charset="0"/>
                    <a:cs typeface="Times New Roman" panose="02020603050405020304" pitchFamily="18" charset="0"/>
                  </a:rPr>
                  <a:t>số features liên kết với mỗi word.</a:t>
                </a:r>
                <a:r>
                  <a:rPr lang="en-US" sz="2000">
                    <a:latin typeface="Times New Roman" panose="02020603050405020304" pitchFamily="18" charset="0"/>
                    <a:ea typeface="Times New Roman" panose="02020603050405020304" pitchFamily="18" charset="0"/>
                    <a:cs typeface="Times New Roman" panose="02020603050405020304" pitchFamily="18" charset="0"/>
                  </a:rPr>
                  <a:t> Khi không có kết nối trực tiếp từ các </a:t>
                </a:r>
                <a:r>
                  <a:rPr lang="en-US" sz="2000" i="1">
                    <a:latin typeface="Times New Roman" panose="02020603050405020304" pitchFamily="18" charset="0"/>
                    <a:ea typeface="Times New Roman" panose="02020603050405020304" pitchFamily="18" charset="0"/>
                    <a:cs typeface="Times New Roman" panose="02020603050405020304" pitchFamily="18" charset="0"/>
                  </a:rPr>
                  <a:t>features </a:t>
                </a:r>
                <a:r>
                  <a:rPr lang="en-US" sz="2000">
                    <a:latin typeface="Times New Roman" panose="02020603050405020304" pitchFamily="18" charset="0"/>
                    <a:ea typeface="Times New Roman" panose="02020603050405020304" pitchFamily="18" charset="0"/>
                    <a:cs typeface="Times New Roman" panose="02020603050405020304" pitchFamily="18" charset="0"/>
                  </a:rPr>
                  <a:t>đến đầu ra mong muốn, ma trận </a:t>
                </a:r>
                <a:r>
                  <a:rPr lang="en-US" sz="2000" b="1" i="1">
                    <a:latin typeface="Times New Roman" panose="02020603050405020304" pitchFamily="18" charset="0"/>
                    <a:ea typeface="Times New Roman" panose="02020603050405020304" pitchFamily="18" charset="0"/>
                    <a:cs typeface="Times New Roman" panose="02020603050405020304" pitchFamily="18" charset="0"/>
                  </a:rPr>
                  <a:t>W</a:t>
                </a:r>
                <a:r>
                  <a:rPr lang="en-US" sz="2000">
                    <a:latin typeface="Times New Roman" panose="02020603050405020304" pitchFamily="18" charset="0"/>
                    <a:ea typeface="Times New Roman" panose="02020603050405020304" pitchFamily="18" charset="0"/>
                    <a:cs typeface="Times New Roman" panose="02020603050405020304" pitchFamily="18" charset="0"/>
                  </a:rPr>
                  <a:t> được </a:t>
                </a:r>
                <a:r>
                  <a:rPr lang="en-US" sz="2000" i="1">
                    <a:latin typeface="Times New Roman" panose="02020603050405020304" pitchFamily="18" charset="0"/>
                    <a:ea typeface="Times New Roman" panose="02020603050405020304" pitchFamily="18" charset="0"/>
                    <a:cs typeface="Times New Roman" panose="02020603050405020304" pitchFamily="18" charset="0"/>
                  </a:rPr>
                  <a:t>set </a:t>
                </a:r>
                <a:r>
                  <a:rPr lang="en-US" sz="2000" i="1">
                    <a:latin typeface="Times New Roman" panose="02020603050405020304" pitchFamily="18" charset="0"/>
                    <a:ea typeface="Times New Roman" panose="02020603050405020304" pitchFamily="18" charset="0"/>
                    <a:cs typeface="Times New Roman" panose="02020603050405020304" pitchFamily="18" charset="0"/>
                  </a:rPr>
                  <a:t>bằng </a:t>
                </a:r>
                <a:r>
                  <a:rPr lang="en-US" sz="2000" i="1" smtClean="0">
                    <a:latin typeface="Times New Roman" panose="02020603050405020304" pitchFamily="18" charset="0"/>
                    <a:ea typeface="Times New Roman" panose="02020603050405020304" pitchFamily="18" charset="0"/>
                    <a:cs typeface="Times New Roman" panose="02020603050405020304" pitchFamily="18" charset="0"/>
                  </a:rPr>
                  <a:t>0,</a:t>
                </a:r>
                <a:r>
                  <a:rPr lang="en-US" sz="2000" smtClean="0">
                    <a:latin typeface="Times New Roman" panose="02020603050405020304" pitchFamily="18" charset="0"/>
                    <a:ea typeface="Times New Roman" panose="02020603050405020304" pitchFamily="18" charset="0"/>
                    <a:cs typeface="Times New Roman" panose="02020603050405020304" pitchFamily="18" charset="0"/>
                  </a:rPr>
                  <a:t> các </a:t>
                </a:r>
                <a:r>
                  <a:rPr lang="en-US" sz="2000">
                    <a:latin typeface="Times New Roman" panose="02020603050405020304" pitchFamily="18" charset="0"/>
                    <a:ea typeface="Times New Roman" panose="02020603050405020304" pitchFamily="18" charset="0"/>
                    <a:cs typeface="Times New Roman" panose="02020603050405020304" pitchFamily="18" charset="0"/>
                  </a:rPr>
                  <a:t>free parameters của mô hình là: </a:t>
                </a:r>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US" sz="2000">
                    <a:latin typeface="Times New Roman" panose="02020603050405020304" pitchFamily="18" charset="0"/>
                    <a:ea typeface="Times New Roman" panose="02020603050405020304" pitchFamily="18" charset="0"/>
                    <a:cs typeface="Times New Roman" panose="02020603050405020304" pitchFamily="18" charset="0"/>
                  </a:rPr>
                  <a:t>Các </a:t>
                </a:r>
                <a:r>
                  <a:rPr lang="en-US" sz="2000" i="1">
                    <a:latin typeface="Times New Roman" panose="02020603050405020304" pitchFamily="18" charset="0"/>
                    <a:ea typeface="Times New Roman" panose="02020603050405020304" pitchFamily="18" charset="0"/>
                    <a:cs typeface="Times New Roman" panose="02020603050405020304" pitchFamily="18" charset="0"/>
                  </a:rPr>
                  <a:t>output </a:t>
                </a:r>
                <a:r>
                  <a:rPr lang="en-US" sz="2000" b="1" i="1">
                    <a:latin typeface="Times New Roman" panose="02020603050405020304" pitchFamily="18" charset="0"/>
                    <a:ea typeface="Times New Roman" panose="02020603050405020304" pitchFamily="18" charset="0"/>
                    <a:cs typeface="Times New Roman" panose="02020603050405020304" pitchFamily="18" charset="0"/>
                  </a:rPr>
                  <a:t>biases b</a:t>
                </a:r>
                <a:r>
                  <a:rPr lang="en-US" sz="2000">
                    <a:latin typeface="Times New Roman" panose="02020603050405020304" pitchFamily="18" charset="0"/>
                    <a:ea typeface="Times New Roman" panose="02020603050405020304" pitchFamily="18" charset="0"/>
                    <a:cs typeface="Times New Roman" panose="02020603050405020304" pitchFamily="18" charset="0"/>
                  </a:rPr>
                  <a:t> </a:t>
                </a:r>
                <a:r>
                  <a:rPr lang="en-US" sz="2000" i="1">
                    <a:latin typeface="Times New Roman" panose="02020603050405020304" pitchFamily="18" charset="0"/>
                    <a:ea typeface="Times New Roman" panose="02020603050405020304" pitchFamily="18" charset="0"/>
                    <a:cs typeface="Times New Roman" panose="02020603050405020304" pitchFamily="18" charset="0"/>
                  </a:rPr>
                  <a:t>(với |V| phần tử)</a:t>
                </a:r>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US" sz="2000">
                    <a:latin typeface="Times New Roman" panose="02020603050405020304" pitchFamily="18" charset="0"/>
                    <a:ea typeface="Times New Roman" panose="02020603050405020304" pitchFamily="18" charset="0"/>
                    <a:cs typeface="Times New Roman" panose="02020603050405020304" pitchFamily="18" charset="0"/>
                  </a:rPr>
                  <a:t>Các </a:t>
                </a:r>
                <a:r>
                  <a:rPr lang="en-US" sz="2000" i="1">
                    <a:latin typeface="Times New Roman" panose="02020603050405020304" pitchFamily="18" charset="0"/>
                    <a:ea typeface="Times New Roman" panose="02020603050405020304" pitchFamily="18" charset="0"/>
                    <a:cs typeface="Times New Roman" panose="02020603050405020304" pitchFamily="18" charset="0"/>
                  </a:rPr>
                  <a:t>biases</a:t>
                </a:r>
                <a:r>
                  <a:rPr lang="en-US" sz="2000">
                    <a:latin typeface="Times New Roman" panose="02020603050405020304" pitchFamily="18" charset="0"/>
                    <a:ea typeface="Times New Roman" panose="02020603050405020304" pitchFamily="18" charset="0"/>
                    <a:cs typeface="Times New Roman" panose="02020603050405020304" pitchFamily="18" charset="0"/>
                  </a:rPr>
                  <a:t> tại </a:t>
                </a:r>
                <a:r>
                  <a:rPr lang="en-US" sz="2000" i="1">
                    <a:latin typeface="Times New Roman" panose="02020603050405020304" pitchFamily="18" charset="0"/>
                    <a:ea typeface="Times New Roman" panose="02020603050405020304" pitchFamily="18" charset="0"/>
                    <a:cs typeface="Times New Roman" panose="02020603050405020304" pitchFamily="18" charset="0"/>
                  </a:rPr>
                  <a:t>hidden layer </a:t>
                </a:r>
                <a:r>
                  <a:rPr lang="en-US" sz="2000" b="1" i="1">
                    <a:latin typeface="Times New Roman" panose="02020603050405020304" pitchFamily="18" charset="0"/>
                    <a:ea typeface="Times New Roman" panose="02020603050405020304" pitchFamily="18" charset="0"/>
                    <a:cs typeface="Times New Roman" panose="02020603050405020304" pitchFamily="18" charset="0"/>
                  </a:rPr>
                  <a:t>d</a:t>
                </a:r>
                <a:r>
                  <a:rPr lang="en-US" sz="2000">
                    <a:latin typeface="Times New Roman" panose="02020603050405020304" pitchFamily="18" charset="0"/>
                    <a:ea typeface="Times New Roman" panose="02020603050405020304" pitchFamily="18" charset="0"/>
                    <a:cs typeface="Times New Roman" panose="02020603050405020304" pitchFamily="18" charset="0"/>
                  </a:rPr>
                  <a:t> </a:t>
                </a:r>
                <a:r>
                  <a:rPr lang="en-US" sz="2000" i="1">
                    <a:latin typeface="Times New Roman" panose="02020603050405020304" pitchFamily="18" charset="0"/>
                    <a:ea typeface="Times New Roman" panose="02020603050405020304" pitchFamily="18" charset="0"/>
                    <a:cs typeface="Times New Roman" panose="02020603050405020304" pitchFamily="18" charset="0"/>
                  </a:rPr>
                  <a:t>(với h phần tử )</a:t>
                </a:r>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US" sz="2000">
                    <a:latin typeface="Times New Roman" panose="02020603050405020304" pitchFamily="18" charset="0"/>
                    <a:ea typeface="Times New Roman" panose="02020603050405020304" pitchFamily="18" charset="0"/>
                    <a:cs typeface="Times New Roman" panose="02020603050405020304" pitchFamily="18" charset="0"/>
                  </a:rPr>
                  <a:t>Các </a:t>
                </a:r>
                <a:r>
                  <a:rPr lang="en-US" sz="2000" i="1">
                    <a:latin typeface="Times New Roman" panose="02020603050405020304" pitchFamily="18" charset="0"/>
                    <a:ea typeface="Times New Roman" panose="02020603050405020304" pitchFamily="18" charset="0"/>
                    <a:cs typeface="Times New Roman" panose="02020603050405020304" pitchFamily="18" charset="0"/>
                  </a:rPr>
                  <a:t>hidden-to-outpu</a:t>
                </a:r>
                <a:r>
                  <a:rPr lang="en-US" sz="2000">
                    <a:latin typeface="Times New Roman" panose="02020603050405020304" pitchFamily="18" charset="0"/>
                    <a:ea typeface="Times New Roman" panose="02020603050405020304" pitchFamily="18" charset="0"/>
                    <a:cs typeface="Times New Roman" panose="02020603050405020304" pitchFamily="18" charset="0"/>
                  </a:rPr>
                  <a:t>t weights</a:t>
                </a:r>
                <a14:m>
                  <m:oMath xmlns:m="http://schemas.openxmlformats.org/officeDocument/2006/math">
                    <m:r>
                      <a:rPr lang="en-US" sz="2000" i="1">
                        <a:latin typeface="Cambria Math" panose="02040503050406030204" pitchFamily="18" charset="0"/>
                        <a:ea typeface="Times New Roman" panose="02020603050405020304" pitchFamily="18" charset="0"/>
                      </a:rPr>
                      <m:t> </m:t>
                    </m:r>
                    <m:r>
                      <a:rPr lang="en-US" sz="2000" b="1" i="1">
                        <a:latin typeface="Cambria Math" panose="02040503050406030204" pitchFamily="18" charset="0"/>
                        <a:ea typeface="Times New Roman" panose="02020603050405020304" pitchFamily="18" charset="0"/>
                      </a:rPr>
                      <m:t>𝑼</m:t>
                    </m:r>
                    <m:r>
                      <a:rPr lang="en-US" sz="2000" i="1">
                        <a:latin typeface="Cambria Math" panose="02040503050406030204" pitchFamily="18" charset="0"/>
                        <a:ea typeface="Times New Roman" panose="02020603050405020304" pitchFamily="18" charset="0"/>
                      </a:rPr>
                      <m:t>(</m:t>
                    </m:r>
                    <m:r>
                      <a:rPr lang="en-US" sz="2000" i="1">
                        <a:latin typeface="Cambria Math" panose="02040503050406030204" pitchFamily="18" charset="0"/>
                        <a:ea typeface="Times New Roman" panose="02020603050405020304" pitchFamily="18" charset="0"/>
                      </a:rPr>
                      <m:t>𝑎</m:t>
                    </m:r>
                    <m:r>
                      <a:rPr lang="en-US" sz="2000" i="1">
                        <a:latin typeface="Cambria Math" panose="02040503050406030204" pitchFamily="18" charset="0"/>
                        <a:ea typeface="Times New Roman" panose="02020603050405020304" pitchFamily="18" charset="0"/>
                      </a:rPr>
                      <m:t> | </m:t>
                    </m:r>
                    <m:r>
                      <a:rPr lang="en-US" sz="2000" i="1">
                        <a:latin typeface="Cambria Math" panose="02040503050406030204" pitchFamily="18" charset="0"/>
                        <a:ea typeface="Times New Roman" panose="02020603050405020304" pitchFamily="18" charset="0"/>
                      </a:rPr>
                      <m:t>𝑉</m:t>
                    </m:r>
                    <m:r>
                      <a:rPr lang="en-US" sz="2000" i="1">
                        <a:latin typeface="Cambria Math" panose="02040503050406030204" pitchFamily="18" charset="0"/>
                        <a:ea typeface="Times New Roman" panose="02020603050405020304" pitchFamily="18" charset="0"/>
                      </a:rPr>
                      <m:t> | × </m:t>
                    </m:r>
                    <m:r>
                      <a:rPr lang="en-US" sz="2000" b="1" i="1">
                        <a:latin typeface="Cambria Math" panose="02040503050406030204" pitchFamily="18" charset="0"/>
                        <a:ea typeface="Times New Roman" panose="02020603050405020304" pitchFamily="18" charset="0"/>
                      </a:rPr>
                      <m:t>𝒉</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𝑚𝑎𝑡𝑟𝑖𝑥</m:t>
                    </m:r>
                    <m:r>
                      <a:rPr lang="en-US" sz="2000" i="1">
                        <a:latin typeface="Cambria Math" panose="02040503050406030204" pitchFamily="18" charset="0"/>
                        <a:ea typeface="Times New Roman" panose="02020603050405020304" pitchFamily="18" charset="0"/>
                      </a:rPr>
                      <m:t> )</m:t>
                    </m:r>
                  </m:oMath>
                </a14:m>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US" sz="2000" i="1">
                    <a:latin typeface="Times New Roman" panose="02020603050405020304" pitchFamily="18" charset="0"/>
                    <a:ea typeface="Times New Roman" panose="02020603050405020304" pitchFamily="18" charset="0"/>
                    <a:cs typeface="Times New Roman" panose="02020603050405020304" pitchFamily="18" charset="0"/>
                  </a:rPr>
                  <a:t>Các word feat</a:t>
                </a:r>
                <a:r>
                  <a:rPr lang="en-US" sz="2000">
                    <a:latin typeface="Times New Roman" panose="02020603050405020304" pitchFamily="18" charset="0"/>
                    <a:ea typeface="Times New Roman" panose="02020603050405020304" pitchFamily="18" charset="0"/>
                    <a:cs typeface="Times New Roman" panose="02020603050405020304" pitchFamily="18" charset="0"/>
                  </a:rPr>
                  <a:t>ures cho output weights </a:t>
                </a:r>
                <a14:m>
                  <m:oMath xmlns:m="http://schemas.openxmlformats.org/officeDocument/2006/math">
                    <m:r>
                      <a:rPr lang="en-US" sz="2000" b="1" i="1">
                        <a:latin typeface="Cambria Math" panose="02040503050406030204" pitchFamily="18" charset="0"/>
                        <a:ea typeface="Times New Roman" panose="02020603050405020304" pitchFamily="18" charset="0"/>
                      </a:rPr>
                      <m:t>𝑾</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𝑎</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𝑉</m:t>
                    </m:r>
                    <m:r>
                      <a:rPr lang="en-US" sz="2000" i="1">
                        <a:latin typeface="Cambria Math" panose="02040503050406030204" pitchFamily="18" charset="0"/>
                        <a:ea typeface="Times New Roman" panose="02020603050405020304" pitchFamily="18" charset="0"/>
                      </a:rPr>
                      <m:t>| × </m:t>
                    </m:r>
                    <m:d>
                      <m:dPr>
                        <m:ctrlPr>
                          <a:rPr lang="vi-VN" sz="2000" i="1">
                            <a:latin typeface="Cambria Math" panose="02040503050406030204" pitchFamily="18" charset="0"/>
                            <a:ea typeface="Times New Roman" panose="02020603050405020304" pitchFamily="18" charset="0"/>
                          </a:rPr>
                        </m:ctrlPr>
                      </m:dPr>
                      <m:e>
                        <m:r>
                          <a:rPr lang="en-US" sz="2000" i="1">
                            <a:latin typeface="Cambria Math" panose="02040503050406030204" pitchFamily="18" charset="0"/>
                            <a:ea typeface="Times New Roman" panose="02020603050405020304" pitchFamily="18" charset="0"/>
                          </a:rPr>
                          <m:t>𝑛</m:t>
                        </m:r>
                        <m:r>
                          <a:rPr lang="en-US" sz="2000" i="1">
                            <a:latin typeface="Cambria Math" panose="02040503050406030204" pitchFamily="18" charset="0"/>
                            <a:ea typeface="Times New Roman" panose="02020603050405020304" pitchFamily="18" charset="0"/>
                          </a:rPr>
                          <m:t> − 1</m:t>
                        </m:r>
                      </m:e>
                    </m:d>
                    <m:r>
                      <a:rPr lang="en-US" sz="2000" b="1" i="1">
                        <a:latin typeface="Cambria Math" panose="02040503050406030204" pitchFamily="18" charset="0"/>
                        <a:ea typeface="Times New Roman" panose="02020603050405020304" pitchFamily="18" charset="0"/>
                      </a:rPr>
                      <m:t>.</m:t>
                    </m:r>
                    <m:r>
                      <a:rPr lang="en-US" sz="2000" b="1" i="1">
                        <a:latin typeface="Cambria Math" panose="02040503050406030204" pitchFamily="18" charset="0"/>
                        <a:ea typeface="Times New Roman" panose="02020603050405020304" pitchFamily="18" charset="0"/>
                      </a:rPr>
                      <m:t>𝒎</m:t>
                    </m:r>
                    <m:r>
                      <a:rPr lang="en-US" sz="2000" i="1">
                        <a:latin typeface="Cambria Math" panose="02040503050406030204" pitchFamily="18" charset="0"/>
                        <a:ea typeface="Times New Roman" panose="02020603050405020304" pitchFamily="18" charset="0"/>
                      </a:rPr>
                      <m:t> </m:t>
                    </m:r>
                    <m:r>
                      <m:rPr>
                        <m:sty m:val="p"/>
                      </m:rPr>
                      <a:rPr lang="en-US" sz="2000">
                        <a:latin typeface="Cambria Math" panose="02040503050406030204" pitchFamily="18" charset="0"/>
                        <a:ea typeface="Times New Roman" panose="02020603050405020304" pitchFamily="18" charset="0"/>
                      </a:rPr>
                      <m:t>matrix</m:t>
                    </m:r>
                    <m:r>
                      <a:rPr lang="en-US" sz="2000" i="1">
                        <a:latin typeface="Cambria Math" panose="02040503050406030204" pitchFamily="18" charset="0"/>
                        <a:ea typeface="Times New Roman" panose="02020603050405020304" pitchFamily="18" charset="0"/>
                      </a:rPr>
                      <m:t>)</m:t>
                    </m:r>
                  </m:oMath>
                </a14:m>
                <a:r>
                  <a:rPr lang="en-US" sz="2000">
                    <a:latin typeface="Times New Roman" panose="02020603050405020304" pitchFamily="18" charset="0"/>
                    <a:ea typeface="Times New Roman" panose="02020603050405020304" pitchFamily="18" charset="0"/>
                    <a:cs typeface="Times New Roman" panose="02020603050405020304" pitchFamily="18" charset="0"/>
                  </a:rPr>
                  <a:t> </a:t>
                </a:r>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US" sz="2000">
                    <a:latin typeface="Times New Roman" panose="02020603050405020304" pitchFamily="18" charset="0"/>
                    <a:ea typeface="Times New Roman" panose="02020603050405020304" pitchFamily="18" charset="0"/>
                    <a:cs typeface="Times New Roman" panose="02020603050405020304" pitchFamily="18" charset="0"/>
                  </a:rPr>
                  <a:t>Các </a:t>
                </a:r>
                <a:r>
                  <a:rPr lang="en-US" sz="2000" i="1">
                    <a:latin typeface="Times New Roman" panose="02020603050405020304" pitchFamily="18" charset="0"/>
                    <a:ea typeface="Times New Roman" panose="02020603050405020304" pitchFamily="18" charset="0"/>
                    <a:cs typeface="Times New Roman" panose="02020603050405020304" pitchFamily="18" charset="0"/>
                  </a:rPr>
                  <a:t>hidden layer weights</a:t>
                </a:r>
                <a14:m>
                  <m:oMath xmlns:m="http://schemas.openxmlformats.org/officeDocument/2006/math">
                    <m:r>
                      <a:rPr lang="en-US" sz="2000" i="1">
                        <a:latin typeface="Cambria Math" panose="02040503050406030204" pitchFamily="18" charset="0"/>
                        <a:ea typeface="Times New Roman" panose="02020603050405020304" pitchFamily="18" charset="0"/>
                      </a:rPr>
                      <m:t> </m:t>
                    </m:r>
                    <m:r>
                      <a:rPr lang="en-US" sz="2000" b="1" i="1">
                        <a:latin typeface="Cambria Math" panose="02040503050406030204" pitchFamily="18" charset="0"/>
                        <a:ea typeface="Times New Roman" panose="02020603050405020304" pitchFamily="18" charset="0"/>
                      </a:rPr>
                      <m:t>𝑯</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𝑎</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h</m:t>
                    </m:r>
                    <m:r>
                      <a:rPr lang="en-US" sz="2000" i="1">
                        <a:latin typeface="Cambria Math" panose="02040503050406030204" pitchFamily="18" charset="0"/>
                        <a:ea typeface="Times New Roman" panose="02020603050405020304" pitchFamily="18" charset="0"/>
                      </a:rPr>
                      <m:t> × </m:t>
                    </m:r>
                    <m:d>
                      <m:dPr>
                        <m:ctrlPr>
                          <a:rPr lang="vi-VN" sz="2000" i="1">
                            <a:latin typeface="Cambria Math" panose="02040503050406030204" pitchFamily="18" charset="0"/>
                            <a:ea typeface="Times New Roman" panose="02020603050405020304" pitchFamily="18" charset="0"/>
                          </a:rPr>
                        </m:ctrlPr>
                      </m:dPr>
                      <m:e>
                        <m:r>
                          <a:rPr lang="en-US" sz="2000" i="1">
                            <a:latin typeface="Cambria Math" panose="02040503050406030204" pitchFamily="18" charset="0"/>
                            <a:ea typeface="Times New Roman" panose="02020603050405020304" pitchFamily="18" charset="0"/>
                          </a:rPr>
                          <m:t>𝑛</m:t>
                        </m:r>
                        <m:r>
                          <a:rPr lang="en-US" sz="2000" i="1">
                            <a:latin typeface="Cambria Math" panose="02040503050406030204" pitchFamily="18" charset="0"/>
                            <a:ea typeface="Times New Roman" panose="02020603050405020304" pitchFamily="18" charset="0"/>
                          </a:rPr>
                          <m:t> − 1</m:t>
                        </m:r>
                      </m:e>
                    </m:d>
                    <m:r>
                      <a:rPr lang="en-US" sz="2000" b="1" i="1">
                        <a:latin typeface="Cambria Math" panose="02040503050406030204" pitchFamily="18" charset="0"/>
                        <a:ea typeface="Times New Roman" panose="02020603050405020304" pitchFamily="18" charset="0"/>
                      </a:rPr>
                      <m:t>.</m:t>
                    </m:r>
                    <m:r>
                      <a:rPr lang="en-US" sz="2000" b="1" i="1">
                        <a:latin typeface="Cambria Math" panose="02040503050406030204" pitchFamily="18" charset="0"/>
                        <a:ea typeface="Times New Roman" panose="02020603050405020304" pitchFamily="18" charset="0"/>
                      </a:rPr>
                      <m:t>𝒎</m:t>
                    </m:r>
                    <m:r>
                      <a:rPr lang="en-US" sz="2000" i="1">
                        <a:latin typeface="Cambria Math" panose="02040503050406030204" pitchFamily="18" charset="0"/>
                        <a:ea typeface="Times New Roman" panose="02020603050405020304" pitchFamily="18" charset="0"/>
                      </a:rPr>
                      <m:t> </m:t>
                    </m:r>
                    <m:r>
                      <m:rPr>
                        <m:sty m:val="p"/>
                      </m:rPr>
                      <a:rPr lang="en-US" sz="2000">
                        <a:latin typeface="Cambria Math" panose="02040503050406030204" pitchFamily="18" charset="0"/>
                        <a:ea typeface="Times New Roman" panose="02020603050405020304" pitchFamily="18" charset="0"/>
                      </a:rPr>
                      <m:t>matrix</m:t>
                    </m:r>
                    <m:r>
                      <a:rPr lang="en-US" sz="2000" i="1">
                        <a:latin typeface="Cambria Math" panose="02040503050406030204" pitchFamily="18" charset="0"/>
                        <a:ea typeface="Times New Roman" panose="02020603050405020304" pitchFamily="18" charset="0"/>
                      </a:rPr>
                      <m:t>)</m:t>
                    </m:r>
                  </m:oMath>
                </a14:m>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US" sz="2000">
                    <a:latin typeface="Times New Roman" panose="02020603050405020304" pitchFamily="18" charset="0"/>
                    <a:ea typeface="Times New Roman" panose="02020603050405020304" pitchFamily="18" charset="0"/>
                    <a:cs typeface="Times New Roman" panose="02020603050405020304" pitchFamily="18" charset="0"/>
                  </a:rPr>
                  <a:t>Các word features </a:t>
                </a:r>
                <a:r>
                  <a:rPr lang="en-US" sz="2000" b="1">
                    <a:latin typeface="Times New Roman" panose="02020603050405020304" pitchFamily="18" charset="0"/>
                    <a:ea typeface="Times New Roman" panose="02020603050405020304" pitchFamily="18" charset="0"/>
                    <a:cs typeface="Times New Roman" panose="02020603050405020304" pitchFamily="18" charset="0"/>
                  </a:rPr>
                  <a:t>C</a:t>
                </a:r>
                <a:r>
                  <a:rPr lang="en-US" sz="2000">
                    <a:latin typeface="Times New Roman" panose="02020603050405020304" pitchFamily="18" charset="0"/>
                    <a:ea typeface="Times New Roman" panose="02020603050405020304" pitchFamily="18" charset="0"/>
                    <a:cs typeface="Times New Roman" panose="02020603050405020304" pitchFamily="18" charset="0"/>
                  </a:rPr>
                  <a:t> (a |V| × </a:t>
                </a:r>
                <a:r>
                  <a:rPr lang="en-US" sz="2000" i="1">
                    <a:latin typeface="Times New Roman" panose="02020603050405020304" pitchFamily="18" charset="0"/>
                    <a:ea typeface="Times New Roman" panose="02020603050405020304" pitchFamily="18" charset="0"/>
                    <a:cs typeface="Times New Roman" panose="02020603050405020304" pitchFamily="18" charset="0"/>
                  </a:rPr>
                  <a:t>m</a:t>
                </a:r>
                <a:r>
                  <a:rPr lang="en-US" sz="2000">
                    <a:latin typeface="Times New Roman" panose="02020603050405020304" pitchFamily="18" charset="0"/>
                    <a:ea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ea typeface="Times New Roman" panose="02020603050405020304" pitchFamily="18" charset="0"/>
                    <a:cs typeface="Times New Roman" panose="02020603050405020304" pitchFamily="18" charset="0"/>
                  </a:rPr>
                  <a:t>matrix), ta </a:t>
                </a:r>
                <a:r>
                  <a:rPr lang="en-US" sz="2000">
                    <a:latin typeface="Times New Roman" panose="02020603050405020304" pitchFamily="18" charset="0"/>
                    <a:ea typeface="Times New Roman" panose="02020603050405020304" pitchFamily="18" charset="0"/>
                    <a:cs typeface="Times New Roman" panose="02020603050405020304" pitchFamily="18" charset="0"/>
                  </a:rPr>
                  <a:t>có:</a:t>
                </a:r>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marL="914400" lvl="1" algn="just">
                  <a:lnSpc>
                    <a:spcPct val="150000"/>
                  </a:lnSpc>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Times New Roman" panose="02020603050405020304" pitchFamily="18" charset="0"/>
                        </a:rPr>
                        <m:t>𝜃</m:t>
                      </m:r>
                      <m:r>
                        <a:rPr lang="en-US" sz="2000" i="1">
                          <a:effectLst/>
                          <a:latin typeface="Cambria Math" panose="02040503050406030204" pitchFamily="18" charset="0"/>
                          <a:ea typeface="Times New Roman" panose="02020603050405020304" pitchFamily="18" charset="0"/>
                        </a:rPr>
                        <m:t> = (</m:t>
                      </m:r>
                      <m:r>
                        <a:rPr lang="en-US" sz="2000" i="1">
                          <a:effectLst/>
                          <a:latin typeface="Cambria Math" panose="02040503050406030204" pitchFamily="18" charset="0"/>
                          <a:ea typeface="Times New Roman" panose="02020603050405020304" pitchFamily="18" charset="0"/>
                        </a:rPr>
                        <m:t>𝑏</m:t>
                      </m:r>
                      <m:r>
                        <a:rPr lang="en-US" sz="2000" i="1">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rPr>
                        <m:t>𝑑</m:t>
                      </m:r>
                      <m:r>
                        <a:rPr lang="en-US" sz="2000" i="1">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rPr>
                        <m:t>𝑊</m:t>
                      </m:r>
                      <m:r>
                        <a:rPr lang="en-US" sz="2000" i="1">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rPr>
                        <m:t>𝑈</m:t>
                      </m:r>
                      <m:r>
                        <a:rPr lang="en-US" sz="2000" i="1">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rPr>
                        <m:t>𝐻</m:t>
                      </m:r>
                      <m:r>
                        <a:rPr lang="en-US" sz="2000" i="1">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rPr>
                        <m:t>𝐶</m:t>
                      </m:r>
                      <m:r>
                        <a:rPr lang="en-US" sz="2000" i="1">
                          <a:effectLst/>
                          <a:latin typeface="Cambria Math" panose="02040503050406030204" pitchFamily="18" charset="0"/>
                          <a:ea typeface="Times New Roman" panose="02020603050405020304" pitchFamily="18" charset="0"/>
                        </a:rPr>
                        <m:t>).</m:t>
                      </m:r>
                    </m:oMath>
                  </m:oMathPara>
                </a14:m>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p:sp>
            <p:nvSpPr>
              <p:cNvPr id="6" name="Rectangle 5"/>
              <p:cNvSpPr>
                <a:spLocks noRot="1" noChangeAspect="1" noMove="1" noResize="1" noEditPoints="1" noAdjustHandles="1" noChangeArrowheads="1" noChangeShapeType="1" noTextEdit="1"/>
              </p:cNvSpPr>
              <p:nvPr/>
            </p:nvSpPr>
            <p:spPr>
              <a:xfrm>
                <a:off x="1764866" y="1632800"/>
                <a:ext cx="9361715" cy="4708981"/>
              </a:xfrm>
              <a:prstGeom prst="rect">
                <a:avLst/>
              </a:prstGeom>
              <a:blipFill>
                <a:blip r:embed="rId2"/>
                <a:stretch>
                  <a:fillRect l="-717" r="-651"/>
                </a:stretch>
              </a:blipFill>
            </p:spPr>
            <p:txBody>
              <a:bodyPr/>
              <a:lstStyle/>
              <a:p>
                <a:r>
                  <a:rPr lang="vi-VN">
                    <a:noFill/>
                  </a:rPr>
                  <a:t> </a:t>
                </a:r>
              </a:p>
            </p:txBody>
          </p:sp>
        </mc:Fallback>
      </mc:AlternateContent>
    </p:spTree>
    <p:extLst>
      <p:ext uri="{BB962C8B-B14F-4D97-AF65-F5344CB8AC3E}">
        <p14:creationId xmlns:p14="http://schemas.microsoft.com/office/powerpoint/2010/main" val="3882940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862" y="1632800"/>
            <a:ext cx="10952649" cy="152457"/>
          </a:xfrm>
        </p:spPr>
        <p:txBody>
          <a:bodyPr>
            <a:normAutofit fontScale="90000"/>
          </a:bodyPr>
          <a:lstStyle/>
          <a:p>
            <a:r>
              <a:rPr lang="en-US" sz="3300" i="1" smtClean="0">
                <a:solidFill>
                  <a:srgbClr val="FF0000"/>
                </a:solidFill>
                <a:latin typeface="Times New Roman" panose="02020603050405020304" pitchFamily="18" charset="0"/>
                <a:cs typeface="Times New Roman" panose="02020603050405020304" pitchFamily="18" charset="0"/>
              </a:rPr>
              <a:t>2.2 Neural Network:</a:t>
            </a:r>
            <a:r>
              <a:rPr lang="en-US" sz="3300" i="1">
                <a:solidFill>
                  <a:srgbClr val="FF0000"/>
                </a:solidFill>
                <a:latin typeface="Times New Roman" panose="02020603050405020304" pitchFamily="18" charset="0"/>
                <a:cs typeface="Times New Roman" panose="02020603050405020304" pitchFamily="18" charset="0"/>
              </a:rPr>
              <a:t/>
            </a:r>
            <a:br>
              <a:rPr lang="en-US" sz="3300" i="1">
                <a:solidFill>
                  <a:srgbClr val="FF0000"/>
                </a:solidFill>
                <a:latin typeface="Times New Roman" panose="02020603050405020304" pitchFamily="18" charset="0"/>
                <a:cs typeface="Times New Roman" panose="02020603050405020304" pitchFamily="18" charset="0"/>
              </a:rPr>
            </a:br>
            <a:r>
              <a:rPr lang="vi-VN" sz="3300" i="1">
                <a:solidFill>
                  <a:srgbClr val="FF0000"/>
                </a:solidFill>
                <a:latin typeface="Times New Roman" panose="02020603050405020304" pitchFamily="18" charset="0"/>
                <a:cs typeface="Times New Roman" panose="02020603050405020304" pitchFamily="18" charset="0"/>
              </a:rPr>
              <a:t/>
            </a:r>
            <a:br>
              <a:rPr lang="vi-VN" sz="3300" i="1">
                <a:solidFill>
                  <a:srgbClr val="FF0000"/>
                </a:solidFill>
                <a:latin typeface="Times New Roman" panose="02020603050405020304" pitchFamily="18" charset="0"/>
                <a:cs typeface="Times New Roman" panose="02020603050405020304" pitchFamily="18" charset="0"/>
              </a:rPr>
            </a:br>
            <a:r>
              <a:rPr lang="en-US" sz="3000" smtClean="0">
                <a:solidFill>
                  <a:srgbClr val="FF0000"/>
                </a:solidFill>
                <a:latin typeface="Times New Roman" panose="02020603050405020304" pitchFamily="18" charset="0"/>
                <a:cs typeface="Times New Roman" panose="02020603050405020304" pitchFamily="18" charset="0"/>
              </a:rPr>
              <a:t/>
            </a:r>
            <a:br>
              <a:rPr lang="en-US" sz="3000" smtClean="0">
                <a:solidFill>
                  <a:srgbClr val="FF0000"/>
                </a:solidFill>
                <a:latin typeface="Times New Roman" panose="02020603050405020304" pitchFamily="18" charset="0"/>
                <a:cs typeface="Times New Roman" panose="02020603050405020304" pitchFamily="18" charset="0"/>
              </a:rPr>
            </a:br>
            <a:endParaRPr lang="en-US" sz="540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353084" y="1262037"/>
            <a:ext cx="7435049" cy="492443"/>
          </a:xfrm>
          <a:prstGeom prst="rect">
            <a:avLst/>
          </a:prstGeom>
        </p:spPr>
        <p:txBody>
          <a:bodyPr wrap="none">
            <a:spAutoFit/>
          </a:bodyPr>
          <a:lstStyle/>
          <a:p>
            <a:r>
              <a:rPr lang="en-US" sz="2600" b="1" i="1">
                <a:latin typeface="Times New Roman" panose="02020603050405020304" pitchFamily="18" charset="0"/>
                <a:cs typeface="Times New Roman" panose="02020603050405020304" pitchFamily="18" charset="0"/>
              </a:rPr>
              <a:t>c). Cập nhật trọng số </a:t>
            </a:r>
            <a:r>
              <a:rPr lang="en-US" sz="2600" b="1" i="1">
                <a:latin typeface="Times New Roman" panose="02020603050405020304" pitchFamily="18" charset="0"/>
                <a:cs typeface="Times New Roman" panose="02020603050405020304" pitchFamily="18" charset="0"/>
              </a:rPr>
              <a:t>với </a:t>
            </a:r>
            <a:r>
              <a:rPr lang="en-US" sz="2600" b="1" i="1" smtClean="0">
                <a:latin typeface="Times New Roman" panose="02020603050405020304" pitchFamily="18" charset="0"/>
                <a:cs typeface="Times New Roman" panose="02020603050405020304" pitchFamily="18" charset="0"/>
              </a:rPr>
              <a:t>stochastic </a:t>
            </a:r>
            <a:r>
              <a:rPr lang="en-US" sz="2600" b="1" i="1">
                <a:latin typeface="Times New Roman" panose="02020603050405020304" pitchFamily="18" charset="0"/>
                <a:cs typeface="Times New Roman" panose="02020603050405020304" pitchFamily="18" charset="0"/>
              </a:rPr>
              <a:t>gradient ascent  </a:t>
            </a:r>
            <a:endParaRPr lang="en-US" sz="2600" b="1" i="1">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Rectangle 5"/>
              <p:cNvSpPr/>
              <p:nvPr/>
            </p:nvSpPr>
            <p:spPr>
              <a:xfrm>
                <a:off x="1416523" y="2156020"/>
                <a:ext cx="9956871" cy="213609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200" i="1"/>
                        <m:t>𝜃</m:t>
                      </m:r>
                      <m:r>
                        <a:rPr lang="en-US" sz="2200" i="1"/>
                        <m:t> ← </m:t>
                      </m:r>
                      <m:r>
                        <a:rPr lang="en-US" sz="2200" i="1"/>
                        <m:t>𝜃</m:t>
                      </m:r>
                      <m:r>
                        <a:rPr lang="en-US" sz="2200" i="1"/>
                        <m:t>+</m:t>
                      </m:r>
                      <m:r>
                        <a:rPr lang="en-US" sz="2200" b="1" i="1"/>
                        <m:t>𝜺</m:t>
                      </m:r>
                      <m:r>
                        <a:rPr lang="en-US" sz="2200" i="1"/>
                        <m:t> </m:t>
                      </m:r>
                      <m:f>
                        <m:fPr>
                          <m:ctrlPr>
                            <a:rPr lang="vi-VN" sz="2200" i="1"/>
                          </m:ctrlPr>
                        </m:fPr>
                        <m:num>
                          <m:r>
                            <a:rPr lang="en-US" sz="2200" i="1"/>
                            <m:t>𝜕</m:t>
                          </m:r>
                          <m:r>
                            <a:rPr lang="en-US" sz="2200" i="1"/>
                            <m:t>𝑙𝑜𝑔</m:t>
                          </m:r>
                          <m:acc>
                            <m:accPr>
                              <m:chr m:val="̂"/>
                              <m:ctrlPr>
                                <a:rPr lang="vi-VN" sz="2200" i="1"/>
                              </m:ctrlPr>
                            </m:accPr>
                            <m:e>
                              <m:r>
                                <a:rPr lang="en-US" sz="2200" i="1"/>
                                <m:t>𝑃</m:t>
                              </m:r>
                            </m:e>
                          </m:acc>
                          <m:d>
                            <m:dPr>
                              <m:ctrlPr>
                                <a:rPr lang="vi-VN" sz="2200" i="1"/>
                              </m:ctrlPr>
                            </m:dPr>
                            <m:e>
                              <m:sSub>
                                <m:sSubPr>
                                  <m:ctrlPr>
                                    <a:rPr lang="vi-VN" sz="2200" i="1"/>
                                  </m:ctrlPr>
                                </m:sSubPr>
                                <m:e>
                                  <m:r>
                                    <a:rPr lang="en-US" sz="2200" i="1"/>
                                    <m:t>𝑤</m:t>
                                  </m:r>
                                </m:e>
                                <m:sub>
                                  <m:r>
                                    <a:rPr lang="en-US" sz="2200" i="1"/>
                                    <m:t>𝑡</m:t>
                                  </m:r>
                                </m:sub>
                              </m:sSub>
                            </m:e>
                            <m:e>
                              <m:sSub>
                                <m:sSubPr>
                                  <m:ctrlPr>
                                    <a:rPr lang="vi-VN" sz="2200" i="1"/>
                                  </m:ctrlPr>
                                </m:sSubPr>
                                <m:e>
                                  <m:r>
                                    <a:rPr lang="en-US" sz="2200" i="1"/>
                                    <m:t>𝑤</m:t>
                                  </m:r>
                                </m:e>
                                <m:sub>
                                  <m:r>
                                    <a:rPr lang="en-US" sz="2200" i="1"/>
                                    <m:t>𝑡</m:t>
                                  </m:r>
                                  <m:r>
                                    <a:rPr lang="en-US" sz="2200" i="1"/>
                                    <m:t>−1</m:t>
                                  </m:r>
                                </m:sub>
                              </m:sSub>
                              <m:r>
                                <a:rPr lang="en-US" sz="2200" i="1"/>
                                <m:t>,··· ,</m:t>
                              </m:r>
                              <m:sSub>
                                <m:sSubPr>
                                  <m:ctrlPr>
                                    <a:rPr lang="vi-VN" sz="2200" i="1"/>
                                  </m:ctrlPr>
                                </m:sSubPr>
                                <m:e>
                                  <m:r>
                                    <a:rPr lang="en-US" sz="2200" i="1"/>
                                    <m:t>𝑤</m:t>
                                  </m:r>
                                </m:e>
                                <m:sub>
                                  <m:r>
                                    <a:rPr lang="en-US" sz="2200" i="1"/>
                                    <m:t>𝑡</m:t>
                                  </m:r>
                                  <m:r>
                                    <a:rPr lang="en-US" sz="2200" i="1"/>
                                    <m:t>−</m:t>
                                  </m:r>
                                  <m:r>
                                    <a:rPr lang="en-US" sz="2200" i="1"/>
                                    <m:t>𝑛</m:t>
                                  </m:r>
                                  <m:r>
                                    <a:rPr lang="en-US" sz="2200" i="1"/>
                                    <m:t>+1</m:t>
                                  </m:r>
                                </m:sub>
                              </m:sSub>
                            </m:e>
                          </m:d>
                        </m:num>
                        <m:den>
                          <m:r>
                            <a:rPr lang="en-US" sz="2200"/>
                            <m:t>∂</m:t>
                          </m:r>
                          <m:r>
                            <m:rPr>
                              <m:sty m:val="p"/>
                            </m:rPr>
                            <a:rPr lang="en-US" sz="2200"/>
                            <m:t>θ</m:t>
                          </m:r>
                        </m:den>
                      </m:f>
                    </m:oMath>
                  </m:oMathPara>
                </a14:m>
                <a:endParaRPr lang="vi-VN" sz="2200"/>
              </a:p>
              <a:p>
                <a:pPr lvl="1"/>
                <a:r>
                  <a:rPr lang="en-US" sz="2200">
                    <a:latin typeface="Times New Roman" panose="02020603050405020304" pitchFamily="18" charset="0"/>
                    <a:cs typeface="Times New Roman" panose="02020603050405020304" pitchFamily="18" charset="0"/>
                  </a:rPr>
                  <a:t>Trong đó: </a:t>
                </a:r>
                <a:endParaRPr lang="vi-VN" sz="220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ε là </a:t>
                </a:r>
                <a:r>
                  <a:rPr lang="en-US" sz="2200" i="1">
                    <a:latin typeface="Times New Roman" panose="02020603050405020304" pitchFamily="18" charset="0"/>
                    <a:cs typeface="Times New Roman" panose="02020603050405020304" pitchFamily="18" charset="0"/>
                  </a:rPr>
                  <a:t>learning rate</a:t>
                </a:r>
                <a:r>
                  <a:rPr lang="en-US" sz="2200">
                    <a:latin typeface="Times New Roman" panose="02020603050405020304" pitchFamily="18" charset="0"/>
                    <a:cs typeface="Times New Roman" panose="02020603050405020304" pitchFamily="18" charset="0"/>
                  </a:rPr>
                  <a:t>. </a:t>
                </a:r>
                <a:endParaRPr lang="en-US" sz="2200" smtClean="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200" smtClean="0">
                    <a:latin typeface="Times New Roman" panose="02020603050405020304" pitchFamily="18" charset="0"/>
                    <a:cs typeface="Times New Roman" panose="02020603050405020304" pitchFamily="18" charset="0"/>
                  </a:rPr>
                  <a:t>Các đặc trưng của từ </a:t>
                </a:r>
                <a14:m>
                  <m:oMath xmlns:m="http://schemas.openxmlformats.org/officeDocument/2006/math">
                    <m:r>
                      <a:rPr lang="en-US" sz="2200" i="1"/>
                      <m:t>𝐶</m:t>
                    </m:r>
                    <m:r>
                      <a:rPr lang="en-US" sz="2200" i="1"/>
                      <m:t>(</m:t>
                    </m:r>
                    <m:r>
                      <a:rPr lang="en-US" sz="2200" i="1"/>
                      <m:t>𝑗</m:t>
                    </m:r>
                    <m:r>
                      <a:rPr lang="en-US" sz="2200" i="1"/>
                      <m:t>)</m:t>
                    </m:r>
                  </m:oMath>
                </a14:m>
                <a:r>
                  <a:rPr lang="en-US" sz="2200">
                    <a:latin typeface="Times New Roman" panose="02020603050405020304" pitchFamily="18" charset="0"/>
                    <a:cs typeface="Times New Roman" panose="02020603050405020304" pitchFamily="18" charset="0"/>
                  </a:rPr>
                  <a:t> của tất cả </a:t>
                </a:r>
                <a:r>
                  <a:rPr lang="en-US" sz="2200">
                    <a:latin typeface="Times New Roman" panose="02020603050405020304" pitchFamily="18" charset="0"/>
                    <a:cs typeface="Times New Roman" panose="02020603050405020304" pitchFamily="18" charset="0"/>
                  </a:rPr>
                  <a:t>các </a:t>
                </a:r>
                <a:r>
                  <a:rPr lang="en-US" sz="2200" smtClean="0">
                    <a:latin typeface="Times New Roman" panose="02020603050405020304" pitchFamily="18" charset="0"/>
                    <a:cs typeface="Times New Roman" panose="02020603050405020304" pitchFamily="18" charset="0"/>
                  </a:rPr>
                  <a:t>từ </a:t>
                </a:r>
                <a:r>
                  <a:rPr lang="en-US" sz="2200">
                    <a:latin typeface="Times New Roman" panose="02020603050405020304" pitchFamily="18" charset="0"/>
                    <a:cs typeface="Times New Roman" panose="02020603050405020304" pitchFamily="18" charset="0"/>
                  </a:rPr>
                  <a:t>j không xuất hiện </a:t>
                </a:r>
                <a:r>
                  <a:rPr lang="en-US" sz="2200">
                    <a:latin typeface="Times New Roman" panose="02020603050405020304" pitchFamily="18" charset="0"/>
                    <a:cs typeface="Times New Roman" panose="02020603050405020304" pitchFamily="18" charset="0"/>
                  </a:rPr>
                  <a:t>trong </a:t>
                </a:r>
                <a:r>
                  <a:rPr lang="en-US" sz="2200" smtClean="0">
                    <a:latin typeface="Times New Roman" panose="02020603050405020304" pitchFamily="18" charset="0"/>
                    <a:cs typeface="Times New Roman" panose="02020603050405020304" pitchFamily="18" charset="0"/>
                  </a:rPr>
                  <a:t>cửa sổ đầu vào</a:t>
                </a:r>
                <a:endParaRPr lang="vi-VN" sz="2200">
                  <a:latin typeface="Times New Roman" panose="02020603050405020304" pitchFamily="18" charset="0"/>
                  <a:cs typeface="Times New Roman" panose="02020603050405020304" pitchFamily="18" charset="0"/>
                </a:endParaRPr>
              </a:p>
            </p:txBody>
          </p:sp>
        </mc:Choice>
        <mc:Fallback>
          <p:sp>
            <p:nvSpPr>
              <p:cNvPr id="6" name="Rectangle 5"/>
              <p:cNvSpPr>
                <a:spLocks noRot="1" noChangeAspect="1" noMove="1" noResize="1" noEditPoints="1" noAdjustHandles="1" noChangeArrowheads="1" noChangeShapeType="1" noTextEdit="1"/>
              </p:cNvSpPr>
              <p:nvPr/>
            </p:nvSpPr>
            <p:spPr>
              <a:xfrm>
                <a:off x="1416523" y="2156020"/>
                <a:ext cx="9956871" cy="2136098"/>
              </a:xfrm>
              <a:prstGeom prst="rect">
                <a:avLst/>
              </a:prstGeom>
              <a:blipFill>
                <a:blip r:embed="rId2"/>
                <a:stretch>
                  <a:fillRect r="-734" b="-4857"/>
                </a:stretch>
              </a:blipFill>
            </p:spPr>
            <p:txBody>
              <a:bodyPr/>
              <a:lstStyle/>
              <a:p>
                <a:r>
                  <a:rPr lang="vi-VN">
                    <a:noFill/>
                  </a:rPr>
                  <a:t> </a:t>
                </a:r>
              </a:p>
            </p:txBody>
          </p:sp>
        </mc:Fallback>
      </mc:AlternateContent>
    </p:spTree>
    <p:extLst>
      <p:ext uri="{BB962C8B-B14F-4D97-AF65-F5344CB8AC3E}">
        <p14:creationId xmlns:p14="http://schemas.microsoft.com/office/powerpoint/2010/main" val="497312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365" y="1798616"/>
            <a:ext cx="11133038" cy="191589"/>
          </a:xfrm>
        </p:spPr>
        <p:txBody>
          <a:bodyPr>
            <a:normAutofit fontScale="90000"/>
          </a:bodyPr>
          <a:lstStyle/>
          <a:p>
            <a:r>
              <a:rPr lang="en-US" sz="3300" i="1" smtClean="0">
                <a:solidFill>
                  <a:srgbClr val="FF0000"/>
                </a:solidFill>
                <a:latin typeface="Times New Roman" panose="02020603050405020304" pitchFamily="18" charset="0"/>
                <a:cs typeface="Times New Roman" panose="02020603050405020304" pitchFamily="18" charset="0"/>
              </a:rPr>
              <a:t>2.2 Neural Network:</a:t>
            </a:r>
            <a:r>
              <a:rPr lang="en-US" sz="3300" i="1">
                <a:solidFill>
                  <a:srgbClr val="FF0000"/>
                </a:solidFill>
                <a:latin typeface="Times New Roman" panose="02020603050405020304" pitchFamily="18" charset="0"/>
                <a:cs typeface="Times New Roman" panose="02020603050405020304" pitchFamily="18" charset="0"/>
              </a:rPr>
              <a:t/>
            </a:r>
            <a:br>
              <a:rPr lang="en-US" sz="3300" i="1">
                <a:solidFill>
                  <a:srgbClr val="FF0000"/>
                </a:solidFill>
                <a:latin typeface="Times New Roman" panose="02020603050405020304" pitchFamily="18" charset="0"/>
                <a:cs typeface="Times New Roman" panose="02020603050405020304" pitchFamily="18" charset="0"/>
              </a:rPr>
            </a:br>
            <a:r>
              <a:rPr lang="vi-VN" sz="3300" i="1">
                <a:solidFill>
                  <a:srgbClr val="FF0000"/>
                </a:solidFill>
                <a:latin typeface="Times New Roman" panose="02020603050405020304" pitchFamily="18" charset="0"/>
                <a:cs typeface="Times New Roman" panose="02020603050405020304" pitchFamily="18" charset="0"/>
              </a:rPr>
              <a:t/>
            </a:r>
            <a:br>
              <a:rPr lang="vi-VN" sz="3300" i="1">
                <a:solidFill>
                  <a:srgbClr val="FF0000"/>
                </a:solidFill>
                <a:latin typeface="Times New Roman" panose="02020603050405020304" pitchFamily="18" charset="0"/>
                <a:cs typeface="Times New Roman" panose="02020603050405020304" pitchFamily="18" charset="0"/>
              </a:rPr>
            </a:br>
            <a:r>
              <a:rPr lang="en-US" sz="3000" smtClean="0">
                <a:solidFill>
                  <a:srgbClr val="FF0000"/>
                </a:solidFill>
                <a:latin typeface="Times New Roman" panose="02020603050405020304" pitchFamily="18" charset="0"/>
                <a:cs typeface="Times New Roman" panose="02020603050405020304" pitchFamily="18" charset="0"/>
              </a:rPr>
              <a:t/>
            </a:r>
            <a:br>
              <a:rPr lang="en-US" sz="3000" smtClean="0">
                <a:solidFill>
                  <a:srgbClr val="FF0000"/>
                </a:solidFill>
                <a:latin typeface="Times New Roman" panose="02020603050405020304" pitchFamily="18" charset="0"/>
                <a:cs typeface="Times New Roman" panose="02020603050405020304" pitchFamily="18" charset="0"/>
              </a:rPr>
            </a:br>
            <a:endParaRPr lang="en-US" sz="540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5719" y="1959428"/>
            <a:ext cx="8816556" cy="1645921"/>
          </a:xfrm>
        </p:spPr>
        <p:txBody>
          <a:bodyPr>
            <a:normAutofit/>
          </a:bodyPr>
          <a:lstStyle/>
          <a:p>
            <a:pPr lvl="1" algn="just"/>
            <a:endParaRPr lang="en-US" sz="2400" smtClean="0">
              <a:latin typeface="Times New Roman" panose="02020603050405020304" pitchFamily="18" charset="0"/>
              <a:ea typeface="Tahoma" panose="020B0604030504040204" pitchFamily="34" charset="0"/>
              <a:cs typeface="Times New Roman" panose="02020603050405020304" pitchFamily="18" charset="0"/>
            </a:endParaRPr>
          </a:p>
          <a:p>
            <a:pPr lvl="1" algn="just"/>
            <a:endParaRPr lang="en-US" sz="2400" smtClean="0">
              <a:latin typeface="Times New Roman" panose="02020603050405020304" pitchFamily="18" charset="0"/>
              <a:ea typeface="Tahoma" panose="020B0604030504040204" pitchFamily="34" charset="0"/>
              <a:cs typeface="Times New Roman" panose="02020603050405020304" pitchFamily="18" charset="0"/>
            </a:endParaRPr>
          </a:p>
          <a:p>
            <a:pPr lvl="1" algn="just"/>
            <a:endParaRPr lang="en-US" sz="2400">
              <a:latin typeface="Times New Roman" panose="02020603050405020304" pitchFamily="18" charset="0"/>
              <a:ea typeface="Tahoma" panose="020B0604030504040204" pitchFamily="34" charset="0"/>
              <a:cs typeface="Times New Roman" panose="02020603050405020304" pitchFamily="18" charset="0"/>
            </a:endParaRPr>
          </a:p>
          <a:p>
            <a:endParaRPr lang="en-US" sz="2600">
              <a:latin typeface="Times New Roman" panose="02020603050405020304" pitchFamily="18" charset="0"/>
              <a:cs typeface="Times New Roman" panose="02020603050405020304" pitchFamily="18" charset="0"/>
            </a:endParaRPr>
          </a:p>
        </p:txBody>
      </p:sp>
      <p:sp>
        <p:nvSpPr>
          <p:cNvPr id="7" name="Rectangle 6"/>
          <p:cNvSpPr/>
          <p:nvPr/>
        </p:nvSpPr>
        <p:spPr>
          <a:xfrm>
            <a:off x="1292124" y="1466985"/>
            <a:ext cx="5586786" cy="523220"/>
          </a:xfrm>
          <a:prstGeom prst="rect">
            <a:avLst/>
          </a:prstGeom>
        </p:spPr>
        <p:txBody>
          <a:bodyPr wrap="none">
            <a:spAutoFit/>
          </a:bodyPr>
          <a:lstStyle/>
          <a:p>
            <a:r>
              <a:rPr lang="en-US" sz="2600" b="1" i="1">
                <a:latin typeface="Times New Roman" panose="02020603050405020304" pitchFamily="18" charset="0"/>
                <a:cs typeface="Times New Roman" panose="02020603050405020304" pitchFamily="18" charset="0"/>
              </a:rPr>
              <a:t>d</a:t>
            </a:r>
            <a:r>
              <a:rPr lang="en-US" sz="2600" b="1" i="1" smtClean="0">
                <a:latin typeface="Times New Roman" panose="02020603050405020304" pitchFamily="18" charset="0"/>
                <a:cs typeface="Times New Roman" panose="02020603050405020304" pitchFamily="18" charset="0"/>
              </a:rPr>
              <a:t>) </a:t>
            </a:r>
            <a:r>
              <a:rPr lang="en-US" sz="2600" b="1" i="1" smtClean="0">
                <a:latin typeface="Times New Roman" panose="02020603050405020304" pitchFamily="18" charset="0"/>
                <a:cs typeface="Times New Roman" panose="02020603050405020304" pitchFamily="18" charset="0"/>
              </a:rPr>
              <a:t>Độ hỗn loạn thông tin </a:t>
            </a:r>
            <a:r>
              <a:rPr lang="en-US" sz="2800" smtClean="0">
                <a:latin typeface="Times New Roman" panose="02020603050405020304" pitchFamily="18" charset="0"/>
                <a:cs typeface="Times New Roman" panose="02020603050405020304" pitchFamily="18" charset="0"/>
              </a:rPr>
              <a:t>(</a:t>
            </a:r>
            <a:r>
              <a:rPr lang="en-US" sz="2800" b="1" i="1" smtClean="0">
                <a:latin typeface="Times New Roman" panose="02020603050405020304" pitchFamily="18" charset="0"/>
                <a:cs typeface="Times New Roman" panose="02020603050405020304" pitchFamily="18" charset="0"/>
              </a:rPr>
              <a:t>perplexity</a:t>
            </a:r>
            <a:r>
              <a:rPr lang="en-US" sz="2800" b="1" i="1" smtClean="0">
                <a:latin typeface="Times New Roman" panose="02020603050405020304" pitchFamily="18" charset="0"/>
                <a:cs typeface="Times New Roman" panose="02020603050405020304" pitchFamily="18" charset="0"/>
              </a:rPr>
              <a:t>):</a:t>
            </a:r>
            <a:r>
              <a:rPr lang="en-US" sz="2600" b="1" i="1" smtClean="0">
                <a:latin typeface="Times New Roman" panose="02020603050405020304" pitchFamily="18" charset="0"/>
                <a:cs typeface="Times New Roman" panose="02020603050405020304" pitchFamily="18" charset="0"/>
              </a:rPr>
              <a:t> </a:t>
            </a:r>
            <a:endParaRPr lang="en-US" sz="2600" b="1" i="1">
              <a:latin typeface="Times New Roman" panose="02020603050405020304" pitchFamily="18" charset="0"/>
              <a:cs typeface="Times New Roman" panose="02020603050405020304" pitchFamily="18" charset="0"/>
            </a:endParaRPr>
          </a:p>
        </p:txBody>
      </p:sp>
      <p:sp>
        <p:nvSpPr>
          <p:cNvPr id="5" name="Rectangle 4"/>
          <p:cNvSpPr/>
          <p:nvPr/>
        </p:nvSpPr>
        <p:spPr>
          <a:xfrm>
            <a:off x="1596924" y="1990205"/>
            <a:ext cx="9927419" cy="1938992"/>
          </a:xfrm>
          <a:prstGeom prst="rect">
            <a:avLst/>
          </a:prstGeom>
        </p:spPr>
        <p:txBody>
          <a:bodyPr wrap="square">
            <a:spAutoFit/>
          </a:bodyPr>
          <a:lstStyle/>
          <a:p>
            <a:pPr algn="just"/>
            <a:r>
              <a:rPr lang="en-US" sz="2400" smtClean="0">
                <a:latin typeface="Times New Roman" panose="02020603050405020304" pitchFamily="18" charset="0"/>
                <a:cs typeface="Times New Roman" panose="02020603050405020304" pitchFamily="18" charset="0"/>
              </a:rPr>
              <a:t>	Độ </a:t>
            </a:r>
            <a:r>
              <a:rPr lang="en-US" sz="2400" smtClean="0">
                <a:latin typeface="Times New Roman" panose="02020603050405020304" pitchFamily="18" charset="0"/>
                <a:cs typeface="Times New Roman" panose="02020603050405020304" pitchFamily="18" charset="0"/>
              </a:rPr>
              <a:t>hỗn loạn thông tin, thường được dung như là thước đo độ chính xác của một mô hình ngôn ngữ. Trong đó, độ hỗn loạn thông tin của một văn bản với từ “ABC” thể hiện số từ có thể có thể đi sau từ “ABC”. Ngoài ra nó còn phản ánh số lựa chọn từ trung bình mà mô hình ngôn ngữ phải đưa ra quyết định. Như vậy, độ hỗn loạn thông tin càng thấp thì độ chính xác của mô hình càng cao.</a:t>
            </a:r>
            <a:endParaRPr lang="vi-VN" sz="2400"/>
          </a:p>
        </p:txBody>
      </p:sp>
      <p:sp>
        <p:nvSpPr>
          <p:cNvPr id="6" name="Rectangle 5"/>
          <p:cNvSpPr/>
          <p:nvPr/>
        </p:nvSpPr>
        <p:spPr>
          <a:xfrm>
            <a:off x="1596924" y="3960855"/>
            <a:ext cx="10116105" cy="461665"/>
          </a:xfrm>
          <a:prstGeom prst="rect">
            <a:avLst/>
          </a:prstGeom>
        </p:spPr>
        <p:txBody>
          <a:bodyPr wrap="square">
            <a:spAutoFit/>
          </a:bodyPr>
          <a:lstStyle/>
          <a:p>
            <a:r>
              <a:rPr lang="en-US" sz="2400" smtClean="0">
                <a:latin typeface="Times New Roman" panose="02020603050405020304" pitchFamily="18" charset="0"/>
                <a:cs typeface="Times New Roman" panose="02020603050405020304" pitchFamily="18" charset="0"/>
              </a:rPr>
              <a:t>	Độ </a:t>
            </a:r>
            <a:r>
              <a:rPr lang="en-US" sz="2400">
                <a:latin typeface="Times New Roman" panose="02020603050405020304" pitchFamily="18" charset="0"/>
                <a:cs typeface="Times New Roman" panose="02020603050405020304" pitchFamily="18" charset="0"/>
              </a:rPr>
              <a:t>hỗn loạn thông </a:t>
            </a:r>
            <a:r>
              <a:rPr lang="en-US" sz="2400" smtClean="0">
                <a:latin typeface="Times New Roman" panose="02020603050405020304" pitchFamily="18" charset="0"/>
                <a:cs typeface="Times New Roman" panose="02020603050405020304" pitchFamily="18" charset="0"/>
              </a:rPr>
              <a:t>của một mô hình </a:t>
            </a:r>
            <a:r>
              <a:rPr lang="en-US" sz="2400" b="1" i="1" smtClean="0">
                <a:latin typeface="Times New Roman" panose="02020603050405020304" pitchFamily="18" charset="0"/>
                <a:cs typeface="Times New Roman" panose="02020603050405020304" pitchFamily="18" charset="0"/>
              </a:rPr>
              <a:t>p</a:t>
            </a:r>
            <a:r>
              <a:rPr lang="en-US" sz="2400" smtClean="0">
                <a:latin typeface="Times New Roman" panose="02020603050405020304" pitchFamily="18" charset="0"/>
                <a:cs typeface="Times New Roman" panose="02020603050405020304" pitchFamily="18" charset="0"/>
              </a:rPr>
              <a:t> trên </a:t>
            </a:r>
            <a:r>
              <a:rPr lang="en-US" sz="2400" i="1" smtClean="0">
                <a:latin typeface="Times New Roman" panose="02020603050405020304" pitchFamily="18" charset="0"/>
                <a:cs typeface="Times New Roman" panose="02020603050405020304" pitchFamily="18" charset="0"/>
              </a:rPr>
              <a:t>một cụm từ</a:t>
            </a:r>
            <a:r>
              <a:rPr lang="en-US" sz="2400" smtClean="0">
                <a:latin typeface="Times New Roman" panose="02020603050405020304" pitchFamily="18" charset="0"/>
                <a:cs typeface="Times New Roman" panose="02020603050405020304" pitchFamily="18" charset="0"/>
              </a:rPr>
              <a:t> </a:t>
            </a:r>
            <a:r>
              <a:rPr lang="en-US" sz="2400" b="1" i="1" smtClean="0">
                <a:latin typeface="Times New Roman" panose="02020603050405020304" pitchFamily="18" charset="0"/>
                <a:cs typeface="Times New Roman" panose="02020603050405020304" pitchFamily="18" charset="0"/>
              </a:rPr>
              <a:t>W</a:t>
            </a:r>
            <a:r>
              <a:rPr lang="en-US" sz="2400" smtClean="0">
                <a:latin typeface="Times New Roman" panose="02020603050405020304" pitchFamily="18" charset="0"/>
                <a:cs typeface="Times New Roman" panose="02020603050405020304" pitchFamily="18" charset="0"/>
              </a:rPr>
              <a:t>  được tính như sau:</a:t>
            </a:r>
            <a:endParaRPr lang="vi-VN" sz="2400"/>
          </a:p>
        </p:txBody>
      </p:sp>
      <mc:AlternateContent xmlns:mc="http://schemas.openxmlformats.org/markup-compatibility/2006" xmlns:a14="http://schemas.microsoft.com/office/drawing/2010/main">
        <mc:Choice Requires="a14">
          <p:sp>
            <p:nvSpPr>
              <p:cNvPr id="8" name="TextBox 7"/>
              <p:cNvSpPr txBox="1"/>
              <p:nvPr/>
            </p:nvSpPr>
            <p:spPr>
              <a:xfrm>
                <a:off x="3076087" y="4640073"/>
                <a:ext cx="6615594" cy="1436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2400" b="0" i="1" smtClean="0">
                          <a:latin typeface="Cambria Math" panose="02040503050406030204" pitchFamily="18" charset="0"/>
                        </a:rPr>
                        <m:t>𝑝𝑝</m:t>
                      </m:r>
                      <m:r>
                        <a:rPr lang="vi-VN" sz="2400" b="0" i="1" smtClean="0">
                          <a:latin typeface="Cambria Math" panose="02040503050406030204" pitchFamily="18" charset="0"/>
                        </a:rPr>
                        <m:t>=</m:t>
                      </m:r>
                      <m:rad>
                        <m:radPr>
                          <m:ctrlPr>
                            <a:rPr lang="vi-VN" sz="2400" i="1" smtClean="0">
                              <a:latin typeface="Cambria Math" panose="02040503050406030204" pitchFamily="18" charset="0"/>
                            </a:rPr>
                          </m:ctrlPr>
                        </m:radPr>
                        <m:deg>
                          <m:r>
                            <m:rPr>
                              <m:brk m:alnAt="7"/>
                            </m:rPr>
                            <a:rPr lang="vi-VN" sz="2400" b="0" i="1" smtClean="0">
                              <a:latin typeface="Cambria Math" panose="02040503050406030204" pitchFamily="18" charset="0"/>
                            </a:rPr>
                            <m:t>𝑛</m:t>
                          </m:r>
                        </m:deg>
                        <m:e>
                          <m:f>
                            <m:fPr>
                              <m:ctrlPr>
                                <a:rPr lang="vi-VN" sz="2400" b="0" i="1" smtClean="0">
                                  <a:latin typeface="Cambria Math" panose="02040503050406030204" pitchFamily="18" charset="0"/>
                                </a:rPr>
                              </m:ctrlPr>
                            </m:fPr>
                            <m:num>
                              <m:r>
                                <a:rPr lang="vi-VN" sz="2400" b="0" i="1" smtClean="0">
                                  <a:latin typeface="Cambria Math" panose="02040503050406030204" pitchFamily="18" charset="0"/>
                                </a:rPr>
                                <m:t>1</m:t>
                              </m:r>
                            </m:num>
                            <m:den>
                              <m:r>
                                <a:rPr lang="vi-VN" sz="2400" b="0" i="1" smtClean="0">
                                  <a:latin typeface="Cambria Math" panose="02040503050406030204" pitchFamily="18" charset="0"/>
                                </a:rPr>
                                <m:t>𝑝</m:t>
                              </m:r>
                              <m:r>
                                <a:rPr lang="vi-VN" sz="2400" b="0" i="1" smtClean="0">
                                  <a:latin typeface="Cambria Math" panose="02040503050406030204" pitchFamily="18" charset="0"/>
                                </a:rPr>
                                <m:t>(</m:t>
                              </m:r>
                              <m:sSub>
                                <m:sSubPr>
                                  <m:ctrlPr>
                                    <a:rPr lang="vi-VN" sz="2400" b="0" i="1" smtClean="0">
                                      <a:latin typeface="Cambria Math" panose="02040503050406030204" pitchFamily="18" charset="0"/>
                                    </a:rPr>
                                  </m:ctrlPr>
                                </m:sSubPr>
                                <m:e>
                                  <m:r>
                                    <a:rPr lang="vi-VN" sz="2400" b="0" i="1" smtClean="0">
                                      <a:latin typeface="Cambria Math" panose="02040503050406030204" pitchFamily="18" charset="0"/>
                                    </a:rPr>
                                    <m:t>𝑤</m:t>
                                  </m:r>
                                </m:e>
                                <m:sub>
                                  <m:r>
                                    <a:rPr lang="vi-VN" sz="2400" b="0" i="1" smtClean="0">
                                      <a:latin typeface="Cambria Math" panose="02040503050406030204" pitchFamily="18" charset="0"/>
                                    </a:rPr>
                                    <m:t>1</m:t>
                                  </m:r>
                                </m:sub>
                              </m:sSub>
                              <m:r>
                                <a:rPr lang="vi-VN" sz="2400" b="0" i="1" smtClean="0">
                                  <a:latin typeface="Cambria Math" panose="02040503050406030204" pitchFamily="18" charset="0"/>
                                </a:rPr>
                                <m:t>,</m:t>
                              </m:r>
                              <m:sSub>
                                <m:sSubPr>
                                  <m:ctrlPr>
                                    <a:rPr lang="vi-VN" sz="2400" b="0" i="1" smtClean="0">
                                      <a:latin typeface="Cambria Math" panose="02040503050406030204" pitchFamily="18" charset="0"/>
                                    </a:rPr>
                                  </m:ctrlPr>
                                </m:sSubPr>
                                <m:e>
                                  <m:r>
                                    <a:rPr lang="vi-VN" sz="2400" b="0" i="1" smtClean="0">
                                      <a:latin typeface="Cambria Math" panose="02040503050406030204" pitchFamily="18" charset="0"/>
                                    </a:rPr>
                                    <m:t>𝑤</m:t>
                                  </m:r>
                                </m:e>
                                <m:sub>
                                  <m:r>
                                    <a:rPr lang="vi-VN" sz="2400" b="0" i="1" smtClean="0">
                                      <a:latin typeface="Cambria Math" panose="02040503050406030204" pitchFamily="18" charset="0"/>
                                    </a:rPr>
                                    <m:t>2</m:t>
                                  </m:r>
                                </m:sub>
                              </m:sSub>
                              <m:r>
                                <a:rPr lang="vi-VN" sz="2400" b="0" i="1" smtClean="0">
                                  <a:latin typeface="Cambria Math" panose="02040503050406030204" pitchFamily="18" charset="0"/>
                                </a:rPr>
                                <m:t>, …, </m:t>
                              </m:r>
                              <m:sSub>
                                <m:sSubPr>
                                  <m:ctrlPr>
                                    <a:rPr lang="vi-VN" sz="2400" b="0" i="1" smtClean="0">
                                      <a:latin typeface="Cambria Math" panose="02040503050406030204" pitchFamily="18" charset="0"/>
                                    </a:rPr>
                                  </m:ctrlPr>
                                </m:sSubPr>
                                <m:e>
                                  <m:r>
                                    <a:rPr lang="vi-VN" sz="2400" b="0" i="1" smtClean="0">
                                      <a:latin typeface="Cambria Math" panose="02040503050406030204" pitchFamily="18" charset="0"/>
                                    </a:rPr>
                                    <m:t>𝑤</m:t>
                                  </m:r>
                                </m:e>
                                <m:sub>
                                  <m:r>
                                    <a:rPr lang="vi-VN" sz="2400" b="0" i="1" smtClean="0">
                                      <a:latin typeface="Cambria Math" panose="02040503050406030204" pitchFamily="18" charset="0"/>
                                    </a:rPr>
                                    <m:t>𝑛</m:t>
                                  </m:r>
                                </m:sub>
                              </m:sSub>
                              <m:r>
                                <a:rPr lang="vi-VN" sz="2400" b="0" i="1" smtClean="0">
                                  <a:latin typeface="Cambria Math" panose="02040503050406030204" pitchFamily="18" charset="0"/>
                                </a:rPr>
                                <m:t>)</m:t>
                              </m:r>
                            </m:den>
                          </m:f>
                        </m:e>
                      </m:rad>
                      <m:r>
                        <a:rPr lang="vi-VN" sz="2400" b="0" i="1" smtClean="0">
                          <a:latin typeface="Cambria Math" panose="02040503050406030204" pitchFamily="18" charset="0"/>
                        </a:rPr>
                        <m:t>=</m:t>
                      </m:r>
                      <m:rad>
                        <m:radPr>
                          <m:ctrlPr>
                            <a:rPr lang="vi-VN" sz="2400" i="1">
                              <a:latin typeface="Cambria Math" panose="02040503050406030204" pitchFamily="18" charset="0"/>
                            </a:rPr>
                          </m:ctrlPr>
                        </m:radPr>
                        <m:deg>
                          <m:r>
                            <m:rPr>
                              <m:brk m:alnAt="7"/>
                            </m:rPr>
                            <a:rPr lang="vi-VN" sz="2400" i="1">
                              <a:latin typeface="Cambria Math" panose="02040503050406030204" pitchFamily="18" charset="0"/>
                            </a:rPr>
                            <m:t>𝑛</m:t>
                          </m:r>
                        </m:deg>
                        <m:e>
                          <m:nary>
                            <m:naryPr>
                              <m:chr m:val="∏"/>
                              <m:ctrlPr>
                                <a:rPr lang="vi-VN" sz="2400" i="1" smtClean="0">
                                  <a:latin typeface="Cambria Math" panose="02040503050406030204" pitchFamily="18" charset="0"/>
                                </a:rPr>
                              </m:ctrlPr>
                            </m:naryPr>
                            <m:sub>
                              <m:r>
                                <m:rPr>
                                  <m:brk m:alnAt="23"/>
                                </m:rPr>
                                <a:rPr lang="vi-VN" sz="2400" b="0" i="1" smtClean="0">
                                  <a:latin typeface="Cambria Math" panose="02040503050406030204" pitchFamily="18" charset="0"/>
                                </a:rPr>
                                <m:t>𝑖</m:t>
                              </m:r>
                              <m:r>
                                <a:rPr lang="vi-VN" sz="2400" b="0" i="1" smtClean="0">
                                  <a:latin typeface="Cambria Math" panose="02040503050406030204" pitchFamily="18" charset="0"/>
                                </a:rPr>
                                <m:t>=1</m:t>
                              </m:r>
                            </m:sub>
                            <m:sup>
                              <m:r>
                                <a:rPr lang="vi-VN" sz="2400" b="0" i="1" smtClean="0">
                                  <a:latin typeface="Cambria Math" panose="02040503050406030204" pitchFamily="18" charset="0"/>
                                </a:rPr>
                                <m:t>𝑛</m:t>
                              </m:r>
                            </m:sup>
                            <m:e>
                              <m:f>
                                <m:fPr>
                                  <m:ctrlPr>
                                    <a:rPr lang="vi-VN" sz="2400" i="1">
                                      <a:latin typeface="Cambria Math" panose="02040503050406030204" pitchFamily="18" charset="0"/>
                                    </a:rPr>
                                  </m:ctrlPr>
                                </m:fPr>
                                <m:num>
                                  <m:r>
                                    <a:rPr lang="vi-VN" sz="2400" i="1">
                                      <a:latin typeface="Cambria Math" panose="02040503050406030204" pitchFamily="18" charset="0"/>
                                    </a:rPr>
                                    <m:t>1</m:t>
                                  </m:r>
                                </m:num>
                                <m:den>
                                  <m:r>
                                    <a:rPr lang="vi-VN" sz="2400" i="1">
                                      <a:latin typeface="Cambria Math" panose="02040503050406030204" pitchFamily="18" charset="0"/>
                                    </a:rPr>
                                    <m:t>𝑝</m:t>
                                  </m:r>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𝑤</m:t>
                                      </m:r>
                                    </m:e>
                                    <m:sub>
                                      <m:r>
                                        <a:rPr lang="vi-VN" sz="2400" i="1">
                                          <a:latin typeface="Cambria Math" panose="02040503050406030204" pitchFamily="18" charset="0"/>
                                        </a:rPr>
                                        <m:t>1</m:t>
                                      </m:r>
                                    </m:sub>
                                  </m:sSub>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𝑤</m:t>
                                      </m:r>
                                    </m:e>
                                    <m:sub>
                                      <m:r>
                                        <a:rPr lang="vi-VN" sz="2400" i="1">
                                          <a:latin typeface="Cambria Math" panose="02040503050406030204" pitchFamily="18" charset="0"/>
                                        </a:rPr>
                                        <m:t>2</m:t>
                                      </m:r>
                                    </m:sub>
                                  </m:sSub>
                                  <m:r>
                                    <a:rPr lang="vi-VN" sz="2400" i="1">
                                      <a:latin typeface="Cambria Math" panose="02040503050406030204" pitchFamily="18" charset="0"/>
                                    </a:rPr>
                                    <m:t>, …, </m:t>
                                  </m:r>
                                  <m:sSub>
                                    <m:sSubPr>
                                      <m:ctrlPr>
                                        <a:rPr lang="vi-VN" sz="2400" i="1">
                                          <a:latin typeface="Cambria Math" panose="02040503050406030204" pitchFamily="18" charset="0"/>
                                        </a:rPr>
                                      </m:ctrlPr>
                                    </m:sSubPr>
                                    <m:e>
                                      <m:r>
                                        <a:rPr lang="vi-VN" sz="2400" i="1">
                                          <a:latin typeface="Cambria Math" panose="02040503050406030204" pitchFamily="18" charset="0"/>
                                        </a:rPr>
                                        <m:t>𝑤</m:t>
                                      </m:r>
                                    </m:e>
                                    <m:sub>
                                      <m:r>
                                        <a:rPr lang="vi-VN" sz="2400" i="1">
                                          <a:latin typeface="Cambria Math" panose="02040503050406030204" pitchFamily="18" charset="0"/>
                                        </a:rPr>
                                        <m:t>𝑛</m:t>
                                      </m:r>
                                    </m:sub>
                                  </m:sSub>
                                  <m:r>
                                    <a:rPr lang="vi-VN" sz="2400" i="1">
                                      <a:latin typeface="Cambria Math" panose="02040503050406030204" pitchFamily="18" charset="0"/>
                                    </a:rPr>
                                    <m:t>)</m:t>
                                  </m:r>
                                </m:den>
                              </m:f>
                            </m:e>
                          </m:nary>
                        </m:e>
                      </m:rad>
                    </m:oMath>
                  </m:oMathPara>
                </a14:m>
                <a:endParaRPr lang="vi-VN" sz="2400"/>
              </a:p>
            </p:txBody>
          </p:sp>
        </mc:Choice>
        <mc:Fallback xmlns="">
          <p:sp>
            <p:nvSpPr>
              <p:cNvPr id="8" name="TextBox 7"/>
              <p:cNvSpPr txBox="1">
                <a:spLocks noRot="1" noChangeAspect="1" noMove="1" noResize="1" noEditPoints="1" noAdjustHandles="1" noChangeArrowheads="1" noChangeShapeType="1" noTextEdit="1"/>
              </p:cNvSpPr>
              <p:nvPr/>
            </p:nvSpPr>
            <p:spPr>
              <a:xfrm>
                <a:off x="3076087" y="4640073"/>
                <a:ext cx="6615594" cy="1436868"/>
              </a:xfrm>
              <a:prstGeom prst="rect">
                <a:avLst/>
              </a:prstGeom>
              <a:blipFill>
                <a:blip r:embed="rId2"/>
                <a:stretch>
                  <a:fillRect/>
                </a:stretch>
              </a:blipFill>
            </p:spPr>
            <p:txBody>
              <a:bodyPr/>
              <a:lstStyle/>
              <a:p>
                <a:r>
                  <a:rPr lang="vi-VN">
                    <a:noFill/>
                  </a:rPr>
                  <a:t> </a:t>
                </a:r>
              </a:p>
            </p:txBody>
          </p:sp>
        </mc:Fallback>
      </mc:AlternateContent>
    </p:spTree>
    <p:extLst>
      <p:ext uri="{BB962C8B-B14F-4D97-AF65-F5344CB8AC3E}">
        <p14:creationId xmlns:p14="http://schemas.microsoft.com/office/powerpoint/2010/main" val="1945135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365" y="1798616"/>
            <a:ext cx="11133038" cy="191589"/>
          </a:xfrm>
        </p:spPr>
        <p:txBody>
          <a:bodyPr>
            <a:normAutofit fontScale="90000"/>
          </a:bodyPr>
          <a:lstStyle/>
          <a:p>
            <a:r>
              <a:rPr lang="en-US" sz="3300" i="1" smtClean="0">
                <a:solidFill>
                  <a:srgbClr val="FF0000"/>
                </a:solidFill>
                <a:latin typeface="Times New Roman" panose="02020603050405020304" pitchFamily="18" charset="0"/>
                <a:cs typeface="Times New Roman" panose="02020603050405020304" pitchFamily="18" charset="0"/>
              </a:rPr>
              <a:t>2.2 Neural Network:</a:t>
            </a:r>
            <a:r>
              <a:rPr lang="en-US" sz="3300" i="1">
                <a:solidFill>
                  <a:srgbClr val="FF0000"/>
                </a:solidFill>
                <a:latin typeface="Times New Roman" panose="02020603050405020304" pitchFamily="18" charset="0"/>
                <a:cs typeface="Times New Roman" panose="02020603050405020304" pitchFamily="18" charset="0"/>
              </a:rPr>
              <a:t/>
            </a:r>
            <a:br>
              <a:rPr lang="en-US" sz="3300" i="1">
                <a:solidFill>
                  <a:srgbClr val="FF0000"/>
                </a:solidFill>
                <a:latin typeface="Times New Roman" panose="02020603050405020304" pitchFamily="18" charset="0"/>
                <a:cs typeface="Times New Roman" panose="02020603050405020304" pitchFamily="18" charset="0"/>
              </a:rPr>
            </a:br>
            <a:r>
              <a:rPr lang="vi-VN" sz="3300" i="1">
                <a:solidFill>
                  <a:srgbClr val="FF0000"/>
                </a:solidFill>
                <a:latin typeface="Times New Roman" panose="02020603050405020304" pitchFamily="18" charset="0"/>
                <a:cs typeface="Times New Roman" panose="02020603050405020304" pitchFamily="18" charset="0"/>
              </a:rPr>
              <a:t/>
            </a:r>
            <a:br>
              <a:rPr lang="vi-VN" sz="3300" i="1">
                <a:solidFill>
                  <a:srgbClr val="FF0000"/>
                </a:solidFill>
                <a:latin typeface="Times New Roman" panose="02020603050405020304" pitchFamily="18" charset="0"/>
                <a:cs typeface="Times New Roman" panose="02020603050405020304" pitchFamily="18" charset="0"/>
              </a:rPr>
            </a:br>
            <a:r>
              <a:rPr lang="en-US" sz="3000" smtClean="0">
                <a:solidFill>
                  <a:srgbClr val="FF0000"/>
                </a:solidFill>
                <a:latin typeface="Times New Roman" panose="02020603050405020304" pitchFamily="18" charset="0"/>
                <a:cs typeface="Times New Roman" panose="02020603050405020304" pitchFamily="18" charset="0"/>
              </a:rPr>
              <a:t/>
            </a:r>
            <a:br>
              <a:rPr lang="en-US" sz="3000" smtClean="0">
                <a:solidFill>
                  <a:srgbClr val="FF0000"/>
                </a:solidFill>
                <a:latin typeface="Times New Roman" panose="02020603050405020304" pitchFamily="18" charset="0"/>
                <a:cs typeface="Times New Roman" panose="02020603050405020304" pitchFamily="18" charset="0"/>
              </a:rPr>
            </a:br>
            <a:endParaRPr lang="en-US" sz="540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5719" y="1959428"/>
            <a:ext cx="8816556" cy="1645921"/>
          </a:xfrm>
        </p:spPr>
        <p:txBody>
          <a:bodyPr>
            <a:normAutofit/>
          </a:bodyPr>
          <a:lstStyle/>
          <a:p>
            <a:pPr lvl="1" algn="just"/>
            <a:endParaRPr lang="en-US" sz="2400" smtClean="0">
              <a:latin typeface="Times New Roman" panose="02020603050405020304" pitchFamily="18" charset="0"/>
              <a:ea typeface="Tahoma" panose="020B0604030504040204" pitchFamily="34" charset="0"/>
              <a:cs typeface="Times New Roman" panose="02020603050405020304" pitchFamily="18" charset="0"/>
            </a:endParaRPr>
          </a:p>
          <a:p>
            <a:pPr lvl="1" algn="just"/>
            <a:endParaRPr lang="en-US" sz="2400" smtClean="0">
              <a:latin typeface="Times New Roman" panose="02020603050405020304" pitchFamily="18" charset="0"/>
              <a:ea typeface="Tahoma" panose="020B0604030504040204" pitchFamily="34" charset="0"/>
              <a:cs typeface="Times New Roman" panose="02020603050405020304" pitchFamily="18" charset="0"/>
            </a:endParaRPr>
          </a:p>
          <a:p>
            <a:pPr lvl="1" algn="just"/>
            <a:endParaRPr lang="en-US" sz="2400">
              <a:latin typeface="Times New Roman" panose="02020603050405020304" pitchFamily="18" charset="0"/>
              <a:ea typeface="Tahoma" panose="020B0604030504040204" pitchFamily="34" charset="0"/>
              <a:cs typeface="Times New Roman" panose="02020603050405020304" pitchFamily="18" charset="0"/>
            </a:endParaRPr>
          </a:p>
          <a:p>
            <a:endParaRPr lang="en-US" sz="2600">
              <a:latin typeface="Times New Roman" panose="02020603050405020304" pitchFamily="18" charset="0"/>
              <a:cs typeface="Times New Roman" panose="02020603050405020304" pitchFamily="18" charset="0"/>
            </a:endParaRPr>
          </a:p>
        </p:txBody>
      </p:sp>
      <p:sp>
        <p:nvSpPr>
          <p:cNvPr id="7" name="Rectangle 6"/>
          <p:cNvSpPr/>
          <p:nvPr/>
        </p:nvSpPr>
        <p:spPr>
          <a:xfrm>
            <a:off x="1292124" y="1466985"/>
            <a:ext cx="5567550" cy="523220"/>
          </a:xfrm>
          <a:prstGeom prst="rect">
            <a:avLst/>
          </a:prstGeom>
        </p:spPr>
        <p:txBody>
          <a:bodyPr wrap="none">
            <a:spAutoFit/>
          </a:bodyPr>
          <a:lstStyle/>
          <a:p>
            <a:r>
              <a:rPr lang="en-US" sz="2600" b="1" i="1" smtClean="0">
                <a:latin typeface="Times New Roman" panose="02020603050405020304" pitchFamily="18" charset="0"/>
                <a:cs typeface="Times New Roman" panose="02020603050405020304" pitchFamily="18" charset="0"/>
              </a:rPr>
              <a:t>d) </a:t>
            </a:r>
            <a:r>
              <a:rPr lang="en-US" sz="2600" b="1" i="1" smtClean="0">
                <a:latin typeface="Times New Roman" panose="02020603050405020304" pitchFamily="18" charset="0"/>
                <a:cs typeface="Times New Roman" panose="02020603050405020304" pitchFamily="18" charset="0"/>
              </a:rPr>
              <a:t>Độ hỗn loạn thông tin </a:t>
            </a:r>
            <a:r>
              <a:rPr lang="en-US" sz="2800" smtClean="0">
                <a:latin typeface="Times New Roman" panose="02020603050405020304" pitchFamily="18" charset="0"/>
                <a:cs typeface="Times New Roman" panose="02020603050405020304" pitchFamily="18" charset="0"/>
              </a:rPr>
              <a:t>(</a:t>
            </a:r>
            <a:r>
              <a:rPr lang="en-US" sz="2800" b="1" i="1" smtClean="0">
                <a:latin typeface="Times New Roman" panose="02020603050405020304" pitchFamily="18" charset="0"/>
                <a:cs typeface="Times New Roman" panose="02020603050405020304" pitchFamily="18" charset="0"/>
              </a:rPr>
              <a:t>perplexity</a:t>
            </a:r>
            <a:r>
              <a:rPr lang="en-US" sz="2800" b="1" i="1" smtClean="0">
                <a:latin typeface="Times New Roman" panose="02020603050405020304" pitchFamily="18" charset="0"/>
                <a:cs typeface="Times New Roman" panose="02020603050405020304" pitchFamily="18" charset="0"/>
              </a:rPr>
              <a:t>):</a:t>
            </a:r>
            <a:r>
              <a:rPr lang="en-US" sz="2600" b="1" i="1" smtClean="0">
                <a:latin typeface="Times New Roman" panose="02020603050405020304" pitchFamily="18" charset="0"/>
                <a:cs typeface="Times New Roman" panose="02020603050405020304" pitchFamily="18" charset="0"/>
              </a:rPr>
              <a:t> </a:t>
            </a:r>
            <a:endParaRPr lang="en-US" sz="2600" b="1" i="1">
              <a:latin typeface="Times New Roman" panose="02020603050405020304" pitchFamily="18" charset="0"/>
              <a:cs typeface="Times New Roman" panose="02020603050405020304" pitchFamily="18" charset="0"/>
            </a:endParaRPr>
          </a:p>
        </p:txBody>
      </p:sp>
      <p:sp>
        <p:nvSpPr>
          <p:cNvPr id="5" name="Rectangle 4"/>
          <p:cNvSpPr/>
          <p:nvPr/>
        </p:nvSpPr>
        <p:spPr>
          <a:xfrm>
            <a:off x="1596924" y="1990205"/>
            <a:ext cx="9927419" cy="1200329"/>
          </a:xfrm>
          <a:prstGeom prst="rect">
            <a:avLst/>
          </a:prstGeom>
        </p:spPr>
        <p:txBody>
          <a:bodyPr wrap="square">
            <a:spAutoFit/>
          </a:bodyPr>
          <a:lstStyle/>
          <a:p>
            <a:pPr algn="just"/>
            <a:r>
              <a:rPr lang="en-US" sz="2400" smtClean="0">
                <a:latin typeface="Times New Roman" panose="02020603050405020304" pitchFamily="18" charset="0"/>
                <a:cs typeface="Times New Roman" panose="02020603050405020304" pitchFamily="18" charset="0"/>
              </a:rPr>
              <a:t>	Từ công thức trên ta thấy được rằng xác suất có điều kiện của cụm từ càng cao thì độ hỗn loạn thông tin càng thấp. =&gt; mô hình sẽ cung cấp đầu ra chuẩn với thực nghiệm</a:t>
            </a:r>
            <a:endParaRPr lang="vi-VN" sz="2400"/>
          </a:p>
        </p:txBody>
      </p:sp>
      <p:sp>
        <p:nvSpPr>
          <p:cNvPr id="4" name="Rectangle 3"/>
          <p:cNvSpPr/>
          <p:nvPr/>
        </p:nvSpPr>
        <p:spPr>
          <a:xfrm>
            <a:off x="1634309" y="3221311"/>
            <a:ext cx="9672320" cy="830997"/>
          </a:xfrm>
          <a:prstGeom prst="rect">
            <a:avLst/>
          </a:prstGeom>
        </p:spPr>
        <p:txBody>
          <a:bodyPr wrap="square">
            <a:spAutoFit/>
          </a:bodyPr>
          <a:lstStyle/>
          <a:p>
            <a:pPr algn="just"/>
            <a:r>
              <a:rPr lang="en-US" sz="2400" smtClean="0">
                <a:latin typeface="Times New Roman" panose="02020603050405020304" pitchFamily="18" charset="0"/>
                <a:cs typeface="Times New Roman" panose="02020603050405020304" pitchFamily="18" charset="0"/>
              </a:rPr>
              <a:t>	Ví dụ một thí nghiệm đã từng đc đăng trên tạp chí phố wall, cho các mô hình n_gram với bộ từ điển 19.979 và test trên 1.5 triệu từ.</a:t>
            </a:r>
            <a:endParaRPr lang="vi-VN" sz="2400"/>
          </a:p>
        </p:txBody>
      </p:sp>
      <p:graphicFrame>
        <p:nvGraphicFramePr>
          <p:cNvPr id="9" name="Table 8"/>
          <p:cNvGraphicFramePr>
            <a:graphicFrameLocks noGrp="1"/>
          </p:cNvGraphicFramePr>
          <p:nvPr>
            <p:extLst>
              <p:ext uri="{D42A27DB-BD31-4B8C-83A1-F6EECF244321}">
                <p14:modId xmlns:p14="http://schemas.microsoft.com/office/powerpoint/2010/main" val="1612662516"/>
              </p:ext>
            </p:extLst>
          </p:nvPr>
        </p:nvGraphicFramePr>
        <p:xfrm>
          <a:off x="2496633" y="4203095"/>
          <a:ext cx="8128000" cy="8534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747971743"/>
                    </a:ext>
                  </a:extLst>
                </a:gridCol>
                <a:gridCol w="2032000">
                  <a:extLst>
                    <a:ext uri="{9D8B030D-6E8A-4147-A177-3AD203B41FA5}">
                      <a16:colId xmlns:a16="http://schemas.microsoft.com/office/drawing/2014/main" val="1343421485"/>
                    </a:ext>
                  </a:extLst>
                </a:gridCol>
                <a:gridCol w="2032000">
                  <a:extLst>
                    <a:ext uri="{9D8B030D-6E8A-4147-A177-3AD203B41FA5}">
                      <a16:colId xmlns:a16="http://schemas.microsoft.com/office/drawing/2014/main" val="3216474154"/>
                    </a:ext>
                  </a:extLst>
                </a:gridCol>
                <a:gridCol w="2032000">
                  <a:extLst>
                    <a:ext uri="{9D8B030D-6E8A-4147-A177-3AD203B41FA5}">
                      <a16:colId xmlns:a16="http://schemas.microsoft.com/office/drawing/2014/main" val="204010029"/>
                    </a:ext>
                  </a:extLst>
                </a:gridCol>
              </a:tblGrid>
              <a:tr h="370840">
                <a:tc>
                  <a:txBody>
                    <a:bodyPr/>
                    <a:lstStyle/>
                    <a:p>
                      <a:r>
                        <a:rPr lang="en-US" sz="2200" b="1" smtClean="0">
                          <a:solidFill>
                            <a:srgbClr val="002060"/>
                          </a:solidFill>
                          <a:latin typeface="Times New Roman" panose="02020603050405020304" pitchFamily="18" charset="0"/>
                          <a:cs typeface="Times New Roman" panose="02020603050405020304" pitchFamily="18" charset="0"/>
                        </a:rPr>
                        <a:t>Ngram</a:t>
                      </a:r>
                      <a:endParaRPr lang="vi-VN" sz="2200" b="1">
                        <a:solidFill>
                          <a:srgbClr val="002060"/>
                        </a:solidFill>
                        <a:latin typeface="Times New Roman" panose="02020603050405020304" pitchFamily="18" charset="0"/>
                        <a:cs typeface="Times New Roman" panose="02020603050405020304" pitchFamily="18" charset="0"/>
                      </a:endParaRPr>
                    </a:p>
                  </a:txBody>
                  <a:tcPr/>
                </a:tc>
                <a:tc>
                  <a:txBody>
                    <a:bodyPr/>
                    <a:lstStyle/>
                    <a:p>
                      <a:r>
                        <a:rPr lang="en-US" sz="2200" b="1" smtClean="0">
                          <a:latin typeface="Times New Roman" panose="02020603050405020304" pitchFamily="18" charset="0"/>
                          <a:cs typeface="Times New Roman" panose="02020603050405020304" pitchFamily="18" charset="0"/>
                        </a:rPr>
                        <a:t>Uni</a:t>
                      </a:r>
                      <a:r>
                        <a:rPr lang="en-US" sz="2200" b="1" baseline="0" smtClean="0">
                          <a:latin typeface="Times New Roman" panose="02020603050405020304" pitchFamily="18" charset="0"/>
                          <a:cs typeface="Times New Roman" panose="02020603050405020304" pitchFamily="18" charset="0"/>
                        </a:rPr>
                        <a:t>gram</a:t>
                      </a:r>
                      <a:endParaRPr lang="vi-VN" sz="2200" b="1">
                        <a:latin typeface="Times New Roman" panose="02020603050405020304" pitchFamily="18" charset="0"/>
                        <a:cs typeface="Times New Roman" panose="02020603050405020304" pitchFamily="18" charset="0"/>
                      </a:endParaRPr>
                    </a:p>
                  </a:txBody>
                  <a:tcPr/>
                </a:tc>
                <a:tc>
                  <a:txBody>
                    <a:bodyPr/>
                    <a:lstStyle/>
                    <a:p>
                      <a:r>
                        <a:rPr lang="en-US" sz="2200" b="1" smtClean="0">
                          <a:latin typeface="Times New Roman" panose="02020603050405020304" pitchFamily="18" charset="0"/>
                          <a:cs typeface="Times New Roman" panose="02020603050405020304" pitchFamily="18" charset="0"/>
                        </a:rPr>
                        <a:t>Bigram</a:t>
                      </a:r>
                      <a:endParaRPr lang="vi-VN" sz="2200" b="1">
                        <a:latin typeface="Times New Roman" panose="02020603050405020304" pitchFamily="18" charset="0"/>
                        <a:cs typeface="Times New Roman" panose="02020603050405020304" pitchFamily="18" charset="0"/>
                      </a:endParaRPr>
                    </a:p>
                  </a:txBody>
                  <a:tcPr/>
                </a:tc>
                <a:tc>
                  <a:txBody>
                    <a:bodyPr/>
                    <a:lstStyle/>
                    <a:p>
                      <a:r>
                        <a:rPr lang="en-US" sz="2200" b="1" smtClean="0">
                          <a:latin typeface="Times New Roman" panose="02020603050405020304" pitchFamily="18" charset="0"/>
                          <a:cs typeface="Times New Roman" panose="02020603050405020304" pitchFamily="18" charset="0"/>
                        </a:rPr>
                        <a:t>Trigram</a:t>
                      </a:r>
                      <a:endParaRPr lang="vi-VN" sz="22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8510395"/>
                  </a:ext>
                </a:extLst>
              </a:tr>
              <a:tr h="370840">
                <a:tc>
                  <a:txBody>
                    <a:bodyPr/>
                    <a:lstStyle/>
                    <a:p>
                      <a:r>
                        <a:rPr lang="en-US" sz="2200" smtClean="0">
                          <a:latin typeface="Times New Roman" panose="02020603050405020304" pitchFamily="18" charset="0"/>
                          <a:cs typeface="Times New Roman" panose="02020603050405020304" pitchFamily="18" charset="0"/>
                        </a:rPr>
                        <a:t>Perpelexity</a:t>
                      </a:r>
                      <a:endParaRPr lang="vi-VN" sz="2200">
                        <a:latin typeface="Times New Roman" panose="02020603050405020304" pitchFamily="18" charset="0"/>
                        <a:cs typeface="Times New Roman" panose="02020603050405020304" pitchFamily="18" charset="0"/>
                      </a:endParaRPr>
                    </a:p>
                  </a:txBody>
                  <a:tcPr/>
                </a:tc>
                <a:tc>
                  <a:txBody>
                    <a:bodyPr/>
                    <a:lstStyle/>
                    <a:p>
                      <a:r>
                        <a:rPr lang="en-US" sz="2200" i="1" smtClean="0">
                          <a:latin typeface="Times New Roman" panose="02020603050405020304" pitchFamily="18" charset="0"/>
                          <a:cs typeface="Times New Roman" panose="02020603050405020304" pitchFamily="18" charset="0"/>
                        </a:rPr>
                        <a:t>962</a:t>
                      </a:r>
                      <a:endParaRPr lang="vi-VN" sz="2200" i="1">
                        <a:latin typeface="Times New Roman" panose="02020603050405020304" pitchFamily="18" charset="0"/>
                        <a:cs typeface="Times New Roman" panose="02020603050405020304" pitchFamily="18" charset="0"/>
                      </a:endParaRPr>
                    </a:p>
                  </a:txBody>
                  <a:tcPr/>
                </a:tc>
                <a:tc>
                  <a:txBody>
                    <a:bodyPr/>
                    <a:lstStyle/>
                    <a:p>
                      <a:r>
                        <a:rPr lang="en-US" sz="2200" i="1" smtClean="0">
                          <a:latin typeface="Times New Roman" panose="02020603050405020304" pitchFamily="18" charset="0"/>
                          <a:cs typeface="Times New Roman" panose="02020603050405020304" pitchFamily="18" charset="0"/>
                        </a:rPr>
                        <a:t>170</a:t>
                      </a:r>
                      <a:endParaRPr lang="vi-VN" sz="2200" i="1">
                        <a:latin typeface="Times New Roman" panose="02020603050405020304" pitchFamily="18" charset="0"/>
                        <a:cs typeface="Times New Roman" panose="02020603050405020304" pitchFamily="18" charset="0"/>
                      </a:endParaRPr>
                    </a:p>
                  </a:txBody>
                  <a:tcPr/>
                </a:tc>
                <a:tc>
                  <a:txBody>
                    <a:bodyPr/>
                    <a:lstStyle/>
                    <a:p>
                      <a:r>
                        <a:rPr lang="en-US" sz="2200" i="1" smtClean="0">
                          <a:latin typeface="Times New Roman" panose="02020603050405020304" pitchFamily="18" charset="0"/>
                          <a:cs typeface="Times New Roman" panose="02020603050405020304" pitchFamily="18" charset="0"/>
                        </a:rPr>
                        <a:t>109</a:t>
                      </a:r>
                      <a:endParaRPr lang="vi-VN" sz="2200" i="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7159916"/>
                  </a:ext>
                </a:extLst>
              </a:tr>
            </a:tbl>
          </a:graphicData>
        </a:graphic>
      </p:graphicFrame>
      <p:sp>
        <p:nvSpPr>
          <p:cNvPr id="10" name="Rectangle 9"/>
          <p:cNvSpPr/>
          <p:nvPr/>
        </p:nvSpPr>
        <p:spPr>
          <a:xfrm>
            <a:off x="1669496" y="5207322"/>
            <a:ext cx="9672320" cy="830997"/>
          </a:xfrm>
          <a:prstGeom prst="rect">
            <a:avLst/>
          </a:prstGeom>
        </p:spPr>
        <p:txBody>
          <a:bodyPr wrap="square">
            <a:spAutoFit/>
          </a:bodyPr>
          <a:lstStyle/>
          <a:p>
            <a:pPr algn="just"/>
            <a:r>
              <a:rPr lang="en-US" sz="2400" smtClean="0">
                <a:latin typeface="Times New Roman" panose="02020603050405020304" pitchFamily="18" charset="0"/>
                <a:cs typeface="Times New Roman" panose="02020603050405020304" pitchFamily="18" charset="0"/>
              </a:rPr>
              <a:t>	Dựa vào bảng trên ta thấy được rằng: càng nhiều thông tin mà Ngram cung cấp về các cụm từ thì độ hỗn loạn thông tinh càng được minimin</a:t>
            </a:r>
            <a:endParaRPr lang="vi-VN" sz="2400"/>
          </a:p>
        </p:txBody>
      </p:sp>
    </p:spTree>
    <p:extLst>
      <p:ext uri="{BB962C8B-B14F-4D97-AF65-F5344CB8AC3E}">
        <p14:creationId xmlns:p14="http://schemas.microsoft.com/office/powerpoint/2010/main" val="19859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790" y="524255"/>
            <a:ext cx="9720072" cy="1499616"/>
          </a:xfrm>
        </p:spPr>
        <p:txBody>
          <a:bodyPr/>
          <a:lstStyle/>
          <a:p>
            <a:r>
              <a:rPr lang="en-US" smtClean="0">
                <a:solidFill>
                  <a:srgbClr val="002060"/>
                </a:solidFill>
                <a:latin typeface="Times New Roman" panose="02020603050405020304" pitchFamily="18" charset="0"/>
                <a:cs typeface="Times New Roman" panose="02020603050405020304" pitchFamily="18" charset="0"/>
              </a:rPr>
              <a:t>I. Tổng quan:</a:t>
            </a:r>
            <a:endParaRPr lang="en-US">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9923" y="1598022"/>
            <a:ext cx="9720073" cy="4898572"/>
          </a:xfrm>
        </p:spPr>
        <p:txBody>
          <a:bodyPr>
            <a:normAutofit/>
          </a:bodyPr>
          <a:lstStyle/>
          <a:p>
            <a:r>
              <a:rPr lang="en-US" sz="2600" smtClean="0">
                <a:solidFill>
                  <a:srgbClr val="FF0000"/>
                </a:solidFill>
                <a:latin typeface="Times New Roman" panose="02020603050405020304" pitchFamily="18" charset="0"/>
                <a:cs typeface="Times New Roman" panose="02020603050405020304" pitchFamily="18" charset="0"/>
              </a:rPr>
              <a:t>1.1 Tại sao phải sử dụng mạng neural để xây dựng mô hình ngôn ngữ ?</a:t>
            </a:r>
          </a:p>
          <a:p>
            <a:pPr lvl="1" algn="just"/>
            <a:endParaRPr lang="en-US" sz="2400" smtClean="0">
              <a:latin typeface="Times New Roman" panose="02020603050405020304" pitchFamily="18" charset="0"/>
              <a:ea typeface="Tahoma" panose="020B0604030504040204" pitchFamily="34" charset="0"/>
              <a:cs typeface="Times New Roman" panose="02020603050405020304" pitchFamily="18" charset="0"/>
            </a:endParaRPr>
          </a:p>
          <a:p>
            <a:pPr lvl="1" algn="just"/>
            <a:r>
              <a:rPr lang="en-US" sz="2400" smtClean="0">
                <a:latin typeface="Times New Roman" panose="02020603050405020304" pitchFamily="18" charset="0"/>
                <a:ea typeface="Tahoma" panose="020B0604030504040204" pitchFamily="34" charset="0"/>
                <a:cs typeface="Times New Roman" panose="02020603050405020304" pitchFamily="18" charset="0"/>
              </a:rPr>
              <a:t>Giải quyết các vấn đề về </a:t>
            </a:r>
            <a:r>
              <a:rPr lang="en-US" sz="2400" i="1" smtClean="0">
                <a:latin typeface="Times New Roman" panose="02020603050405020304" pitchFamily="18" charset="0"/>
                <a:ea typeface="Tahoma" panose="020B0604030504040204" pitchFamily="34" charset="0"/>
                <a:cs typeface="Times New Roman" panose="02020603050405020304" pitchFamily="18" charset="0"/>
              </a:rPr>
              <a:t>“out of sample” </a:t>
            </a:r>
            <a:r>
              <a:rPr lang="en-US" sz="2400" smtClean="0">
                <a:latin typeface="Times New Roman" panose="02020603050405020304" pitchFamily="18" charset="0"/>
                <a:ea typeface="Tahoma" panose="020B0604030504040204" pitchFamily="34" charset="0"/>
                <a:cs typeface="Times New Roman" panose="02020603050405020304" pitchFamily="18" charset="0"/>
              </a:rPr>
              <a:t>hay các từ cần predict không nằm trong bộ từ vựng.</a:t>
            </a:r>
          </a:p>
          <a:p>
            <a:pPr lvl="1" algn="just"/>
            <a:r>
              <a:rPr lang="en-US" sz="2400" smtClean="0">
                <a:latin typeface="Times New Roman" panose="02020603050405020304" pitchFamily="18" charset="0"/>
                <a:ea typeface="Tahoma" panose="020B0604030504040204" pitchFamily="34" charset="0"/>
                <a:cs typeface="Times New Roman" panose="02020603050405020304" pitchFamily="18" charset="0"/>
              </a:rPr>
              <a:t>Giải quyết các vấn đề về số chiều (kích thức lớn) trong biểu diễn các từ. Có thể thấy nếu ta đưa số lượng feature trên tập dữ liệu về 30,60,..100 thì vẫn nhỏ hơn rất nhiều so với việc sử dụng tất cả bộ từ vựng</a:t>
            </a:r>
          </a:p>
          <a:p>
            <a:pPr lvl="1" algn="just"/>
            <a:r>
              <a:rPr lang="en-US" sz="2400" smtClean="0">
                <a:latin typeface="Times New Roman" panose="02020603050405020304" pitchFamily="18" charset="0"/>
                <a:ea typeface="Tahoma" panose="020B0604030504040204" pitchFamily="34" charset="0"/>
                <a:cs typeface="Times New Roman" panose="02020603050405020304" pitchFamily="18" charset="0"/>
              </a:rPr>
              <a:t>Phục vụ text generation hay predict từ input </a:t>
            </a:r>
            <a:r>
              <a:rPr lang="en-US" sz="2400" i="1" smtClean="0">
                <a:latin typeface="Times New Roman" panose="02020603050405020304" pitchFamily="18" charset="0"/>
                <a:ea typeface="Tahoma" panose="020B0604030504040204" pitchFamily="34" charset="0"/>
                <a:cs typeface="Times New Roman" panose="02020603050405020304" pitchFamily="18" charset="0"/>
              </a:rPr>
              <a:t>(một cụm từ) </a:t>
            </a:r>
            <a:r>
              <a:rPr lang="en-US" sz="2400" smtClean="0">
                <a:latin typeface="Times New Roman" panose="02020603050405020304" pitchFamily="18" charset="0"/>
                <a:ea typeface="Tahoma" panose="020B0604030504040204" pitchFamily="34" charset="0"/>
                <a:cs typeface="Times New Roman" panose="02020603050405020304" pitchFamily="18" charset="0"/>
              </a:rPr>
              <a:t>không nằm trong corpus.</a:t>
            </a:r>
          </a:p>
          <a:p>
            <a:pPr lvl="1" algn="just"/>
            <a:endParaRPr lang="en-US" sz="2400" smtClean="0">
              <a:latin typeface="Times New Roman" panose="02020603050405020304" pitchFamily="18" charset="0"/>
              <a:ea typeface="Tahoma" panose="020B0604030504040204" pitchFamily="34" charset="0"/>
              <a:cs typeface="Times New Roman" panose="02020603050405020304" pitchFamily="18" charset="0"/>
            </a:endParaRPr>
          </a:p>
          <a:p>
            <a:pPr lvl="1" algn="just"/>
            <a:endParaRPr lang="en-US" sz="2400">
              <a:latin typeface="Times New Roman" panose="02020603050405020304" pitchFamily="18" charset="0"/>
              <a:ea typeface="Tahoma" panose="020B0604030504040204" pitchFamily="34" charset="0"/>
              <a:cs typeface="Times New Roman" panose="02020603050405020304" pitchFamily="18" charset="0"/>
            </a:endParaRPr>
          </a:p>
          <a:p>
            <a:endParaRPr lang="en-US" sz="2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8108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372" y="848214"/>
            <a:ext cx="10993701" cy="1499616"/>
          </a:xfrm>
        </p:spPr>
        <p:txBody>
          <a:bodyPr>
            <a:normAutofit fontScale="90000"/>
          </a:bodyPr>
          <a:lstStyle/>
          <a:p>
            <a:r>
              <a:rPr lang="en-US" sz="3300" i="1">
                <a:solidFill>
                  <a:srgbClr val="FF0000"/>
                </a:solidFill>
                <a:latin typeface="Times New Roman" panose="02020603050405020304" pitchFamily="18" charset="0"/>
                <a:cs typeface="Times New Roman" panose="02020603050405020304" pitchFamily="18" charset="0"/>
              </a:rPr>
              <a:t>1.1 Tại sao phải sử dụng mạng neural để xây dựng mô hình ngôn ngữ </a:t>
            </a:r>
            <a:r>
              <a:rPr lang="en-US" sz="3300" i="1" smtClean="0">
                <a:solidFill>
                  <a:srgbClr val="FF0000"/>
                </a:solidFill>
                <a:latin typeface="Times New Roman" panose="02020603050405020304" pitchFamily="18" charset="0"/>
                <a:cs typeface="Times New Roman" panose="02020603050405020304" pitchFamily="18" charset="0"/>
              </a:rPr>
              <a:t>?</a:t>
            </a:r>
            <a:r>
              <a:rPr lang="en-US" sz="3000" smtClean="0">
                <a:solidFill>
                  <a:srgbClr val="FF0000"/>
                </a:solidFill>
                <a:latin typeface="Times New Roman" panose="02020603050405020304" pitchFamily="18" charset="0"/>
                <a:cs typeface="Times New Roman" panose="02020603050405020304" pitchFamily="18" charset="0"/>
              </a:rPr>
              <a:t/>
            </a:r>
            <a:br>
              <a:rPr lang="en-US" sz="3000" smtClean="0">
                <a:solidFill>
                  <a:srgbClr val="FF0000"/>
                </a:solidFill>
                <a:latin typeface="Times New Roman" panose="02020603050405020304" pitchFamily="18" charset="0"/>
                <a:cs typeface="Times New Roman" panose="02020603050405020304" pitchFamily="18" charset="0"/>
              </a:rPr>
            </a:br>
            <a:endParaRPr lang="en-US" sz="540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5718" y="1959428"/>
                <a:ext cx="9720073" cy="4898572"/>
              </a:xfrm>
            </p:spPr>
            <p:txBody>
              <a:bodyPr>
                <a:normAutofit/>
              </a:bodyPr>
              <a:lstStyle/>
              <a:p>
                <a:pPr marL="310896" lvl="2" indent="0" algn="just">
                  <a:buNone/>
                </a:pPr>
                <a:r>
                  <a:rPr lang="en-US" sz="2200" u="sng" smtClean="0">
                    <a:latin typeface="Times New Roman" panose="02020603050405020304" pitchFamily="18" charset="0"/>
                    <a:ea typeface="Tahoma" panose="020B0604030504040204" pitchFamily="34" charset="0"/>
                    <a:cs typeface="Times New Roman" panose="02020603050405020304" pitchFamily="18" charset="0"/>
                  </a:rPr>
                  <a:t>ví </a:t>
                </a:r>
                <a:r>
                  <a:rPr lang="en-US" sz="2200" u="sng">
                    <a:latin typeface="Times New Roman" panose="02020603050405020304" pitchFamily="18" charset="0"/>
                    <a:ea typeface="Tahoma" panose="020B0604030504040204" pitchFamily="34" charset="0"/>
                    <a:cs typeface="Times New Roman" panose="02020603050405020304" pitchFamily="18" charset="0"/>
                  </a:rPr>
                  <a:t>dụ:</a:t>
                </a:r>
                <a:r>
                  <a:rPr lang="en-US" sz="2200">
                    <a:latin typeface="Times New Roman" panose="02020603050405020304" pitchFamily="18" charset="0"/>
                    <a:ea typeface="Tahoma" panose="020B0604030504040204" pitchFamily="34" charset="0"/>
                    <a:cs typeface="Times New Roman" panose="02020603050405020304" pitchFamily="18" charset="0"/>
                  </a:rPr>
                  <a:t> </a:t>
                </a:r>
                <a:r>
                  <a:rPr lang="en-US" sz="2200" i="1">
                    <a:latin typeface="Times New Roman" panose="02020603050405020304" pitchFamily="18" charset="0"/>
                    <a:cs typeface="Times New Roman" panose="02020603050405020304" pitchFamily="18" charset="0"/>
                  </a:rPr>
                  <a:t>“Con…”, </a:t>
                </a:r>
                <a:r>
                  <a:rPr lang="en-US" sz="2200">
                    <a:latin typeface="Times New Roman" panose="02020603050405020304" pitchFamily="18" charset="0"/>
                    <a:cs typeface="Times New Roman" panose="02020603050405020304" pitchFamily="18" charset="0"/>
                  </a:rPr>
                  <a:t>ta sẽ tạo thêm 5 từ tiếp theo dựa vào các từ lân </a:t>
                </a:r>
                <a:r>
                  <a:rPr lang="en-US" sz="2200" smtClean="0">
                    <a:latin typeface="Times New Roman" panose="02020603050405020304" pitchFamily="18" charset="0"/>
                    <a:cs typeface="Times New Roman" panose="02020603050405020304" pitchFamily="18" charset="0"/>
                  </a:rPr>
                  <a:t>cận, các output có thể là:</a:t>
                </a:r>
                <a:endParaRPr lang="en-US" sz="2200">
                  <a:latin typeface="Times New Roman" panose="02020603050405020304" pitchFamily="18" charset="0"/>
                  <a:ea typeface="Tahoma" panose="020B0604030504040204" pitchFamily="34" charset="0"/>
                  <a:cs typeface="Times New Roman" panose="02020603050405020304" pitchFamily="18" charset="0"/>
                </a:endParaRPr>
              </a:p>
              <a:p>
                <a:pPr lvl="5"/>
                <a:r>
                  <a:rPr lang="en-US" sz="2200">
                    <a:latin typeface="Times New Roman" panose="02020603050405020304" pitchFamily="18" charset="0"/>
                    <a:cs typeface="Times New Roman" panose="02020603050405020304" pitchFamily="18" charset="0"/>
                  </a:rPr>
                  <a:t>Con </a:t>
                </a:r>
                <a:r>
                  <a:rPr lang="en-US" sz="2200" i="1">
                    <a:latin typeface="Times New Roman" panose="02020603050405020304" pitchFamily="18" charset="0"/>
                    <a:cs typeface="Times New Roman" panose="02020603050405020304" pitchFamily="18" charset="0"/>
                  </a:rPr>
                  <a:t>chó đang chạy vào </a:t>
                </a:r>
                <a:r>
                  <a:rPr lang="en-US" sz="2200" i="1" smtClean="0">
                    <a:latin typeface="Times New Roman" panose="02020603050405020304" pitchFamily="18" charset="0"/>
                    <a:cs typeface="Times New Roman" panose="02020603050405020304" pitchFamily="18" charset="0"/>
                  </a:rPr>
                  <a:t>phòng</a:t>
                </a:r>
              </a:p>
              <a:p>
                <a:pPr lvl="5"/>
                <a:r>
                  <a:rPr lang="en-US" sz="2200" smtClean="0">
                    <a:latin typeface="Times New Roman" panose="02020603050405020304" pitchFamily="18" charset="0"/>
                    <a:cs typeface="Times New Roman" panose="02020603050405020304" pitchFamily="18" charset="0"/>
                  </a:rPr>
                  <a:t>Con </a:t>
                </a:r>
                <a:r>
                  <a:rPr lang="en-US" sz="2200" i="1">
                    <a:latin typeface="Times New Roman" panose="02020603050405020304" pitchFamily="18" charset="0"/>
                    <a:cs typeface="Times New Roman" panose="02020603050405020304" pitchFamily="18" charset="0"/>
                  </a:rPr>
                  <a:t>mèo đã đi vào </a:t>
                </a:r>
                <a:r>
                  <a:rPr lang="en-US" sz="2200" i="1" smtClean="0">
                    <a:latin typeface="Times New Roman" panose="02020603050405020304" pitchFamily="18" charset="0"/>
                    <a:cs typeface="Times New Roman" panose="02020603050405020304" pitchFamily="18" charset="0"/>
                  </a:rPr>
                  <a:t>phòng_khách</a:t>
                </a:r>
                <a:endParaRPr lang="en-US" sz="2200" i="1">
                  <a:latin typeface="Times New Roman" panose="02020603050405020304" pitchFamily="18" charset="0"/>
                  <a:cs typeface="Times New Roman" panose="02020603050405020304" pitchFamily="18" charset="0"/>
                </a:endParaRPr>
              </a:p>
              <a:p>
                <a:pPr lvl="5"/>
                <a:r>
                  <a:rPr lang="en-US" sz="2200">
                    <a:latin typeface="Times New Roman" panose="02020603050405020304" pitchFamily="18" charset="0"/>
                    <a:cs typeface="Times New Roman" panose="02020603050405020304" pitchFamily="18" charset="0"/>
                  </a:rPr>
                  <a:t>Con </a:t>
                </a:r>
                <a:r>
                  <a:rPr lang="en-US" sz="2200" i="1" smtClean="0">
                    <a:latin typeface="Times New Roman" panose="02020603050405020304" pitchFamily="18" charset="0"/>
                    <a:cs typeface="Times New Roman" panose="02020603050405020304" pitchFamily="18" charset="0"/>
                  </a:rPr>
                  <a:t>chuột </a:t>
                </a:r>
                <a:r>
                  <a:rPr lang="en-US" sz="2200" i="1">
                    <a:latin typeface="Times New Roman" panose="02020603050405020304" pitchFamily="18" charset="0"/>
                    <a:cs typeface="Times New Roman" panose="02020603050405020304" pitchFamily="18" charset="0"/>
                  </a:rPr>
                  <a:t>đang </a:t>
                </a:r>
                <a:r>
                  <a:rPr lang="en-US" sz="2200" i="1" smtClean="0">
                    <a:latin typeface="Times New Roman" panose="02020603050405020304" pitchFamily="18" charset="0"/>
                    <a:cs typeface="Times New Roman" panose="02020603050405020304" pitchFamily="18" charset="0"/>
                  </a:rPr>
                  <a:t>nấp tới nhà_bếp</a:t>
                </a:r>
                <a:endParaRPr lang="en-US" sz="2200" i="1">
                  <a:latin typeface="Times New Roman" panose="02020603050405020304" pitchFamily="18" charset="0"/>
                  <a:cs typeface="Times New Roman" panose="02020603050405020304" pitchFamily="18" charset="0"/>
                </a:endParaRPr>
              </a:p>
              <a:p>
                <a:pPr lvl="5"/>
                <a:r>
                  <a:rPr lang="en-US" sz="2200">
                    <a:latin typeface="Times New Roman" panose="02020603050405020304" pitchFamily="18" charset="0"/>
                    <a:cs typeface="Times New Roman" panose="02020603050405020304" pitchFamily="18" charset="0"/>
                  </a:rPr>
                  <a:t>Con </a:t>
                </a:r>
                <a:r>
                  <a:rPr lang="en-US" sz="2200" i="1" smtClean="0">
                    <a:latin typeface="Times New Roman" panose="02020603050405020304" pitchFamily="18" charset="0"/>
                    <a:cs typeface="Times New Roman" panose="02020603050405020304" pitchFamily="18" charset="0"/>
                  </a:rPr>
                  <a:t>mèo </a:t>
                </a:r>
                <a:r>
                  <a:rPr lang="en-US" sz="2200" i="1">
                    <a:latin typeface="Times New Roman" panose="02020603050405020304" pitchFamily="18" charset="0"/>
                    <a:cs typeface="Times New Roman" panose="02020603050405020304" pitchFamily="18" charset="0"/>
                  </a:rPr>
                  <a:t>đã chạy vào </a:t>
                </a:r>
                <a:r>
                  <a:rPr lang="en-US" sz="2200" i="1" smtClean="0">
                    <a:latin typeface="Times New Roman" panose="02020603050405020304" pitchFamily="18" charset="0"/>
                    <a:cs typeface="Times New Roman" panose="02020603050405020304" pitchFamily="18" charset="0"/>
                  </a:rPr>
                  <a:t>phòng_ngủ</a:t>
                </a:r>
                <a:endParaRPr lang="en-US" sz="2400" i="1" smtClean="0">
                  <a:latin typeface="Times New Roman" panose="02020603050405020304" pitchFamily="18" charset="0"/>
                  <a:ea typeface="Tahoma" panose="020B0604030504040204" pitchFamily="34" charset="0"/>
                  <a:cs typeface="Times New Roman" panose="02020603050405020304" pitchFamily="18" charset="0"/>
                </a:endParaRPr>
              </a:p>
              <a:p>
                <a:pPr lvl="5"/>
                <a:endParaRPr lang="en-US" sz="2400" smtClean="0">
                  <a:latin typeface="Times New Roman" panose="02020603050405020304" pitchFamily="18" charset="0"/>
                  <a:ea typeface="Tahoma" panose="020B0604030504040204" pitchFamily="34" charset="0"/>
                  <a:cs typeface="Times New Roman" panose="02020603050405020304" pitchFamily="18" charset="0"/>
                </a:endParaRPr>
              </a:p>
              <a:p>
                <a:pPr marL="128016" lvl="1" indent="0" algn="just">
                  <a:buNone/>
                </a:pP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smtClean="0">
                    <a:latin typeface="Times New Roman" panose="02020603050405020304" pitchFamily="18" charset="0"/>
                    <a:ea typeface="Tahoma" panose="020B0604030504040204" pitchFamily="34" charset="0"/>
                    <a:cs typeface="Times New Roman" panose="02020603050405020304" pitchFamily="18" charset="0"/>
                  </a:rPr>
                  <a:t> Từ ví dụ ở câu trên ta có thể thấy nếu số lượng feature hay cách tạo câu trước khi train cũng sẽ ảnh hưởng rất lớn đến xác suất để phân loại một từ thuộc class nào trong bộ từ vựng của chúng ta.</a:t>
                </a:r>
                <a:endParaRPr lang="en-US" sz="2400" i="1" smtClean="0">
                  <a:latin typeface="Times New Roman" panose="02020603050405020304" pitchFamily="18" charset="0"/>
                  <a:ea typeface="Tahoma" panose="020B0604030504040204" pitchFamily="34" charset="0"/>
                  <a:cs typeface="Times New Roman" panose="02020603050405020304" pitchFamily="18" charset="0"/>
                </a:endParaRPr>
              </a:p>
              <a:p>
                <a:pPr lvl="1" algn="just"/>
                <a:endParaRPr lang="en-US" sz="2400" smtClean="0">
                  <a:latin typeface="Times New Roman" panose="02020603050405020304" pitchFamily="18" charset="0"/>
                  <a:ea typeface="Tahoma" panose="020B0604030504040204" pitchFamily="34" charset="0"/>
                  <a:cs typeface="Times New Roman" panose="02020603050405020304" pitchFamily="18" charset="0"/>
                </a:endParaRPr>
              </a:p>
              <a:p>
                <a:pPr lvl="1" algn="just"/>
                <a:endParaRPr lang="en-US" sz="2400" smtClean="0">
                  <a:latin typeface="Times New Roman" panose="02020603050405020304" pitchFamily="18" charset="0"/>
                  <a:ea typeface="Tahoma" panose="020B0604030504040204" pitchFamily="34" charset="0"/>
                  <a:cs typeface="Times New Roman" panose="02020603050405020304" pitchFamily="18" charset="0"/>
                </a:endParaRPr>
              </a:p>
              <a:p>
                <a:pPr lvl="1" algn="just"/>
                <a:endParaRPr lang="en-US" sz="2400">
                  <a:latin typeface="Times New Roman" panose="02020603050405020304" pitchFamily="18" charset="0"/>
                  <a:ea typeface="Tahoma" panose="020B0604030504040204" pitchFamily="34" charset="0"/>
                  <a:cs typeface="Times New Roman" panose="02020603050405020304" pitchFamily="18" charset="0"/>
                </a:endParaRPr>
              </a:p>
              <a:p>
                <a:endParaRPr lang="en-US" sz="260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5718" y="1959428"/>
                <a:ext cx="9720073" cy="4898572"/>
              </a:xfrm>
              <a:blipFill>
                <a:blip r:embed="rId2"/>
                <a:stretch>
                  <a:fillRect l="-125" t="-1368" r="-1379"/>
                </a:stretch>
              </a:blipFill>
            </p:spPr>
            <p:txBody>
              <a:bodyPr/>
              <a:lstStyle/>
              <a:p>
                <a:r>
                  <a:rPr lang="vi-VN">
                    <a:noFill/>
                  </a:rPr>
                  <a:t> </a:t>
                </a:r>
              </a:p>
            </p:txBody>
          </p:sp>
        </mc:Fallback>
      </mc:AlternateContent>
    </p:spTree>
    <p:extLst>
      <p:ext uri="{BB962C8B-B14F-4D97-AF65-F5344CB8AC3E}">
        <p14:creationId xmlns:p14="http://schemas.microsoft.com/office/powerpoint/2010/main" val="2924649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956" y="961425"/>
            <a:ext cx="11133038" cy="1499616"/>
          </a:xfrm>
        </p:spPr>
        <p:txBody>
          <a:bodyPr>
            <a:normAutofit fontScale="90000"/>
          </a:bodyPr>
          <a:lstStyle/>
          <a:p>
            <a:r>
              <a:rPr lang="en-US" sz="3300" i="1" smtClean="0">
                <a:solidFill>
                  <a:srgbClr val="FF0000"/>
                </a:solidFill>
                <a:latin typeface="Times New Roman" panose="02020603050405020304" pitchFamily="18" charset="0"/>
                <a:cs typeface="Times New Roman" panose="02020603050405020304" pitchFamily="18" charset="0"/>
              </a:rPr>
              <a:t>1.</a:t>
            </a:r>
            <a:r>
              <a:rPr lang="vi-VN" sz="3300" i="1" smtClean="0">
                <a:solidFill>
                  <a:srgbClr val="FF0000"/>
                </a:solidFill>
                <a:latin typeface="Times New Roman" panose="02020603050405020304" pitchFamily="18" charset="0"/>
                <a:cs typeface="Times New Roman" panose="02020603050405020304" pitchFamily="18" charset="0"/>
              </a:rPr>
              <a:t>2 Quan </a:t>
            </a:r>
            <a:r>
              <a:rPr lang="vi-VN" sz="3300" i="1">
                <a:solidFill>
                  <a:srgbClr val="FF0000"/>
                </a:solidFill>
                <a:latin typeface="Times New Roman" panose="02020603050405020304" pitchFamily="18" charset="0"/>
                <a:cs typeface="Times New Roman" panose="02020603050405020304" pitchFamily="18" charset="0"/>
              </a:rPr>
              <a:t>hệ của một từ với các từ đứng trước nó:</a:t>
            </a:r>
            <a:br>
              <a:rPr lang="vi-VN" sz="3300" i="1">
                <a:solidFill>
                  <a:srgbClr val="FF0000"/>
                </a:solidFill>
                <a:latin typeface="Times New Roman" panose="02020603050405020304" pitchFamily="18" charset="0"/>
                <a:cs typeface="Times New Roman" panose="02020603050405020304" pitchFamily="18" charset="0"/>
              </a:rPr>
            </a:br>
            <a:r>
              <a:rPr lang="en-US" sz="3000" smtClean="0">
                <a:solidFill>
                  <a:srgbClr val="FF0000"/>
                </a:solidFill>
                <a:latin typeface="Times New Roman" panose="02020603050405020304" pitchFamily="18" charset="0"/>
                <a:cs typeface="Times New Roman" panose="02020603050405020304" pitchFamily="18" charset="0"/>
              </a:rPr>
              <a:t/>
            </a:r>
            <a:br>
              <a:rPr lang="en-US" sz="3000" smtClean="0">
                <a:solidFill>
                  <a:srgbClr val="FF0000"/>
                </a:solidFill>
                <a:latin typeface="Times New Roman" panose="02020603050405020304" pitchFamily="18" charset="0"/>
                <a:cs typeface="Times New Roman" panose="02020603050405020304" pitchFamily="18" charset="0"/>
              </a:rPr>
            </a:br>
            <a:endParaRPr lang="en-US" sz="540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5719" y="1959428"/>
            <a:ext cx="8816556" cy="4898572"/>
          </a:xfrm>
        </p:spPr>
        <p:txBody>
          <a:bodyPr>
            <a:normAutofit/>
          </a:bodyPr>
          <a:lstStyle/>
          <a:p>
            <a:pPr lvl="1" algn="just"/>
            <a:endParaRPr lang="en-US" sz="2400" smtClean="0">
              <a:latin typeface="Times New Roman" panose="02020603050405020304" pitchFamily="18" charset="0"/>
              <a:ea typeface="Tahoma" panose="020B0604030504040204" pitchFamily="34" charset="0"/>
              <a:cs typeface="Times New Roman" panose="02020603050405020304" pitchFamily="18" charset="0"/>
            </a:endParaRPr>
          </a:p>
          <a:p>
            <a:pPr lvl="1" algn="just"/>
            <a:endParaRPr lang="en-US" sz="2400" smtClean="0">
              <a:latin typeface="Times New Roman" panose="02020603050405020304" pitchFamily="18" charset="0"/>
              <a:ea typeface="Tahoma" panose="020B0604030504040204" pitchFamily="34" charset="0"/>
              <a:cs typeface="Times New Roman" panose="02020603050405020304" pitchFamily="18" charset="0"/>
            </a:endParaRPr>
          </a:p>
          <a:p>
            <a:pPr lvl="1" algn="just"/>
            <a:endParaRPr lang="en-US" sz="2400">
              <a:latin typeface="Times New Roman" panose="02020603050405020304" pitchFamily="18" charset="0"/>
              <a:ea typeface="Tahoma" panose="020B0604030504040204" pitchFamily="34" charset="0"/>
              <a:cs typeface="Times New Roman" panose="02020603050405020304" pitchFamily="18" charset="0"/>
            </a:endParaRPr>
          </a:p>
          <a:p>
            <a:endParaRPr lang="en-US" sz="26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984069" y="1711233"/>
                <a:ext cx="9997440" cy="2646878"/>
              </a:xfrm>
              <a:prstGeom prst="rect">
                <a:avLst/>
              </a:prstGeom>
            </p:spPr>
            <p:txBody>
              <a:bodyPr wrap="square">
                <a:spAutoFit/>
              </a:bodyPr>
              <a:lstStyle/>
              <a:p>
                <a:pPr marL="310896" lvl="2" indent="0" algn="just">
                  <a:buNone/>
                </a:pPr>
                <a:r>
                  <a:rPr lang="en-US" sz="2400" smtClean="0">
                    <a:latin typeface="Times New Roman" panose="02020603050405020304" pitchFamily="18" charset="0"/>
                    <a:cs typeface="Times New Roman" panose="02020603050405020304" pitchFamily="18" charset="0"/>
                  </a:rPr>
                  <a:t>	Hiện nay, người ta thường sử </a:t>
                </a:r>
                <a:r>
                  <a:rPr lang="en-US" sz="2400">
                    <a:latin typeface="Times New Roman" panose="02020603050405020304" pitchFamily="18" charset="0"/>
                    <a:cs typeface="Times New Roman" panose="02020603050405020304" pitchFamily="18" charset="0"/>
                  </a:rPr>
                  <a:t>dụng các mạng neural để mô hình hóa các phân </a:t>
                </a:r>
                <a:r>
                  <a:rPr lang="en-US" sz="2400" smtClean="0">
                    <a:latin typeface="Times New Roman" panose="02020603050405020304" pitchFamily="18" charset="0"/>
                    <a:cs typeface="Times New Roman" panose="02020603050405020304" pitchFamily="18" charset="0"/>
                  </a:rPr>
                  <a:t>phối xác suất </a:t>
                </a:r>
                <a:r>
                  <a:rPr lang="en-US" sz="2400">
                    <a:latin typeface="Times New Roman" panose="02020603050405020304" pitchFamily="18" charset="0"/>
                    <a:cs typeface="Times New Roman" panose="02020603050405020304" pitchFamily="18" charset="0"/>
                  </a:rPr>
                  <a:t>rời rạc cho số chiều ở mức cao có tính ứng dụng </a:t>
                </a:r>
                <a:r>
                  <a:rPr lang="en-US" sz="2400" smtClean="0">
                    <a:latin typeface="Times New Roman" panose="02020603050405020304" pitchFamily="18" charset="0"/>
                    <a:cs typeface="Times New Roman" panose="02020603050405020304" pitchFamily="18" charset="0"/>
                  </a:rPr>
                  <a:t>trong </a:t>
                </a:r>
                <a:r>
                  <a:rPr lang="en-US" sz="2400" b="1" smtClean="0">
                    <a:latin typeface="Times New Roman" panose="02020603050405020304" pitchFamily="18" charset="0"/>
                    <a:cs typeface="Times New Roman" panose="02020603050405020304" pitchFamily="18" charset="0"/>
                  </a:rPr>
                  <a:t>xác suất đồng thời </a:t>
                </a:r>
                <a:r>
                  <a:rPr lang="en-US" sz="2400" b="1" i="1" smtClean="0">
                    <a:latin typeface="Times New Roman" panose="02020603050405020304" pitchFamily="18" charset="0"/>
                    <a:cs typeface="Times New Roman" panose="02020603050405020304" pitchFamily="18" charset="0"/>
                  </a:rPr>
                  <a:t>(joint probability) </a:t>
                </a:r>
                <a:r>
                  <a:rPr lang="en-US" sz="2400">
                    <a:latin typeface="Times New Roman" panose="02020603050405020304" pitchFamily="18" charset="0"/>
                    <a:cs typeface="Times New Roman" panose="02020603050405020304" pitchFamily="18" charset="0"/>
                  </a:rPr>
                  <a:t>của </a:t>
                </a:r>
                <a14:m>
                  <m:oMath xmlns:m="http://schemas.openxmlformats.org/officeDocument/2006/math">
                    <m:sSub>
                      <m:sSubPr>
                        <m:ctrlPr>
                          <a:rPr lang="vi-VN" sz="2400" b="1" i="1">
                            <a:latin typeface="Cambria Math" panose="02040503050406030204" pitchFamily="18" charset="0"/>
                          </a:rPr>
                        </m:ctrlPr>
                      </m:sSubPr>
                      <m:e>
                        <m:r>
                          <a:rPr lang="en-US" sz="2400" b="1" i="0">
                            <a:latin typeface="Cambria Math" panose="02040503050406030204" pitchFamily="18" charset="0"/>
                          </a:rPr>
                          <m:t>𝐙</m:t>
                        </m:r>
                      </m:e>
                      <m:sub>
                        <m:r>
                          <a:rPr lang="en-US" sz="2400" b="1" i="0">
                            <a:latin typeface="Cambria Math" panose="02040503050406030204" pitchFamily="18" charset="0"/>
                          </a:rPr>
                          <m:t>𝟏</m:t>
                        </m:r>
                      </m:sub>
                    </m:sSub>
                    <m:r>
                      <a:rPr lang="en-US" sz="2400" b="1" i="0">
                        <a:latin typeface="Cambria Math" panose="02040503050406030204" pitchFamily="18" charset="0"/>
                      </a:rPr>
                      <m:t>, .., </m:t>
                    </m:r>
                    <m:sSub>
                      <m:sSubPr>
                        <m:ctrlPr>
                          <a:rPr lang="vi-VN" sz="2400" b="1" i="1">
                            <a:latin typeface="Cambria Math" panose="02040503050406030204" pitchFamily="18" charset="0"/>
                          </a:rPr>
                        </m:ctrlPr>
                      </m:sSubPr>
                      <m:e>
                        <m:r>
                          <a:rPr lang="en-US" sz="2400" b="1" i="0">
                            <a:latin typeface="Cambria Math" panose="02040503050406030204" pitchFamily="18" charset="0"/>
                          </a:rPr>
                          <m:t>𝐙</m:t>
                        </m:r>
                      </m:e>
                      <m:sub>
                        <m:r>
                          <a:rPr lang="en-US" sz="2400" b="1" i="0">
                            <a:latin typeface="Cambria Math" panose="02040503050406030204" pitchFamily="18" charset="0"/>
                          </a:rPr>
                          <m:t>𝐧</m:t>
                        </m:r>
                      </m:sub>
                    </m:sSub>
                    <m:r>
                      <a:rPr lang="en-US" sz="2400">
                        <a:latin typeface="Cambria Math" panose="02040503050406030204" pitchFamily="18" charset="0"/>
                      </a:rPr>
                      <m:t> </m:t>
                    </m:r>
                    <m:r>
                      <a:rPr lang="en-US" sz="2400" i="1">
                        <a:latin typeface="Cambria Math" panose="02040503050406030204" pitchFamily="18" charset="0"/>
                      </a:rPr>
                      <m:t>(</m:t>
                    </m:r>
                  </m:oMath>
                </a14:m>
                <a:r>
                  <a:rPr lang="en-US" sz="2400" i="1">
                    <a:latin typeface="Times New Roman" panose="02020603050405020304" pitchFamily="18" charset="0"/>
                    <a:cs typeface="Times New Roman" panose="02020603050405020304" pitchFamily="18" charset="0"/>
                  </a:rPr>
                  <a:t>một tập hợp các biến ngẫu nhiên trong đó mỗi biến có thể có các tập features khác nhau).</a:t>
                </a:r>
                <a:r>
                  <a:rPr lang="en-US" sz="2400">
                    <a:latin typeface="Times New Roman" panose="02020603050405020304" pitchFamily="18" charset="0"/>
                    <a:cs typeface="Times New Roman" panose="02020603050405020304" pitchFamily="18" charset="0"/>
                  </a:rPr>
                  <a:t> </a:t>
                </a:r>
                <a:endParaRPr lang="en-US" sz="2400" smtClean="0">
                  <a:latin typeface="Times New Roman" panose="02020603050405020304" pitchFamily="18" charset="0"/>
                  <a:cs typeface="Times New Roman" panose="02020603050405020304" pitchFamily="18" charset="0"/>
                </a:endParaRPr>
              </a:p>
              <a:p>
                <a:pPr marL="310896" lvl="2" indent="0" algn="just">
                  <a:buNone/>
                </a:pPr>
                <a:endParaRPr lang="en-US" sz="2400" smtClean="0">
                  <a:latin typeface="Times New Roman" panose="02020603050405020304" pitchFamily="18" charset="0"/>
                  <a:cs typeface="Times New Roman" panose="02020603050405020304" pitchFamily="18" charset="0"/>
                </a:endParaRPr>
              </a:p>
              <a:p>
                <a:pPr marL="310896" lvl="2" indent="0" algn="just">
                  <a:buNone/>
                </a:pPr>
                <a:endParaRPr lang="en-US" sz="2400" smtClean="0">
                  <a:latin typeface="Times New Roman" panose="02020603050405020304" pitchFamily="18" charset="0"/>
                  <a:cs typeface="Times New Roman" panose="02020603050405020304" pitchFamily="18" charset="0"/>
                </a:endParaRPr>
              </a:p>
              <a:p>
                <a:pPr marL="310896" lvl="2" indent="0" algn="just">
                  <a:buNone/>
                </a:pPr>
                <a:endParaRPr lang="en-US" sz="220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984069" y="1711233"/>
                <a:ext cx="9997440" cy="2646878"/>
              </a:xfrm>
              <a:prstGeom prst="rect">
                <a:avLst/>
              </a:prstGeom>
              <a:blipFill>
                <a:blip r:embed="rId2"/>
                <a:stretch>
                  <a:fillRect t="-1843" r="-976"/>
                </a:stretch>
              </a:blipFill>
            </p:spPr>
            <p:txBody>
              <a:bodyPr/>
              <a:lstStyle/>
              <a:p>
                <a:r>
                  <a:rPr lang="vi-VN">
                    <a:noFill/>
                  </a:rPr>
                  <a:t> </a:t>
                </a:r>
              </a:p>
            </p:txBody>
          </p:sp>
        </mc:Fallback>
      </mc:AlternateContent>
      <p:pic>
        <p:nvPicPr>
          <p:cNvPr id="5" name="Picture 4"/>
          <p:cNvPicPr/>
          <p:nvPr/>
        </p:nvPicPr>
        <p:blipFill>
          <a:blip r:embed="rId3"/>
          <a:stretch>
            <a:fillRect/>
          </a:stretch>
        </p:blipFill>
        <p:spPr>
          <a:xfrm>
            <a:off x="1823022" y="3367960"/>
            <a:ext cx="9034641" cy="686050"/>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1215719" y="4042157"/>
                <a:ext cx="10467332" cy="1952907"/>
              </a:xfrm>
              <a:prstGeom prst="rect">
                <a:avLst/>
              </a:prstGeom>
            </p:spPr>
            <p:txBody>
              <a:bodyPr wrap="square">
                <a:spAutoFit/>
              </a:bodyPr>
              <a:lstStyle/>
              <a:p>
                <a:pPr algn="just"/>
                <a:r>
                  <a:rPr lang="en-US" sz="2400" smtClean="0">
                    <a:latin typeface="Times New Roman" panose="02020603050405020304" pitchFamily="18" charset="0"/>
                    <a:cs typeface="Times New Roman" panose="02020603050405020304" pitchFamily="18" charset="0"/>
                  </a:rPr>
                  <a:t>Trong đó:</a:t>
                </a:r>
                <a:endParaRPr lang="vi-VN"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14:m>
                  <m:oMath xmlns:m="http://schemas.openxmlformats.org/officeDocument/2006/math">
                    <m:r>
                      <a:rPr lang="en-US" sz="2400" b="1" i="1">
                        <a:latin typeface="Cambria Math" panose="02040503050406030204" pitchFamily="18" charset="0"/>
                      </a:rPr>
                      <m:t>𝒈</m:t>
                    </m:r>
                    <m:r>
                      <a:rPr lang="en-US" sz="2400" b="1" i="1">
                        <a:latin typeface="Cambria Math" panose="02040503050406030204" pitchFamily="18" charset="0"/>
                      </a:rPr>
                      <m:t>(.)</m:t>
                    </m:r>
                  </m:oMath>
                </a14:m>
                <a:r>
                  <a:rPr lang="en-US" sz="2400">
                    <a:latin typeface="Times New Roman" panose="02020603050405020304" pitchFamily="18" charset="0"/>
                    <a:cs typeface="Times New Roman" panose="02020603050405020304" pitchFamily="18" charset="0"/>
                  </a:rPr>
                  <a:t> là một </a:t>
                </a:r>
                <a:r>
                  <a:rPr lang="en-US" sz="2400" smtClean="0">
                    <a:latin typeface="Times New Roman" panose="02020603050405020304" pitchFamily="18" charset="0"/>
                    <a:cs typeface="Times New Roman" panose="02020603050405020304" pitchFamily="18" charset="0"/>
                  </a:rPr>
                  <a:t>hàm </a:t>
                </a:r>
                <a:r>
                  <a:rPr lang="en-US" sz="2400" i="1" smtClean="0">
                    <a:latin typeface="Times New Roman" panose="02020603050405020304" pitchFamily="18" charset="0"/>
                    <a:cs typeface="Times New Roman" panose="02020603050405020304" pitchFamily="18" charset="0"/>
                  </a:rPr>
                  <a:t>(được </a:t>
                </a:r>
                <a:r>
                  <a:rPr lang="en-US" sz="2400" i="1">
                    <a:latin typeface="Times New Roman" panose="02020603050405020304" pitchFamily="18" charset="0"/>
                    <a:cs typeface="Times New Roman" panose="02020603050405020304" pitchFamily="18" charset="0"/>
                  </a:rPr>
                  <a:t>biểu thị bởi một mạng </a:t>
                </a:r>
                <a:r>
                  <a:rPr lang="en-US" sz="2400" i="1" smtClean="0">
                    <a:latin typeface="Times New Roman" panose="02020603050405020304" pitchFamily="18" charset="0"/>
                    <a:cs typeface="Times New Roman" panose="02020603050405020304" pitchFamily="18" charset="0"/>
                  </a:rPr>
                  <a:t>neural) </a:t>
                </a:r>
                <a:r>
                  <a:rPr lang="en-US" sz="2400">
                    <a:latin typeface="Times New Roman" panose="02020603050405020304" pitchFamily="18" charset="0"/>
                    <a:cs typeface="Times New Roman" panose="02020603050405020304" pitchFamily="18" charset="0"/>
                  </a:rPr>
                  <a:t>với các tham số tính </a:t>
                </a:r>
                <a:r>
                  <a:rPr lang="en-US" sz="2400" smtClean="0">
                    <a:latin typeface="Times New Roman" panose="02020603050405020304" pitchFamily="18" charset="0"/>
                    <a:cs typeface="Times New Roman" panose="02020603050405020304" pitchFamily="18" charset="0"/>
                  </a:rPr>
                  <a:t>toán</a:t>
                </a:r>
              </a:p>
              <a:p>
                <a:pPr marL="342900" indent="-342900" algn="just">
                  <a:buFont typeface="Arial" panose="020B0604020202020204" pitchFamily="34" charset="0"/>
                  <a:buChar char="•"/>
                </a:pPr>
                <a14:m>
                  <m:oMath xmlns:m="http://schemas.openxmlformats.org/officeDocument/2006/math">
                    <m:sSub>
                      <m:sSubPr>
                        <m:ctrlPr>
                          <a:rPr lang="vi-VN" sz="2400" b="1" i="1">
                            <a:latin typeface="Cambria Math" panose="02040503050406030204" pitchFamily="18" charset="0"/>
                          </a:rPr>
                        </m:ctrlPr>
                      </m:sSubPr>
                      <m:e>
                        <m:r>
                          <a:rPr lang="en-US" sz="2400" b="1" i="1">
                            <a:latin typeface="Cambria Math" panose="02040503050406030204" pitchFamily="18" charset="0"/>
                          </a:rPr>
                          <m:t>𝒈</m:t>
                        </m:r>
                      </m:e>
                      <m:sub>
                        <m:r>
                          <a:rPr lang="en-US" sz="2400" b="1" i="1">
                            <a:latin typeface="Cambria Math" panose="02040503050406030204" pitchFamily="18" charset="0"/>
                          </a:rPr>
                          <m:t>𝒊</m:t>
                        </m:r>
                      </m:sub>
                    </m:sSub>
                    <m:r>
                      <a:rPr lang="en-US" sz="2400" b="1" i="1">
                        <a:latin typeface="Cambria Math" panose="02040503050406030204" pitchFamily="18" charset="0"/>
                      </a:rPr>
                      <m:t>()</m:t>
                    </m:r>
                  </m:oMath>
                </a14:m>
                <a:r>
                  <a:rPr lang="en-US" sz="2400">
                    <a:latin typeface="Times New Roman" panose="02020603050405020304" pitchFamily="18" charset="0"/>
                    <a:cs typeface="Times New Roman" panose="02020603050405020304" pitchFamily="18" charset="0"/>
                  </a:rPr>
                  <a:t> của output thứ </a:t>
                </a:r>
                <a14:m>
                  <m:oMath xmlns:m="http://schemas.openxmlformats.org/officeDocument/2006/math">
                    <m:sSup>
                      <m:sSupPr>
                        <m:ctrlPr>
                          <a:rPr lang="vi-VN" sz="2400" b="1" i="1">
                            <a:latin typeface="Cambria Math" panose="02040503050406030204" pitchFamily="18" charset="0"/>
                          </a:rPr>
                        </m:ctrlPr>
                      </m:sSupPr>
                      <m:e>
                        <m:r>
                          <a:rPr lang="en-US" sz="2400" b="1" i="1">
                            <a:latin typeface="Cambria Math" panose="02040503050406030204" pitchFamily="18" charset="0"/>
                          </a:rPr>
                          <m:t>𝒊</m:t>
                        </m:r>
                      </m:e>
                      <m:sup>
                        <m:r>
                          <a:rPr lang="en-US" sz="2400" b="1" i="1">
                            <a:latin typeface="Cambria Math" panose="02040503050406030204" pitchFamily="18" charset="0"/>
                          </a:rPr>
                          <m:t>𝒕𝒉</m:t>
                        </m:r>
                      </m:sup>
                    </m:sSup>
                  </m:oMath>
                </a14:m>
                <a:r>
                  <a:rPr lang="en-US" sz="2400">
                    <a:latin typeface="Times New Roman" panose="02020603050405020304" pitchFamily="18" charset="0"/>
                    <a:cs typeface="Times New Roman" panose="02020603050405020304" pitchFamily="18" charset="0"/>
                  </a:rPr>
                  <a:t> dùng biểu thị phân phối có điều kiện của </a:t>
                </a:r>
                <a14:m>
                  <m:oMath xmlns:m="http://schemas.openxmlformats.org/officeDocument/2006/math">
                    <m:sSub>
                      <m:sSubPr>
                        <m:ctrlPr>
                          <a:rPr lang="vi-VN" sz="2400" b="1" i="1">
                            <a:latin typeface="Cambria Math" panose="02040503050406030204" pitchFamily="18" charset="0"/>
                          </a:rPr>
                        </m:ctrlPr>
                      </m:sSubPr>
                      <m:e>
                        <m:r>
                          <a:rPr lang="en-US" sz="2400" b="1" i="1">
                            <a:latin typeface="Cambria Math" panose="02040503050406030204" pitchFamily="18" charset="0"/>
                          </a:rPr>
                          <m:t>𝒁</m:t>
                        </m:r>
                      </m:e>
                      <m:sub>
                        <m:r>
                          <a:rPr lang="en-US" sz="2400" b="1" i="1">
                            <a:latin typeface="Cambria Math" panose="02040503050406030204" pitchFamily="18" charset="0"/>
                          </a:rPr>
                          <m:t>𝒊</m:t>
                        </m:r>
                      </m:sub>
                    </m:sSub>
                  </m:oMath>
                </a14:m>
                <a:r>
                  <a:rPr lang="en-US" sz="2400">
                    <a:latin typeface="Times New Roman" panose="02020603050405020304" pitchFamily="18" charset="0"/>
                    <a:cs typeface="Times New Roman" panose="02020603050405020304" pitchFamily="18" charset="0"/>
                  </a:rPr>
                  <a:t> với giá trị của </a:t>
                </a:r>
                <a14:m>
                  <m:oMath xmlns:m="http://schemas.openxmlformats.org/officeDocument/2006/math">
                    <m:r>
                      <a:rPr lang="en-US" sz="2400" b="1" i="1">
                        <a:latin typeface="Cambria Math" panose="02040503050406030204" pitchFamily="18" charset="0"/>
                      </a:rPr>
                      <m:t>𝒁</m:t>
                    </m:r>
                    <m:r>
                      <a:rPr lang="en-US" sz="2400" b="1" i="1">
                        <a:latin typeface="Cambria Math" panose="02040503050406030204" pitchFamily="18" charset="0"/>
                      </a:rPr>
                      <m:t>′</m:t>
                    </m:r>
                  </m:oMath>
                </a14:m>
                <a:r>
                  <a:rPr lang="en-US" sz="2400">
                    <a:latin typeface="Times New Roman" panose="02020603050405020304" pitchFamily="18" charset="0"/>
                    <a:cs typeface="Times New Roman" panose="02020603050405020304" pitchFamily="18" charset="0"/>
                  </a:rPr>
                  <a:t> trước </a:t>
                </a:r>
                <a:r>
                  <a:rPr lang="en-US" sz="2400" smtClean="0">
                    <a:latin typeface="Times New Roman" panose="02020603050405020304" pitchFamily="18" charset="0"/>
                    <a:cs typeface="Times New Roman" panose="02020603050405020304" pitchFamily="18" charset="0"/>
                  </a:rPr>
                  <a:t>đó </a:t>
                </a:r>
                <a:r>
                  <a:rPr lang="en-US" sz="2400" i="1" smtClean="0">
                    <a:latin typeface="Times New Roman" panose="02020603050405020304" pitchFamily="18" charset="0"/>
                    <a:cs typeface="Times New Roman" panose="02020603050405020304" pitchFamily="18" charset="0"/>
                  </a:rPr>
                  <a:t>(theo </a:t>
                </a:r>
                <a:r>
                  <a:rPr lang="en-US" sz="2400" i="1">
                    <a:latin typeface="Times New Roman" panose="02020603050405020304" pitchFamily="18" charset="0"/>
                    <a:cs typeface="Times New Roman" panose="02020603050405020304" pitchFamily="18" charset="0"/>
                  </a:rPr>
                  <a:t>một số thứ tự tùy </a:t>
                </a:r>
                <a:r>
                  <a:rPr lang="en-US" sz="2400" i="1" smtClean="0">
                    <a:latin typeface="Times New Roman" panose="02020603050405020304" pitchFamily="18" charset="0"/>
                    <a:cs typeface="Times New Roman" panose="02020603050405020304" pitchFamily="18" charset="0"/>
                  </a:rPr>
                  <a:t>ý). </a:t>
                </a:r>
                <a:endParaRPr lang="vi-VN" sz="2400" i="1"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14:m>
                  <m:oMath xmlns:m="http://schemas.openxmlformats.org/officeDocument/2006/math">
                    <m:sSub>
                      <m:sSubPr>
                        <m:ctrlPr>
                          <a:rPr lang="vi-VN" sz="2400" b="1" i="1">
                            <a:latin typeface="Cambria Math" panose="02040503050406030204" pitchFamily="18" charset="0"/>
                          </a:rPr>
                        </m:ctrlPr>
                      </m:sSubPr>
                      <m:e>
                        <m:r>
                          <a:rPr lang="en-US" sz="2400" b="1" i="1">
                            <a:latin typeface="Cambria Math" panose="02040503050406030204" pitchFamily="18" charset="0"/>
                          </a:rPr>
                          <m:t>𝒁</m:t>
                        </m:r>
                      </m:e>
                      <m:sub>
                        <m:r>
                          <a:rPr lang="en-US" sz="2400" b="1" i="1">
                            <a:latin typeface="Cambria Math" panose="02040503050406030204" pitchFamily="18" charset="0"/>
                          </a:rPr>
                          <m:t>𝒊</m:t>
                        </m:r>
                      </m:sub>
                    </m:sSub>
                  </m:oMath>
                </a14:m>
                <a:r>
                  <a:rPr lang="en-US" sz="2400">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(từ </a:t>
                </a:r>
                <a:r>
                  <a:rPr lang="en-US" sz="2400" i="1">
                    <a:latin typeface="Times New Roman" panose="02020603050405020304" pitchFamily="18" charset="0"/>
                    <a:cs typeface="Times New Roman" panose="02020603050405020304" pitchFamily="18" charset="0"/>
                  </a:rPr>
                  <a:t>ở vị trí thứ i)</a:t>
                </a:r>
                <a:r>
                  <a:rPr lang="en-US" sz="2400">
                    <a:latin typeface="Times New Roman" panose="02020603050405020304" pitchFamily="18" charset="0"/>
                    <a:cs typeface="Times New Roman" panose="02020603050405020304" pitchFamily="18" charset="0"/>
                  </a:rPr>
                  <a:t>, đều </a:t>
                </a:r>
                <a:r>
                  <a:rPr lang="en-US" sz="2400" smtClean="0">
                    <a:latin typeface="Times New Roman" panose="02020603050405020304" pitchFamily="18" charset="0"/>
                    <a:cs typeface="Times New Roman" panose="02020603050405020304" pitchFamily="18" charset="0"/>
                  </a:rPr>
                  <a:t>biểu thị cùng </a:t>
                </a:r>
                <a:r>
                  <a:rPr lang="en-US" sz="2400">
                    <a:latin typeface="Times New Roman" panose="02020603050405020304" pitchFamily="18" charset="0"/>
                    <a:cs typeface="Times New Roman" panose="02020603050405020304" pitchFamily="18" charset="0"/>
                  </a:rPr>
                  <a:t>một loại đối tượng là </a:t>
                </a:r>
                <a:r>
                  <a:rPr lang="en-US" sz="2400" b="1" i="1">
                    <a:latin typeface="Times New Roman" panose="02020603050405020304" pitchFamily="18" charset="0"/>
                    <a:cs typeface="Times New Roman" panose="02020603050405020304" pitchFamily="18" charset="0"/>
                  </a:rPr>
                  <a:t>một </a:t>
                </a:r>
                <a:r>
                  <a:rPr lang="en-US" sz="2400" b="1" i="1" smtClean="0">
                    <a:latin typeface="Times New Roman" panose="02020603050405020304" pitchFamily="18" charset="0"/>
                    <a:cs typeface="Times New Roman" panose="02020603050405020304" pitchFamily="18" charset="0"/>
                  </a:rPr>
                  <a:t>từ</a:t>
                </a:r>
                <a:r>
                  <a:rPr lang="en-US" sz="2400" smtClean="0">
                    <a:latin typeface="Times New Roman" panose="02020603050405020304" pitchFamily="18" charset="0"/>
                    <a:cs typeface="Times New Roman" panose="02020603050405020304" pitchFamily="18" charset="0"/>
                  </a:rPr>
                  <a:t>.</a:t>
                </a:r>
                <a:endParaRPr lang="vi-VN" sz="2400">
                  <a:latin typeface="Times New Roman" panose="02020603050405020304" pitchFamily="18" charset="0"/>
                  <a:cs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1215719" y="4042157"/>
                <a:ext cx="10467332" cy="1952907"/>
              </a:xfrm>
              <a:prstGeom prst="rect">
                <a:avLst/>
              </a:prstGeom>
              <a:blipFill>
                <a:blip r:embed="rId4"/>
                <a:stretch>
                  <a:fillRect l="-873" t="-2500" r="-873" b="-6562"/>
                </a:stretch>
              </a:blipFill>
            </p:spPr>
            <p:txBody>
              <a:bodyPr/>
              <a:lstStyle/>
              <a:p>
                <a:r>
                  <a:rPr lang="vi-VN">
                    <a:noFill/>
                  </a:rPr>
                  <a:t> </a:t>
                </a:r>
              </a:p>
            </p:txBody>
          </p:sp>
        </mc:Fallback>
      </mc:AlternateContent>
    </p:spTree>
    <p:extLst>
      <p:ext uri="{BB962C8B-B14F-4D97-AF65-F5344CB8AC3E}">
        <p14:creationId xmlns:p14="http://schemas.microsoft.com/office/powerpoint/2010/main" val="3495956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956" y="961425"/>
            <a:ext cx="11133038" cy="1499616"/>
          </a:xfrm>
        </p:spPr>
        <p:txBody>
          <a:bodyPr>
            <a:normAutofit fontScale="90000"/>
          </a:bodyPr>
          <a:lstStyle/>
          <a:p>
            <a:r>
              <a:rPr lang="en-US" sz="3300" i="1" smtClean="0">
                <a:solidFill>
                  <a:srgbClr val="FF0000"/>
                </a:solidFill>
                <a:latin typeface="Times New Roman" panose="02020603050405020304" pitchFamily="18" charset="0"/>
                <a:cs typeface="Times New Roman" panose="02020603050405020304" pitchFamily="18" charset="0"/>
              </a:rPr>
              <a:t>1.</a:t>
            </a:r>
            <a:r>
              <a:rPr lang="vi-VN" sz="3300" i="1" smtClean="0">
                <a:solidFill>
                  <a:srgbClr val="FF0000"/>
                </a:solidFill>
                <a:latin typeface="Times New Roman" panose="02020603050405020304" pitchFamily="18" charset="0"/>
                <a:cs typeface="Times New Roman" panose="02020603050405020304" pitchFamily="18" charset="0"/>
              </a:rPr>
              <a:t>2 Quan </a:t>
            </a:r>
            <a:r>
              <a:rPr lang="vi-VN" sz="3300" i="1">
                <a:solidFill>
                  <a:srgbClr val="FF0000"/>
                </a:solidFill>
                <a:latin typeface="Times New Roman" panose="02020603050405020304" pitchFamily="18" charset="0"/>
                <a:cs typeface="Times New Roman" panose="02020603050405020304" pitchFamily="18" charset="0"/>
              </a:rPr>
              <a:t>hệ của một từ với các từ đứng trước nó:</a:t>
            </a:r>
            <a:br>
              <a:rPr lang="vi-VN" sz="3300" i="1">
                <a:solidFill>
                  <a:srgbClr val="FF0000"/>
                </a:solidFill>
                <a:latin typeface="Times New Roman" panose="02020603050405020304" pitchFamily="18" charset="0"/>
                <a:cs typeface="Times New Roman" panose="02020603050405020304" pitchFamily="18" charset="0"/>
              </a:rPr>
            </a:br>
            <a:r>
              <a:rPr lang="en-US" sz="3000" smtClean="0">
                <a:solidFill>
                  <a:srgbClr val="FF0000"/>
                </a:solidFill>
                <a:latin typeface="Times New Roman" panose="02020603050405020304" pitchFamily="18" charset="0"/>
                <a:cs typeface="Times New Roman" panose="02020603050405020304" pitchFamily="18" charset="0"/>
              </a:rPr>
              <a:t/>
            </a:r>
            <a:br>
              <a:rPr lang="en-US" sz="3000" smtClean="0">
                <a:solidFill>
                  <a:srgbClr val="FF0000"/>
                </a:solidFill>
                <a:latin typeface="Times New Roman" panose="02020603050405020304" pitchFamily="18" charset="0"/>
                <a:cs typeface="Times New Roman" panose="02020603050405020304" pitchFamily="18" charset="0"/>
              </a:rPr>
            </a:br>
            <a:endParaRPr lang="en-US" sz="540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5719" y="1959428"/>
            <a:ext cx="8816556" cy="4898572"/>
          </a:xfrm>
        </p:spPr>
        <p:txBody>
          <a:bodyPr>
            <a:normAutofit/>
          </a:bodyPr>
          <a:lstStyle/>
          <a:p>
            <a:pPr lvl="1" algn="just"/>
            <a:endParaRPr lang="en-US" sz="2400" smtClean="0">
              <a:latin typeface="Times New Roman" panose="02020603050405020304" pitchFamily="18" charset="0"/>
              <a:ea typeface="Tahoma" panose="020B0604030504040204" pitchFamily="34" charset="0"/>
              <a:cs typeface="Times New Roman" panose="02020603050405020304" pitchFamily="18" charset="0"/>
            </a:endParaRPr>
          </a:p>
          <a:p>
            <a:pPr lvl="1" algn="just"/>
            <a:endParaRPr lang="en-US" sz="2400" smtClean="0">
              <a:latin typeface="Times New Roman" panose="02020603050405020304" pitchFamily="18" charset="0"/>
              <a:ea typeface="Tahoma" panose="020B0604030504040204" pitchFamily="34" charset="0"/>
              <a:cs typeface="Times New Roman" panose="02020603050405020304" pitchFamily="18" charset="0"/>
            </a:endParaRPr>
          </a:p>
          <a:p>
            <a:pPr lvl="1" algn="just"/>
            <a:endParaRPr lang="en-US" sz="2400">
              <a:latin typeface="Times New Roman" panose="02020603050405020304" pitchFamily="18" charset="0"/>
              <a:ea typeface="Tahoma" panose="020B0604030504040204" pitchFamily="34" charset="0"/>
              <a:cs typeface="Times New Roman" panose="02020603050405020304" pitchFamily="18" charset="0"/>
            </a:endParaRPr>
          </a:p>
          <a:p>
            <a:endParaRPr lang="en-US" sz="26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984069" y="1711233"/>
                <a:ext cx="9997440" cy="2646878"/>
              </a:xfrm>
              <a:prstGeom prst="rect">
                <a:avLst/>
              </a:prstGeom>
            </p:spPr>
            <p:txBody>
              <a:bodyPr wrap="square">
                <a:spAutoFit/>
              </a:bodyPr>
              <a:lstStyle/>
              <a:p>
                <a:pPr marL="310896" lvl="2" indent="0" algn="just">
                  <a:buNone/>
                </a:pPr>
                <a:r>
                  <a:rPr lang="en-US" sz="2400" smtClean="0">
                    <a:latin typeface="Times New Roman" panose="02020603050405020304" pitchFamily="18" charset="0"/>
                    <a:cs typeface="Times New Roman" panose="02020603050405020304" pitchFamily="18" charset="0"/>
                  </a:rPr>
                  <a:t>	Hiện nay, người ta thường sử </a:t>
                </a:r>
                <a:r>
                  <a:rPr lang="en-US" sz="2400">
                    <a:latin typeface="Times New Roman" panose="02020603050405020304" pitchFamily="18" charset="0"/>
                    <a:cs typeface="Times New Roman" panose="02020603050405020304" pitchFamily="18" charset="0"/>
                  </a:rPr>
                  <a:t>dụng các mạng neural để mô hình hóa các phân </a:t>
                </a:r>
                <a:r>
                  <a:rPr lang="en-US" sz="2400" smtClean="0">
                    <a:latin typeface="Times New Roman" panose="02020603050405020304" pitchFamily="18" charset="0"/>
                    <a:cs typeface="Times New Roman" panose="02020603050405020304" pitchFamily="18" charset="0"/>
                  </a:rPr>
                  <a:t>phối xác suất </a:t>
                </a:r>
                <a:r>
                  <a:rPr lang="en-US" sz="2400">
                    <a:latin typeface="Times New Roman" panose="02020603050405020304" pitchFamily="18" charset="0"/>
                    <a:cs typeface="Times New Roman" panose="02020603050405020304" pitchFamily="18" charset="0"/>
                  </a:rPr>
                  <a:t>rời rạc cho số chiều ở mức cao có tính ứng dụng </a:t>
                </a:r>
                <a:r>
                  <a:rPr lang="en-US" sz="2400" smtClean="0">
                    <a:latin typeface="Times New Roman" panose="02020603050405020304" pitchFamily="18" charset="0"/>
                    <a:cs typeface="Times New Roman" panose="02020603050405020304" pitchFamily="18" charset="0"/>
                  </a:rPr>
                  <a:t>trong </a:t>
                </a:r>
                <a:r>
                  <a:rPr lang="en-US" sz="2400" b="1" smtClean="0">
                    <a:latin typeface="Times New Roman" panose="02020603050405020304" pitchFamily="18" charset="0"/>
                    <a:cs typeface="Times New Roman" panose="02020603050405020304" pitchFamily="18" charset="0"/>
                  </a:rPr>
                  <a:t>xác suất đồng thời </a:t>
                </a:r>
                <a:r>
                  <a:rPr lang="en-US" sz="2400" b="1" i="1" smtClean="0">
                    <a:latin typeface="Times New Roman" panose="02020603050405020304" pitchFamily="18" charset="0"/>
                    <a:cs typeface="Times New Roman" panose="02020603050405020304" pitchFamily="18" charset="0"/>
                  </a:rPr>
                  <a:t>(joint probability) </a:t>
                </a:r>
                <a:r>
                  <a:rPr lang="en-US" sz="2400">
                    <a:latin typeface="Times New Roman" panose="02020603050405020304" pitchFamily="18" charset="0"/>
                    <a:cs typeface="Times New Roman" panose="02020603050405020304" pitchFamily="18" charset="0"/>
                  </a:rPr>
                  <a:t>của </a:t>
                </a:r>
                <a14:m>
                  <m:oMath xmlns:m="http://schemas.openxmlformats.org/officeDocument/2006/math">
                    <m:sSub>
                      <m:sSubPr>
                        <m:ctrlPr>
                          <a:rPr lang="vi-VN" sz="2400" b="1" i="1">
                            <a:latin typeface="Cambria Math" panose="02040503050406030204" pitchFamily="18" charset="0"/>
                          </a:rPr>
                        </m:ctrlPr>
                      </m:sSubPr>
                      <m:e>
                        <m:r>
                          <a:rPr lang="en-US" sz="2400" b="1" i="0">
                            <a:latin typeface="Cambria Math" panose="02040503050406030204" pitchFamily="18" charset="0"/>
                          </a:rPr>
                          <m:t>𝐙</m:t>
                        </m:r>
                      </m:e>
                      <m:sub>
                        <m:r>
                          <a:rPr lang="en-US" sz="2400" b="1" i="0">
                            <a:latin typeface="Cambria Math" panose="02040503050406030204" pitchFamily="18" charset="0"/>
                          </a:rPr>
                          <m:t>𝟏</m:t>
                        </m:r>
                      </m:sub>
                    </m:sSub>
                    <m:r>
                      <a:rPr lang="en-US" sz="2400" b="1" i="0">
                        <a:latin typeface="Cambria Math" panose="02040503050406030204" pitchFamily="18" charset="0"/>
                      </a:rPr>
                      <m:t>, .., </m:t>
                    </m:r>
                    <m:sSub>
                      <m:sSubPr>
                        <m:ctrlPr>
                          <a:rPr lang="vi-VN" sz="2400" b="1" i="1">
                            <a:latin typeface="Cambria Math" panose="02040503050406030204" pitchFamily="18" charset="0"/>
                          </a:rPr>
                        </m:ctrlPr>
                      </m:sSubPr>
                      <m:e>
                        <m:r>
                          <a:rPr lang="en-US" sz="2400" b="1" i="0">
                            <a:latin typeface="Cambria Math" panose="02040503050406030204" pitchFamily="18" charset="0"/>
                          </a:rPr>
                          <m:t>𝐙</m:t>
                        </m:r>
                      </m:e>
                      <m:sub>
                        <m:r>
                          <a:rPr lang="en-US" sz="2400" b="1" i="0">
                            <a:latin typeface="Cambria Math" panose="02040503050406030204" pitchFamily="18" charset="0"/>
                          </a:rPr>
                          <m:t>𝐧</m:t>
                        </m:r>
                      </m:sub>
                    </m:sSub>
                    <m:r>
                      <a:rPr lang="en-US" sz="2400">
                        <a:latin typeface="Cambria Math" panose="02040503050406030204" pitchFamily="18" charset="0"/>
                      </a:rPr>
                      <m:t> </m:t>
                    </m:r>
                    <m:r>
                      <a:rPr lang="en-US" sz="2400" i="1">
                        <a:latin typeface="Cambria Math" panose="02040503050406030204" pitchFamily="18" charset="0"/>
                      </a:rPr>
                      <m:t>(</m:t>
                    </m:r>
                  </m:oMath>
                </a14:m>
                <a:r>
                  <a:rPr lang="en-US" sz="2400" i="1">
                    <a:latin typeface="Times New Roman" panose="02020603050405020304" pitchFamily="18" charset="0"/>
                    <a:cs typeface="Times New Roman" panose="02020603050405020304" pitchFamily="18" charset="0"/>
                  </a:rPr>
                  <a:t>một tập hợp các biến ngẫu nhiên trong đó mỗi biến có thể có các tập features khác nhau).</a:t>
                </a:r>
                <a:r>
                  <a:rPr lang="en-US" sz="2400">
                    <a:latin typeface="Times New Roman" panose="02020603050405020304" pitchFamily="18" charset="0"/>
                    <a:cs typeface="Times New Roman" panose="02020603050405020304" pitchFamily="18" charset="0"/>
                  </a:rPr>
                  <a:t> </a:t>
                </a:r>
                <a:endParaRPr lang="en-US" sz="2400" smtClean="0">
                  <a:latin typeface="Times New Roman" panose="02020603050405020304" pitchFamily="18" charset="0"/>
                  <a:cs typeface="Times New Roman" panose="02020603050405020304" pitchFamily="18" charset="0"/>
                </a:endParaRPr>
              </a:p>
              <a:p>
                <a:pPr marL="310896" lvl="2" indent="0" algn="just">
                  <a:buNone/>
                </a:pPr>
                <a:endParaRPr lang="en-US" sz="2400" smtClean="0">
                  <a:latin typeface="Times New Roman" panose="02020603050405020304" pitchFamily="18" charset="0"/>
                  <a:cs typeface="Times New Roman" panose="02020603050405020304" pitchFamily="18" charset="0"/>
                </a:endParaRPr>
              </a:p>
              <a:p>
                <a:pPr marL="310896" lvl="2" indent="0" algn="just">
                  <a:buNone/>
                </a:pPr>
                <a:endParaRPr lang="en-US" sz="2400" smtClean="0">
                  <a:latin typeface="Times New Roman" panose="02020603050405020304" pitchFamily="18" charset="0"/>
                  <a:cs typeface="Times New Roman" panose="02020603050405020304" pitchFamily="18" charset="0"/>
                </a:endParaRPr>
              </a:p>
              <a:p>
                <a:pPr marL="310896" lvl="2" indent="0" algn="just">
                  <a:buNone/>
                </a:pPr>
                <a:endParaRPr lang="en-US" sz="220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984069" y="1711233"/>
                <a:ext cx="9997440" cy="2646878"/>
              </a:xfrm>
              <a:prstGeom prst="rect">
                <a:avLst/>
              </a:prstGeom>
              <a:blipFill>
                <a:blip r:embed="rId2"/>
                <a:stretch>
                  <a:fillRect t="-1843" r="-976"/>
                </a:stretch>
              </a:blipFill>
            </p:spPr>
            <p:txBody>
              <a:bodyPr/>
              <a:lstStyle/>
              <a:p>
                <a:r>
                  <a:rPr lang="vi-VN">
                    <a:noFill/>
                  </a:rPr>
                  <a:t> </a:t>
                </a:r>
              </a:p>
            </p:txBody>
          </p:sp>
        </mc:Fallback>
      </mc:AlternateContent>
      <p:pic>
        <p:nvPicPr>
          <p:cNvPr id="5" name="Picture 4"/>
          <p:cNvPicPr/>
          <p:nvPr/>
        </p:nvPicPr>
        <p:blipFill>
          <a:blip r:embed="rId3"/>
          <a:stretch>
            <a:fillRect/>
          </a:stretch>
        </p:blipFill>
        <p:spPr>
          <a:xfrm>
            <a:off x="1823022" y="3367960"/>
            <a:ext cx="9034641" cy="686050"/>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1215719" y="4042157"/>
                <a:ext cx="10467332" cy="1952907"/>
              </a:xfrm>
              <a:prstGeom prst="rect">
                <a:avLst/>
              </a:prstGeom>
            </p:spPr>
            <p:txBody>
              <a:bodyPr wrap="square">
                <a:spAutoFit/>
              </a:bodyPr>
              <a:lstStyle/>
              <a:p>
                <a:pPr algn="just"/>
                <a:r>
                  <a:rPr lang="en-US" sz="2400" smtClean="0">
                    <a:latin typeface="Times New Roman" panose="02020603050405020304" pitchFamily="18" charset="0"/>
                    <a:cs typeface="Times New Roman" panose="02020603050405020304" pitchFamily="18" charset="0"/>
                  </a:rPr>
                  <a:t>Trong đó:</a:t>
                </a:r>
                <a:endParaRPr lang="vi-VN"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14:m>
                  <m:oMath xmlns:m="http://schemas.openxmlformats.org/officeDocument/2006/math">
                    <m:r>
                      <a:rPr lang="en-US" sz="2400" b="1" i="1">
                        <a:latin typeface="Cambria Math" panose="02040503050406030204" pitchFamily="18" charset="0"/>
                      </a:rPr>
                      <m:t>𝒈</m:t>
                    </m:r>
                    <m:r>
                      <a:rPr lang="en-US" sz="2400" b="1" i="1">
                        <a:latin typeface="Cambria Math" panose="02040503050406030204" pitchFamily="18" charset="0"/>
                      </a:rPr>
                      <m:t>(.)</m:t>
                    </m:r>
                  </m:oMath>
                </a14:m>
                <a:r>
                  <a:rPr lang="en-US" sz="2400">
                    <a:latin typeface="Times New Roman" panose="02020603050405020304" pitchFamily="18" charset="0"/>
                    <a:cs typeface="Times New Roman" panose="02020603050405020304" pitchFamily="18" charset="0"/>
                  </a:rPr>
                  <a:t> là một </a:t>
                </a:r>
                <a:r>
                  <a:rPr lang="en-US" sz="2400" smtClean="0">
                    <a:latin typeface="Times New Roman" panose="02020603050405020304" pitchFamily="18" charset="0"/>
                    <a:cs typeface="Times New Roman" panose="02020603050405020304" pitchFamily="18" charset="0"/>
                  </a:rPr>
                  <a:t>hàm </a:t>
                </a:r>
                <a:r>
                  <a:rPr lang="en-US" sz="2400" i="1" smtClean="0">
                    <a:latin typeface="Times New Roman" panose="02020603050405020304" pitchFamily="18" charset="0"/>
                    <a:cs typeface="Times New Roman" panose="02020603050405020304" pitchFamily="18" charset="0"/>
                  </a:rPr>
                  <a:t>(được </a:t>
                </a:r>
                <a:r>
                  <a:rPr lang="en-US" sz="2400" i="1">
                    <a:latin typeface="Times New Roman" panose="02020603050405020304" pitchFamily="18" charset="0"/>
                    <a:cs typeface="Times New Roman" panose="02020603050405020304" pitchFamily="18" charset="0"/>
                  </a:rPr>
                  <a:t>biểu thị bởi một mạng </a:t>
                </a:r>
                <a:r>
                  <a:rPr lang="en-US" sz="2400" i="1" smtClean="0">
                    <a:latin typeface="Times New Roman" panose="02020603050405020304" pitchFamily="18" charset="0"/>
                    <a:cs typeface="Times New Roman" panose="02020603050405020304" pitchFamily="18" charset="0"/>
                  </a:rPr>
                  <a:t>neural) </a:t>
                </a:r>
                <a:r>
                  <a:rPr lang="en-US" sz="2400">
                    <a:latin typeface="Times New Roman" panose="02020603050405020304" pitchFamily="18" charset="0"/>
                    <a:cs typeface="Times New Roman" panose="02020603050405020304" pitchFamily="18" charset="0"/>
                  </a:rPr>
                  <a:t>với các tham số tính </a:t>
                </a:r>
                <a:r>
                  <a:rPr lang="en-US" sz="2400" smtClean="0">
                    <a:latin typeface="Times New Roman" panose="02020603050405020304" pitchFamily="18" charset="0"/>
                    <a:cs typeface="Times New Roman" panose="02020603050405020304" pitchFamily="18" charset="0"/>
                  </a:rPr>
                  <a:t>toán</a:t>
                </a:r>
              </a:p>
              <a:p>
                <a:pPr marL="342900" indent="-342900" algn="just">
                  <a:buFont typeface="Arial" panose="020B0604020202020204" pitchFamily="34" charset="0"/>
                  <a:buChar char="•"/>
                </a:pPr>
                <a14:m>
                  <m:oMath xmlns:m="http://schemas.openxmlformats.org/officeDocument/2006/math">
                    <m:sSub>
                      <m:sSubPr>
                        <m:ctrlPr>
                          <a:rPr lang="vi-VN" sz="2400" b="1" i="1">
                            <a:latin typeface="Cambria Math" panose="02040503050406030204" pitchFamily="18" charset="0"/>
                          </a:rPr>
                        </m:ctrlPr>
                      </m:sSubPr>
                      <m:e>
                        <m:r>
                          <a:rPr lang="en-US" sz="2400" b="1" i="1">
                            <a:latin typeface="Cambria Math" panose="02040503050406030204" pitchFamily="18" charset="0"/>
                          </a:rPr>
                          <m:t>𝒈</m:t>
                        </m:r>
                      </m:e>
                      <m:sub>
                        <m:r>
                          <a:rPr lang="en-US" sz="2400" b="1" i="1">
                            <a:latin typeface="Cambria Math" panose="02040503050406030204" pitchFamily="18" charset="0"/>
                          </a:rPr>
                          <m:t>𝒊</m:t>
                        </m:r>
                      </m:sub>
                    </m:sSub>
                    <m:r>
                      <a:rPr lang="en-US" sz="2400" b="1" i="1">
                        <a:latin typeface="Cambria Math" panose="02040503050406030204" pitchFamily="18" charset="0"/>
                      </a:rPr>
                      <m:t>()</m:t>
                    </m:r>
                  </m:oMath>
                </a14:m>
                <a:r>
                  <a:rPr lang="en-US" sz="2400">
                    <a:latin typeface="Times New Roman" panose="02020603050405020304" pitchFamily="18" charset="0"/>
                    <a:cs typeface="Times New Roman" panose="02020603050405020304" pitchFamily="18" charset="0"/>
                  </a:rPr>
                  <a:t> của output thứ </a:t>
                </a:r>
                <a14:m>
                  <m:oMath xmlns:m="http://schemas.openxmlformats.org/officeDocument/2006/math">
                    <m:sSup>
                      <m:sSupPr>
                        <m:ctrlPr>
                          <a:rPr lang="vi-VN" sz="2400" b="1" i="1">
                            <a:latin typeface="Cambria Math" panose="02040503050406030204" pitchFamily="18" charset="0"/>
                          </a:rPr>
                        </m:ctrlPr>
                      </m:sSupPr>
                      <m:e>
                        <m:r>
                          <a:rPr lang="en-US" sz="2400" b="1" i="1">
                            <a:latin typeface="Cambria Math" panose="02040503050406030204" pitchFamily="18" charset="0"/>
                          </a:rPr>
                          <m:t>𝒊</m:t>
                        </m:r>
                      </m:e>
                      <m:sup>
                        <m:r>
                          <a:rPr lang="en-US" sz="2400" b="1" i="1">
                            <a:latin typeface="Cambria Math" panose="02040503050406030204" pitchFamily="18" charset="0"/>
                          </a:rPr>
                          <m:t>𝒕𝒉</m:t>
                        </m:r>
                      </m:sup>
                    </m:sSup>
                  </m:oMath>
                </a14:m>
                <a:r>
                  <a:rPr lang="en-US" sz="2400">
                    <a:latin typeface="Times New Roman" panose="02020603050405020304" pitchFamily="18" charset="0"/>
                    <a:cs typeface="Times New Roman" panose="02020603050405020304" pitchFamily="18" charset="0"/>
                  </a:rPr>
                  <a:t> dùng biểu thị phân phối có điều kiện của </a:t>
                </a:r>
                <a14:m>
                  <m:oMath xmlns:m="http://schemas.openxmlformats.org/officeDocument/2006/math">
                    <m:sSub>
                      <m:sSubPr>
                        <m:ctrlPr>
                          <a:rPr lang="vi-VN" sz="2400" b="1" i="1">
                            <a:latin typeface="Cambria Math" panose="02040503050406030204" pitchFamily="18" charset="0"/>
                          </a:rPr>
                        </m:ctrlPr>
                      </m:sSubPr>
                      <m:e>
                        <m:r>
                          <a:rPr lang="en-US" sz="2400" b="1" i="1">
                            <a:latin typeface="Cambria Math" panose="02040503050406030204" pitchFamily="18" charset="0"/>
                          </a:rPr>
                          <m:t>𝒁</m:t>
                        </m:r>
                      </m:e>
                      <m:sub>
                        <m:r>
                          <a:rPr lang="en-US" sz="2400" b="1" i="1">
                            <a:latin typeface="Cambria Math" panose="02040503050406030204" pitchFamily="18" charset="0"/>
                          </a:rPr>
                          <m:t>𝒊</m:t>
                        </m:r>
                      </m:sub>
                    </m:sSub>
                  </m:oMath>
                </a14:m>
                <a:r>
                  <a:rPr lang="en-US" sz="2400">
                    <a:latin typeface="Times New Roman" panose="02020603050405020304" pitchFamily="18" charset="0"/>
                    <a:cs typeface="Times New Roman" panose="02020603050405020304" pitchFamily="18" charset="0"/>
                  </a:rPr>
                  <a:t> với giá trị của </a:t>
                </a:r>
                <a14:m>
                  <m:oMath xmlns:m="http://schemas.openxmlformats.org/officeDocument/2006/math">
                    <m:r>
                      <a:rPr lang="en-US" sz="2400" b="1" i="1">
                        <a:latin typeface="Cambria Math" panose="02040503050406030204" pitchFamily="18" charset="0"/>
                      </a:rPr>
                      <m:t>𝒁</m:t>
                    </m:r>
                    <m:r>
                      <a:rPr lang="en-US" sz="2400" b="1" i="1">
                        <a:latin typeface="Cambria Math" panose="02040503050406030204" pitchFamily="18" charset="0"/>
                      </a:rPr>
                      <m:t>′</m:t>
                    </m:r>
                  </m:oMath>
                </a14:m>
                <a:r>
                  <a:rPr lang="en-US" sz="2400">
                    <a:latin typeface="Times New Roman" panose="02020603050405020304" pitchFamily="18" charset="0"/>
                    <a:cs typeface="Times New Roman" panose="02020603050405020304" pitchFamily="18" charset="0"/>
                  </a:rPr>
                  <a:t> trước </a:t>
                </a:r>
                <a:r>
                  <a:rPr lang="en-US" sz="2400" smtClean="0">
                    <a:latin typeface="Times New Roman" panose="02020603050405020304" pitchFamily="18" charset="0"/>
                    <a:cs typeface="Times New Roman" panose="02020603050405020304" pitchFamily="18" charset="0"/>
                  </a:rPr>
                  <a:t>đó </a:t>
                </a:r>
                <a:r>
                  <a:rPr lang="en-US" sz="2400" i="1" smtClean="0">
                    <a:latin typeface="Times New Roman" panose="02020603050405020304" pitchFamily="18" charset="0"/>
                    <a:cs typeface="Times New Roman" panose="02020603050405020304" pitchFamily="18" charset="0"/>
                  </a:rPr>
                  <a:t>(theo </a:t>
                </a:r>
                <a:r>
                  <a:rPr lang="en-US" sz="2400" i="1">
                    <a:latin typeface="Times New Roman" panose="02020603050405020304" pitchFamily="18" charset="0"/>
                    <a:cs typeface="Times New Roman" panose="02020603050405020304" pitchFamily="18" charset="0"/>
                  </a:rPr>
                  <a:t>một số thứ tự tùy </a:t>
                </a:r>
                <a:r>
                  <a:rPr lang="en-US" sz="2400" i="1" smtClean="0">
                    <a:latin typeface="Times New Roman" panose="02020603050405020304" pitchFamily="18" charset="0"/>
                    <a:cs typeface="Times New Roman" panose="02020603050405020304" pitchFamily="18" charset="0"/>
                  </a:rPr>
                  <a:t>ý). </a:t>
                </a:r>
                <a:endParaRPr lang="vi-VN" sz="2400" i="1"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14:m>
                  <m:oMath xmlns:m="http://schemas.openxmlformats.org/officeDocument/2006/math">
                    <m:sSub>
                      <m:sSubPr>
                        <m:ctrlPr>
                          <a:rPr lang="vi-VN" sz="2400" b="1" i="1">
                            <a:latin typeface="Cambria Math" panose="02040503050406030204" pitchFamily="18" charset="0"/>
                          </a:rPr>
                        </m:ctrlPr>
                      </m:sSubPr>
                      <m:e>
                        <m:r>
                          <a:rPr lang="en-US" sz="2400" b="1" i="1">
                            <a:latin typeface="Cambria Math" panose="02040503050406030204" pitchFamily="18" charset="0"/>
                          </a:rPr>
                          <m:t>𝒁</m:t>
                        </m:r>
                      </m:e>
                      <m:sub>
                        <m:r>
                          <a:rPr lang="en-US" sz="2400" b="1" i="1">
                            <a:latin typeface="Cambria Math" panose="02040503050406030204" pitchFamily="18" charset="0"/>
                          </a:rPr>
                          <m:t>𝒊</m:t>
                        </m:r>
                      </m:sub>
                    </m:sSub>
                  </m:oMath>
                </a14:m>
                <a:r>
                  <a:rPr lang="en-US" sz="2400">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(từ </a:t>
                </a:r>
                <a:r>
                  <a:rPr lang="en-US" sz="2400" i="1">
                    <a:latin typeface="Times New Roman" panose="02020603050405020304" pitchFamily="18" charset="0"/>
                    <a:cs typeface="Times New Roman" panose="02020603050405020304" pitchFamily="18" charset="0"/>
                  </a:rPr>
                  <a:t>ở vị trí thứ i)</a:t>
                </a:r>
                <a:r>
                  <a:rPr lang="en-US" sz="2400">
                    <a:latin typeface="Times New Roman" panose="02020603050405020304" pitchFamily="18" charset="0"/>
                    <a:cs typeface="Times New Roman" panose="02020603050405020304" pitchFamily="18" charset="0"/>
                  </a:rPr>
                  <a:t>, đều </a:t>
                </a:r>
                <a:r>
                  <a:rPr lang="en-US" sz="2400" smtClean="0">
                    <a:latin typeface="Times New Roman" panose="02020603050405020304" pitchFamily="18" charset="0"/>
                    <a:cs typeface="Times New Roman" panose="02020603050405020304" pitchFamily="18" charset="0"/>
                  </a:rPr>
                  <a:t>biểu thị cùng </a:t>
                </a:r>
                <a:r>
                  <a:rPr lang="en-US" sz="2400">
                    <a:latin typeface="Times New Roman" panose="02020603050405020304" pitchFamily="18" charset="0"/>
                    <a:cs typeface="Times New Roman" panose="02020603050405020304" pitchFamily="18" charset="0"/>
                  </a:rPr>
                  <a:t>một loại đối tượng là </a:t>
                </a:r>
                <a:r>
                  <a:rPr lang="en-US" sz="2400" b="1" i="1">
                    <a:latin typeface="Times New Roman" panose="02020603050405020304" pitchFamily="18" charset="0"/>
                    <a:cs typeface="Times New Roman" panose="02020603050405020304" pitchFamily="18" charset="0"/>
                  </a:rPr>
                  <a:t>một </a:t>
                </a:r>
                <a:r>
                  <a:rPr lang="en-US" sz="2400" b="1" i="1" smtClean="0">
                    <a:latin typeface="Times New Roman" panose="02020603050405020304" pitchFamily="18" charset="0"/>
                    <a:cs typeface="Times New Roman" panose="02020603050405020304" pitchFamily="18" charset="0"/>
                  </a:rPr>
                  <a:t>từ</a:t>
                </a:r>
                <a:r>
                  <a:rPr lang="en-US" sz="2400" smtClean="0">
                    <a:latin typeface="Times New Roman" panose="02020603050405020304" pitchFamily="18" charset="0"/>
                    <a:cs typeface="Times New Roman" panose="02020603050405020304" pitchFamily="18" charset="0"/>
                  </a:rPr>
                  <a:t>.</a:t>
                </a:r>
                <a:endParaRPr lang="vi-VN" sz="2400">
                  <a:latin typeface="Times New Roman" panose="02020603050405020304" pitchFamily="18" charset="0"/>
                  <a:cs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1215719" y="4042157"/>
                <a:ext cx="10467332" cy="1952907"/>
              </a:xfrm>
              <a:prstGeom prst="rect">
                <a:avLst/>
              </a:prstGeom>
              <a:blipFill>
                <a:blip r:embed="rId4"/>
                <a:stretch>
                  <a:fillRect l="-873" t="-2500" r="-873" b="-6562"/>
                </a:stretch>
              </a:blipFill>
            </p:spPr>
            <p:txBody>
              <a:bodyPr/>
              <a:lstStyle/>
              <a:p>
                <a:r>
                  <a:rPr lang="vi-VN">
                    <a:noFill/>
                  </a:rPr>
                  <a:t> </a:t>
                </a:r>
              </a:p>
            </p:txBody>
          </p:sp>
        </mc:Fallback>
      </mc:AlternateContent>
    </p:spTree>
    <p:extLst>
      <p:ext uri="{BB962C8B-B14F-4D97-AF65-F5344CB8AC3E}">
        <p14:creationId xmlns:p14="http://schemas.microsoft.com/office/powerpoint/2010/main" val="280030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790" y="524255"/>
            <a:ext cx="9720072" cy="1499616"/>
          </a:xfrm>
        </p:spPr>
        <p:txBody>
          <a:bodyPr/>
          <a:lstStyle/>
          <a:p>
            <a:r>
              <a:rPr lang="en-US" smtClean="0">
                <a:solidFill>
                  <a:srgbClr val="002060"/>
                </a:solidFill>
                <a:latin typeface="Times New Roman" panose="02020603050405020304" pitchFamily="18" charset="0"/>
                <a:cs typeface="Times New Roman" panose="02020603050405020304" pitchFamily="18" charset="0"/>
              </a:rPr>
              <a:t>II. Xây dựng mô Hình:</a:t>
            </a:r>
            <a:endParaRPr lang="en-US">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9923" y="1598022"/>
            <a:ext cx="9720073" cy="947954"/>
          </a:xfrm>
        </p:spPr>
        <p:txBody>
          <a:bodyPr>
            <a:normAutofit lnSpcReduction="10000"/>
          </a:bodyPr>
          <a:lstStyle/>
          <a:p>
            <a:r>
              <a:rPr lang="en-US" sz="2600" smtClean="0">
                <a:solidFill>
                  <a:srgbClr val="FF0000"/>
                </a:solidFill>
                <a:latin typeface="Times New Roman" panose="02020603050405020304" pitchFamily="18" charset="0"/>
                <a:cs typeface="Times New Roman" panose="02020603050405020304" pitchFamily="18" charset="0"/>
              </a:rPr>
              <a:t>2.1 Khởi tạo dữ liệu trong training:</a:t>
            </a:r>
          </a:p>
          <a:p>
            <a:r>
              <a:rPr lang="en-US" sz="2400" b="1" i="1">
                <a:latin typeface="Times New Roman" panose="02020603050405020304" pitchFamily="18" charset="0"/>
                <a:cs typeface="Times New Roman" panose="02020603050405020304" pitchFamily="18" charset="0"/>
              </a:rPr>
              <a:t>a</a:t>
            </a:r>
            <a:r>
              <a:rPr lang="en-US" sz="2400" b="1" i="1" smtClean="0">
                <a:latin typeface="Times New Roman" panose="02020603050405020304" pitchFamily="18" charset="0"/>
                <a:cs typeface="Times New Roman" panose="02020603050405020304" pitchFamily="18" charset="0"/>
              </a:rPr>
              <a:t>). Phương pháp tạo biến One-Word-In to One-Word-Out:</a:t>
            </a:r>
          </a:p>
          <a:p>
            <a:pPr lvl="1" algn="just"/>
            <a:endParaRPr lang="en-US" sz="2400" smtClean="0">
              <a:latin typeface="Times New Roman" panose="02020603050405020304" pitchFamily="18" charset="0"/>
              <a:ea typeface="Tahoma" panose="020B0604030504040204" pitchFamily="34" charset="0"/>
              <a:cs typeface="Times New Roman" panose="02020603050405020304" pitchFamily="18" charset="0"/>
            </a:endParaRPr>
          </a:p>
          <a:p>
            <a:pPr lvl="1" algn="just"/>
            <a:endParaRPr lang="en-US" sz="2400">
              <a:latin typeface="Times New Roman" panose="02020603050405020304" pitchFamily="18" charset="0"/>
              <a:ea typeface="Tahoma" panose="020B0604030504040204" pitchFamily="34" charset="0"/>
              <a:cs typeface="Times New Roman" panose="02020603050405020304" pitchFamily="18" charset="0"/>
            </a:endParaRPr>
          </a:p>
          <a:p>
            <a:endParaRPr lang="en-US" sz="26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p:cNvSpPr/>
              <p:nvPr/>
            </p:nvSpPr>
            <p:spPr>
              <a:xfrm>
                <a:off x="1586753" y="2545976"/>
                <a:ext cx="7593106" cy="3046988"/>
              </a:xfrm>
              <a:prstGeom prst="rect">
                <a:avLst/>
              </a:prstGeom>
            </p:spPr>
            <p:txBody>
              <a:bodyPr wrap="square">
                <a:spAutoFit/>
              </a:bodyPr>
              <a:lstStyle/>
              <a:p>
                <a:pPr marL="128016" lvl="1" indent="0">
                  <a:buNone/>
                </a:pPr>
                <a:r>
                  <a:rPr lang="en-US" sz="2400" smtClean="0">
                    <a:latin typeface="Times New Roman" panose="02020603050405020304" pitchFamily="18" charset="0"/>
                    <a:cs typeface="Times New Roman" panose="02020603050405020304" pitchFamily="18" charset="0"/>
                  </a:rPr>
                  <a:t>	Ví dụ: </a:t>
                </a:r>
                <a:r>
                  <a:rPr lang="en-US" sz="2400">
                    <a:latin typeface="Times New Roman" panose="02020603050405020304" pitchFamily="18" charset="0"/>
                    <a:cs typeface="Times New Roman" panose="02020603050405020304" pitchFamily="18" charset="0"/>
                  </a:rPr>
                  <a:t>ta có một câu: </a:t>
                </a:r>
                <a:r>
                  <a:rPr lang="en-US" sz="2400" i="1">
                    <a:latin typeface="Times New Roman" panose="02020603050405020304" pitchFamily="18" charset="0"/>
                    <a:cs typeface="Times New Roman" panose="02020603050405020304" pitchFamily="18" charset="0"/>
                  </a:rPr>
                  <a:t>“Hôm nay tôi ăn sushi”</a:t>
                </a:r>
                <a:endParaRPr lang="vi-VN" sz="2400" i="1">
                  <a:latin typeface="Times New Roman" panose="02020603050405020304" pitchFamily="18" charset="0"/>
                  <a:cs typeface="Times New Roman" panose="02020603050405020304" pitchFamily="18" charset="0"/>
                </a:endParaRPr>
              </a:p>
              <a:p>
                <a:pPr marL="128016" lvl="1" indent="0">
                  <a:buNone/>
                </a:pPr>
                <a:r>
                  <a:rPr lang="en-US" sz="2400">
                    <a:latin typeface="Times New Roman" panose="02020603050405020304" pitchFamily="18" charset="0"/>
                    <a:cs typeface="Times New Roman" panose="02020603050405020304" pitchFamily="18" charset="0"/>
                  </a:rPr>
                  <a:t>Thì lúc này ta sẽ lấy một từ trong câu theo thứ tự từ đầu đến cuối làm input và từ tiếp theo của nó làm output:</a:t>
                </a:r>
                <a:endParaRPr lang="vi-VN" sz="2400">
                  <a:latin typeface="Times New Roman" panose="02020603050405020304" pitchFamily="18" charset="0"/>
                  <a:cs typeface="Times New Roman" panose="02020603050405020304" pitchFamily="18" charset="0"/>
                </a:endParaRPr>
              </a:p>
              <a:p>
                <a:pPr lvl="1"/>
                <a:r>
                  <a:rPr lang="en-US" sz="2400" b="1">
                    <a:latin typeface="Times New Roman" panose="02020603050405020304" pitchFamily="18" charset="0"/>
                    <a:cs typeface="Times New Roman" panose="02020603050405020304" pitchFamily="18" charset="0"/>
                  </a:rPr>
                  <a:t> </a:t>
                </a:r>
                <a:r>
                  <a:rPr lang="en-US" sz="2400" b="1" smtClean="0">
                    <a:latin typeface="Times New Roman" panose="02020603050405020304" pitchFamily="18" charset="0"/>
                    <a:cs typeface="Times New Roman" panose="02020603050405020304" pitchFamily="18" charset="0"/>
                  </a:rPr>
                  <a:t>	X    </a:t>
                </a:r>
                <a14:m>
                  <m:oMath xmlns:m="http://schemas.openxmlformats.org/officeDocument/2006/math">
                    <m:r>
                      <a:rPr lang="en-US" sz="2400" b="1" i="1">
                        <a:latin typeface="Cambria Math" panose="02040503050406030204" pitchFamily="18" charset="0"/>
                      </a:rPr>
                      <m:t>→</m:t>
                    </m:r>
                  </m:oMath>
                </a14:m>
                <a:r>
                  <a:rPr lang="en-US" sz="2400" b="1">
                    <a:latin typeface="Times New Roman" panose="02020603050405020304" pitchFamily="18" charset="0"/>
                    <a:cs typeface="Times New Roman" panose="02020603050405020304" pitchFamily="18" charset="0"/>
                  </a:rPr>
                  <a:t> y</a:t>
                </a:r>
                <a:endParaRPr lang="vi-VN" sz="240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Hôm </a:t>
                </a:r>
                <a14:m>
                  <m:oMath xmlns:m="http://schemas.openxmlformats.org/officeDocument/2006/math">
                    <m:r>
                      <a:rPr lang="en-US" sz="2400" i="1">
                        <a:latin typeface="Cambria Math" panose="02040503050406030204" pitchFamily="18" charset="0"/>
                      </a:rPr>
                      <m:t>→</m:t>
                    </m:r>
                  </m:oMath>
                </a14:m>
                <a:r>
                  <a:rPr lang="en-US" sz="2400">
                    <a:latin typeface="Times New Roman" panose="02020603050405020304" pitchFamily="18" charset="0"/>
                    <a:cs typeface="Times New Roman" panose="02020603050405020304" pitchFamily="18" charset="0"/>
                  </a:rPr>
                  <a:t> nay</a:t>
                </a:r>
                <a:endParaRPr lang="vi-VN" sz="240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nay   </a:t>
                </a:r>
                <a14:m>
                  <m:oMath xmlns:m="http://schemas.openxmlformats.org/officeDocument/2006/math">
                    <m:r>
                      <a:rPr lang="en-US" sz="2400" i="1">
                        <a:latin typeface="Cambria Math" panose="02040503050406030204" pitchFamily="18" charset="0"/>
                      </a:rPr>
                      <m:t>→</m:t>
                    </m:r>
                  </m:oMath>
                </a14:m>
                <a:r>
                  <a:rPr lang="en-US" sz="2400">
                    <a:latin typeface="Times New Roman" panose="02020603050405020304" pitchFamily="18" charset="0"/>
                    <a:cs typeface="Times New Roman" panose="02020603050405020304" pitchFamily="18" charset="0"/>
                  </a:rPr>
                  <a:t> tôi</a:t>
                </a:r>
                <a:endParaRPr lang="vi-VN" sz="240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tôi    </a:t>
                </a:r>
                <a:r>
                  <a:rPr lang="en-US" sz="2400" smtClean="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rPr>
                      <m:t>→</m:t>
                    </m:r>
                  </m:oMath>
                </a14:m>
                <a:r>
                  <a:rPr lang="en-US" sz="2400">
                    <a:latin typeface="Times New Roman" panose="02020603050405020304" pitchFamily="18" charset="0"/>
                    <a:cs typeface="Times New Roman" panose="02020603050405020304" pitchFamily="18" charset="0"/>
                  </a:rPr>
                  <a:t> ăn</a:t>
                </a:r>
                <a:endParaRPr lang="vi-VN" sz="240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ăn    </a:t>
                </a:r>
                <a14:m>
                  <m:oMath xmlns:m="http://schemas.openxmlformats.org/officeDocument/2006/math">
                    <m:r>
                      <a:rPr lang="en-US" sz="2400" b="0" i="0" smtClean="0">
                        <a:latin typeface="Cambria Math" panose="02040503050406030204" pitchFamily="18" charset="0"/>
                      </a:rPr>
                      <m:t> </m:t>
                    </m:r>
                    <m:r>
                      <a:rPr lang="en-US" sz="2400" i="1">
                        <a:latin typeface="Cambria Math" panose="02040503050406030204" pitchFamily="18" charset="0"/>
                      </a:rPr>
                      <m:t>→</m:t>
                    </m:r>
                  </m:oMath>
                </a14:m>
                <a:r>
                  <a:rPr lang="en-US" sz="2400">
                    <a:latin typeface="Times New Roman" panose="02020603050405020304" pitchFamily="18" charset="0"/>
                    <a:cs typeface="Times New Roman" panose="02020603050405020304" pitchFamily="18" charset="0"/>
                  </a:rPr>
                  <a:t> sushi.</a:t>
                </a:r>
                <a:endParaRPr lang="vi-VN" sz="2400">
                  <a:latin typeface="Times New Roman" panose="02020603050405020304" pitchFamily="18" charset="0"/>
                  <a:cs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1586753" y="2545976"/>
                <a:ext cx="7593106" cy="3046988"/>
              </a:xfrm>
              <a:prstGeom prst="rect">
                <a:avLst/>
              </a:prstGeom>
              <a:blipFill>
                <a:blip r:embed="rId2"/>
                <a:stretch>
                  <a:fillRect t="-1603" b="-3808"/>
                </a:stretch>
              </a:blipFill>
            </p:spPr>
            <p:txBody>
              <a:bodyPr/>
              <a:lstStyle/>
              <a:p>
                <a:r>
                  <a:rPr lang="vi-VN">
                    <a:noFill/>
                  </a:rPr>
                  <a:t> </a:t>
                </a:r>
              </a:p>
            </p:txBody>
          </p:sp>
        </mc:Fallback>
      </mc:AlternateContent>
    </p:spTree>
    <p:extLst>
      <p:ext uri="{BB962C8B-B14F-4D97-AF65-F5344CB8AC3E}">
        <p14:creationId xmlns:p14="http://schemas.microsoft.com/office/powerpoint/2010/main" val="1278635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823" y="1085523"/>
            <a:ext cx="11133038" cy="1499616"/>
          </a:xfrm>
        </p:spPr>
        <p:txBody>
          <a:bodyPr>
            <a:normAutofit fontScale="90000"/>
          </a:bodyPr>
          <a:lstStyle/>
          <a:p>
            <a:r>
              <a:rPr lang="en-US" sz="3300" i="1">
                <a:solidFill>
                  <a:srgbClr val="FF0000"/>
                </a:solidFill>
                <a:latin typeface="Times New Roman" panose="02020603050405020304" pitchFamily="18" charset="0"/>
                <a:cs typeface="Times New Roman" panose="02020603050405020304" pitchFamily="18" charset="0"/>
              </a:rPr>
              <a:t>2.1 Khởi tạo dữ liệu trong training:</a:t>
            </a:r>
            <a:br>
              <a:rPr lang="en-US" sz="3300" i="1">
                <a:solidFill>
                  <a:srgbClr val="FF0000"/>
                </a:solidFill>
                <a:latin typeface="Times New Roman" panose="02020603050405020304" pitchFamily="18" charset="0"/>
                <a:cs typeface="Times New Roman" panose="02020603050405020304" pitchFamily="18" charset="0"/>
              </a:rPr>
            </a:br>
            <a:r>
              <a:rPr lang="vi-VN" sz="3300" i="1">
                <a:solidFill>
                  <a:srgbClr val="FF0000"/>
                </a:solidFill>
                <a:latin typeface="Times New Roman" panose="02020603050405020304" pitchFamily="18" charset="0"/>
                <a:cs typeface="Times New Roman" panose="02020603050405020304" pitchFamily="18" charset="0"/>
              </a:rPr>
              <a:t/>
            </a:r>
            <a:br>
              <a:rPr lang="vi-VN" sz="3300" i="1">
                <a:solidFill>
                  <a:srgbClr val="FF0000"/>
                </a:solidFill>
                <a:latin typeface="Times New Roman" panose="02020603050405020304" pitchFamily="18" charset="0"/>
                <a:cs typeface="Times New Roman" panose="02020603050405020304" pitchFamily="18" charset="0"/>
              </a:rPr>
            </a:br>
            <a:r>
              <a:rPr lang="en-US" sz="3000" smtClean="0">
                <a:solidFill>
                  <a:srgbClr val="FF0000"/>
                </a:solidFill>
                <a:latin typeface="Times New Roman" panose="02020603050405020304" pitchFamily="18" charset="0"/>
                <a:cs typeface="Times New Roman" panose="02020603050405020304" pitchFamily="18" charset="0"/>
              </a:rPr>
              <a:t/>
            </a:r>
            <a:br>
              <a:rPr lang="en-US" sz="3000" smtClean="0">
                <a:solidFill>
                  <a:srgbClr val="FF0000"/>
                </a:solidFill>
                <a:latin typeface="Times New Roman" panose="02020603050405020304" pitchFamily="18" charset="0"/>
                <a:cs typeface="Times New Roman" panose="02020603050405020304" pitchFamily="18" charset="0"/>
              </a:rPr>
            </a:br>
            <a:endParaRPr lang="en-US" sz="540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5719" y="1959428"/>
            <a:ext cx="8816556" cy="1645921"/>
          </a:xfrm>
        </p:spPr>
        <p:txBody>
          <a:bodyPr>
            <a:normAutofit/>
          </a:bodyPr>
          <a:lstStyle/>
          <a:p>
            <a:pPr lvl="1" algn="just"/>
            <a:endParaRPr lang="en-US" sz="2400" smtClean="0">
              <a:latin typeface="Times New Roman" panose="02020603050405020304" pitchFamily="18" charset="0"/>
              <a:ea typeface="Tahoma" panose="020B0604030504040204" pitchFamily="34" charset="0"/>
              <a:cs typeface="Times New Roman" panose="02020603050405020304" pitchFamily="18" charset="0"/>
            </a:endParaRPr>
          </a:p>
          <a:p>
            <a:pPr lvl="1" algn="just"/>
            <a:endParaRPr lang="en-US" sz="2400" smtClean="0">
              <a:latin typeface="Times New Roman" panose="02020603050405020304" pitchFamily="18" charset="0"/>
              <a:ea typeface="Tahoma" panose="020B0604030504040204" pitchFamily="34" charset="0"/>
              <a:cs typeface="Times New Roman" panose="02020603050405020304" pitchFamily="18" charset="0"/>
            </a:endParaRPr>
          </a:p>
          <a:p>
            <a:pPr lvl="1" algn="just"/>
            <a:endParaRPr lang="en-US" sz="2400">
              <a:latin typeface="Times New Roman" panose="02020603050405020304" pitchFamily="18" charset="0"/>
              <a:ea typeface="Tahoma" panose="020B0604030504040204" pitchFamily="34" charset="0"/>
              <a:cs typeface="Times New Roman" panose="02020603050405020304" pitchFamily="18" charset="0"/>
            </a:endParaRPr>
          </a:p>
          <a:p>
            <a:endParaRPr lang="en-US" sz="2600">
              <a:latin typeface="Times New Roman" panose="02020603050405020304" pitchFamily="18" charset="0"/>
              <a:cs typeface="Times New Roman" panose="02020603050405020304" pitchFamily="18" charset="0"/>
            </a:endParaRPr>
          </a:p>
        </p:txBody>
      </p:sp>
      <p:sp>
        <p:nvSpPr>
          <p:cNvPr id="7" name="Rectangle 6"/>
          <p:cNvSpPr/>
          <p:nvPr/>
        </p:nvSpPr>
        <p:spPr>
          <a:xfrm>
            <a:off x="1292124" y="1466985"/>
            <a:ext cx="7334059" cy="523220"/>
          </a:xfrm>
          <a:prstGeom prst="rect">
            <a:avLst/>
          </a:prstGeom>
        </p:spPr>
        <p:txBody>
          <a:bodyPr wrap="none">
            <a:spAutoFit/>
          </a:bodyPr>
          <a:lstStyle/>
          <a:p>
            <a:r>
              <a:rPr lang="en-US" sz="2600" b="1" i="1" smtClean="0">
                <a:latin typeface="Times New Roman" panose="02020603050405020304" pitchFamily="18" charset="0"/>
                <a:cs typeface="Times New Roman" panose="02020603050405020304" pitchFamily="18" charset="0"/>
              </a:rPr>
              <a:t>b). </a:t>
            </a:r>
            <a:r>
              <a:rPr lang="en-US" sz="2800" b="1" i="1">
                <a:latin typeface="Times New Roman" panose="02020603050405020304" pitchFamily="18" charset="0"/>
                <a:cs typeface="Times New Roman" panose="02020603050405020304" pitchFamily="18" charset="0"/>
              </a:rPr>
              <a:t>Phương pháp tạo biến </a:t>
            </a:r>
            <a:r>
              <a:rPr lang="vi-VN" sz="2600" b="1" i="1" smtClean="0">
                <a:latin typeface="Times New Roman" panose="02020603050405020304" pitchFamily="18" charset="0"/>
                <a:cs typeface="Times New Roman" panose="02020603050405020304" pitchFamily="18" charset="0"/>
              </a:rPr>
              <a:t>Line-by-Line </a:t>
            </a:r>
            <a:r>
              <a:rPr lang="vi-VN" sz="2600" b="1" i="1">
                <a:latin typeface="Times New Roman" panose="02020603050405020304" pitchFamily="18" charset="0"/>
                <a:cs typeface="Times New Roman" panose="02020603050405020304" pitchFamily="18" charset="0"/>
              </a:rPr>
              <a:t>Sequence:</a:t>
            </a:r>
            <a:endParaRPr lang="en-US" sz="2600" b="1" i="1">
              <a:latin typeface="Times New Roman" panose="02020603050405020304" pitchFamily="18" charset="0"/>
              <a:cs typeface="Times New Roman" panose="02020603050405020304" pitchFamily="18" charset="0"/>
            </a:endParaRPr>
          </a:p>
        </p:txBody>
      </p:sp>
      <p:sp>
        <p:nvSpPr>
          <p:cNvPr id="10" name="Rectangle 9"/>
          <p:cNvSpPr/>
          <p:nvPr/>
        </p:nvSpPr>
        <p:spPr>
          <a:xfrm>
            <a:off x="1215719" y="1959428"/>
            <a:ext cx="10197737" cy="1200329"/>
          </a:xfrm>
          <a:prstGeom prst="rect">
            <a:avLst/>
          </a:prstGeom>
        </p:spPr>
        <p:txBody>
          <a:bodyPr wrap="square">
            <a:spAutoFit/>
          </a:bodyPr>
          <a:lstStyle/>
          <a:p>
            <a:pPr indent="457200" algn="just">
              <a:lnSpc>
                <a:spcPct val="150000"/>
              </a:lnSpc>
            </a:pPr>
            <a:r>
              <a:rPr lang="en-US" sz="2400">
                <a:latin typeface="Times New Roman" panose="02020603050405020304" pitchFamily="18" charset="0"/>
                <a:ea typeface="Times New Roman" panose="02020603050405020304" pitchFamily="18" charset="0"/>
              </a:rPr>
              <a:t>Ví dụ một câu khác: </a:t>
            </a:r>
            <a:r>
              <a:rPr lang="en-US" sz="2400" i="1">
                <a:latin typeface="Times New Roman" panose="02020603050405020304" pitchFamily="18" charset="0"/>
                <a:ea typeface="Times New Roman" panose="02020603050405020304" pitchFamily="18" charset="0"/>
              </a:rPr>
              <a:t>“ Tôi và cô ấy cùng đến trường”</a:t>
            </a:r>
            <a:endParaRPr lang="vi-VN" sz="2400" i="1">
              <a:latin typeface="Times New Roman" panose="02020603050405020304" pitchFamily="18" charset="0"/>
              <a:ea typeface="Times New Roman" panose="02020603050405020304" pitchFamily="18" charset="0"/>
            </a:endParaRPr>
          </a:p>
          <a:p>
            <a:pPr indent="457200" algn="just">
              <a:lnSpc>
                <a:spcPct val="150000"/>
              </a:lnSpc>
            </a:pPr>
            <a:r>
              <a:rPr lang="en-US" sz="2400" smtClean="0">
                <a:latin typeface="Times New Roman" panose="02020603050405020304" pitchFamily="18" charset="0"/>
                <a:ea typeface="Times New Roman" panose="02020603050405020304" pitchFamily="18" charset="0"/>
              </a:rPr>
              <a:t>Lúc này việc tạo các biến cho tập huấn luyện sẽ được biểu diễn như sau:</a:t>
            </a:r>
            <a:endParaRPr lang="vi-VN" sz="2400">
              <a:latin typeface="Times New Roman" panose="02020603050405020304" pitchFamily="18" charset="0"/>
              <a:ea typeface="Times New Roman" panose="020206030504050203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179212032"/>
              </p:ext>
            </p:extLst>
          </p:nvPr>
        </p:nvGraphicFramePr>
        <p:xfrm>
          <a:off x="2187087" y="3238134"/>
          <a:ext cx="7040880" cy="3566160"/>
        </p:xfrm>
        <a:graphic>
          <a:graphicData uri="http://schemas.openxmlformats.org/drawingml/2006/table">
            <a:tbl>
              <a:tblPr firstRow="1" firstCol="1" bandRow="1">
                <a:tableStyleId>{2D5ABB26-0587-4C30-8999-92F81FD0307C}</a:tableStyleId>
              </a:tblPr>
              <a:tblGrid>
                <a:gridCol w="5712104">
                  <a:extLst>
                    <a:ext uri="{9D8B030D-6E8A-4147-A177-3AD203B41FA5}">
                      <a16:colId xmlns:a16="http://schemas.microsoft.com/office/drawing/2014/main" val="1540775774"/>
                    </a:ext>
                  </a:extLst>
                </a:gridCol>
                <a:gridCol w="1328776">
                  <a:extLst>
                    <a:ext uri="{9D8B030D-6E8A-4147-A177-3AD203B41FA5}">
                      <a16:colId xmlns:a16="http://schemas.microsoft.com/office/drawing/2014/main" val="483832008"/>
                    </a:ext>
                  </a:extLst>
                </a:gridCol>
              </a:tblGrid>
              <a:tr h="477356">
                <a:tc>
                  <a:txBody>
                    <a:bodyPr/>
                    <a:lstStyle/>
                    <a:p>
                      <a:pPr marL="0" marR="0" indent="0" algn="ctr">
                        <a:lnSpc>
                          <a:spcPct val="150000"/>
                        </a:lnSpc>
                        <a:spcBef>
                          <a:spcPts val="0"/>
                        </a:spcBef>
                        <a:spcAft>
                          <a:spcPts val="0"/>
                        </a:spcAft>
                      </a:pPr>
                      <a:r>
                        <a:rPr lang="en-US" sz="2400" b="1">
                          <a:solidFill>
                            <a:srgbClr val="0070C0"/>
                          </a:solidFill>
                          <a:effectLst/>
                        </a:rPr>
                        <a:t>X</a:t>
                      </a:r>
                      <a:endParaRPr lang="vi-VN" sz="2400" b="1">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2400" b="1">
                          <a:solidFill>
                            <a:srgbClr val="0070C0"/>
                          </a:solidFill>
                          <a:effectLst/>
                        </a:rPr>
                        <a:t>y</a:t>
                      </a:r>
                      <a:endParaRPr lang="vi-VN" sz="2400" b="1">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7528675"/>
                  </a:ext>
                </a:extLst>
              </a:tr>
              <a:tr h="437566">
                <a:tc>
                  <a:txBody>
                    <a:bodyPr/>
                    <a:lstStyle/>
                    <a:p>
                      <a:pPr marL="0" marR="0" indent="0" algn="just">
                        <a:lnSpc>
                          <a:spcPct val="150000"/>
                        </a:lnSpc>
                        <a:spcBef>
                          <a:spcPts val="0"/>
                        </a:spcBef>
                        <a:spcAft>
                          <a:spcPts val="0"/>
                        </a:spcAft>
                      </a:pPr>
                      <a:r>
                        <a:rPr lang="en-US" sz="2200">
                          <a:effectLst/>
                        </a:rPr>
                        <a:t>_, _, _, _, _, Tôi</a:t>
                      </a:r>
                      <a:endParaRPr lang="vi-V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a:lnSpc>
                          <a:spcPct val="150000"/>
                        </a:lnSpc>
                        <a:spcBef>
                          <a:spcPts val="0"/>
                        </a:spcBef>
                        <a:spcAft>
                          <a:spcPts val="0"/>
                        </a:spcAft>
                      </a:pPr>
                      <a:r>
                        <a:rPr lang="en-US" sz="2200">
                          <a:effectLst/>
                        </a:rPr>
                        <a:t>và</a:t>
                      </a:r>
                      <a:endParaRPr lang="vi-V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78700343"/>
                  </a:ext>
                </a:extLst>
              </a:tr>
              <a:tr h="437566">
                <a:tc>
                  <a:txBody>
                    <a:bodyPr/>
                    <a:lstStyle/>
                    <a:p>
                      <a:pPr marL="0" marR="0" indent="0" algn="just">
                        <a:lnSpc>
                          <a:spcPct val="150000"/>
                        </a:lnSpc>
                        <a:spcBef>
                          <a:spcPts val="0"/>
                        </a:spcBef>
                        <a:spcAft>
                          <a:spcPts val="0"/>
                        </a:spcAft>
                      </a:pPr>
                      <a:r>
                        <a:rPr lang="en-US" sz="2200">
                          <a:effectLst/>
                        </a:rPr>
                        <a:t>_, _, _, _, Tôi, và</a:t>
                      </a:r>
                      <a:endParaRPr lang="vi-V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a:lnSpc>
                          <a:spcPct val="150000"/>
                        </a:lnSpc>
                        <a:spcBef>
                          <a:spcPts val="0"/>
                        </a:spcBef>
                        <a:spcAft>
                          <a:spcPts val="0"/>
                        </a:spcAft>
                      </a:pPr>
                      <a:r>
                        <a:rPr lang="en-US" sz="2200">
                          <a:effectLst/>
                        </a:rPr>
                        <a:t>cô</a:t>
                      </a:r>
                      <a:endParaRPr lang="vi-V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0006462"/>
                  </a:ext>
                </a:extLst>
              </a:tr>
              <a:tr h="439118">
                <a:tc>
                  <a:txBody>
                    <a:bodyPr/>
                    <a:lstStyle/>
                    <a:p>
                      <a:pPr marL="0" marR="0" indent="0" algn="just">
                        <a:lnSpc>
                          <a:spcPct val="150000"/>
                        </a:lnSpc>
                        <a:spcBef>
                          <a:spcPts val="0"/>
                        </a:spcBef>
                        <a:spcAft>
                          <a:spcPts val="0"/>
                        </a:spcAft>
                      </a:pPr>
                      <a:r>
                        <a:rPr lang="en-US" sz="2200">
                          <a:effectLst/>
                        </a:rPr>
                        <a:t>_, _, _, Tôi, và, cô</a:t>
                      </a:r>
                      <a:endParaRPr lang="vi-V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a:lnSpc>
                          <a:spcPct val="150000"/>
                        </a:lnSpc>
                        <a:spcBef>
                          <a:spcPts val="0"/>
                        </a:spcBef>
                        <a:spcAft>
                          <a:spcPts val="0"/>
                        </a:spcAft>
                      </a:pPr>
                      <a:r>
                        <a:rPr lang="en-US" sz="2200">
                          <a:effectLst/>
                        </a:rPr>
                        <a:t>ấy</a:t>
                      </a:r>
                      <a:endParaRPr lang="vi-V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2392955"/>
                  </a:ext>
                </a:extLst>
              </a:tr>
              <a:tr h="439118">
                <a:tc>
                  <a:txBody>
                    <a:bodyPr/>
                    <a:lstStyle/>
                    <a:p>
                      <a:pPr marL="0" marR="0" indent="0" algn="just">
                        <a:lnSpc>
                          <a:spcPct val="150000"/>
                        </a:lnSpc>
                        <a:spcBef>
                          <a:spcPts val="0"/>
                        </a:spcBef>
                        <a:spcAft>
                          <a:spcPts val="0"/>
                        </a:spcAft>
                      </a:pPr>
                      <a:r>
                        <a:rPr lang="en-US" sz="2200">
                          <a:effectLst/>
                        </a:rPr>
                        <a:t>_, _, Tôi, và, cô, ấy</a:t>
                      </a:r>
                      <a:endParaRPr lang="vi-V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a:lnSpc>
                          <a:spcPct val="150000"/>
                        </a:lnSpc>
                        <a:spcBef>
                          <a:spcPts val="0"/>
                        </a:spcBef>
                        <a:spcAft>
                          <a:spcPts val="0"/>
                        </a:spcAft>
                      </a:pPr>
                      <a:r>
                        <a:rPr lang="en-US" sz="2200">
                          <a:effectLst/>
                        </a:rPr>
                        <a:t>cùng</a:t>
                      </a:r>
                      <a:endParaRPr lang="vi-V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35801106"/>
                  </a:ext>
                </a:extLst>
              </a:tr>
              <a:tr h="439118">
                <a:tc>
                  <a:txBody>
                    <a:bodyPr/>
                    <a:lstStyle/>
                    <a:p>
                      <a:pPr marL="0" marR="0" indent="0" algn="just">
                        <a:lnSpc>
                          <a:spcPct val="150000"/>
                        </a:lnSpc>
                        <a:spcBef>
                          <a:spcPts val="0"/>
                        </a:spcBef>
                        <a:spcAft>
                          <a:spcPts val="0"/>
                        </a:spcAft>
                      </a:pPr>
                      <a:r>
                        <a:rPr lang="en-US" sz="2200">
                          <a:effectLst/>
                        </a:rPr>
                        <a:t>_, Tôi, và, cô, ấy, cùng</a:t>
                      </a:r>
                      <a:endParaRPr lang="vi-V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a:lnSpc>
                          <a:spcPct val="150000"/>
                        </a:lnSpc>
                        <a:spcBef>
                          <a:spcPts val="0"/>
                        </a:spcBef>
                        <a:spcAft>
                          <a:spcPts val="0"/>
                        </a:spcAft>
                      </a:pPr>
                      <a:r>
                        <a:rPr lang="en-US" sz="2200">
                          <a:effectLst/>
                        </a:rPr>
                        <a:t>đến</a:t>
                      </a:r>
                      <a:endParaRPr lang="vi-V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437432"/>
                  </a:ext>
                </a:extLst>
              </a:tr>
              <a:tr h="439118">
                <a:tc>
                  <a:txBody>
                    <a:bodyPr/>
                    <a:lstStyle/>
                    <a:p>
                      <a:pPr marL="0" marR="0" indent="0" algn="just">
                        <a:lnSpc>
                          <a:spcPct val="150000"/>
                        </a:lnSpc>
                        <a:spcBef>
                          <a:spcPts val="0"/>
                        </a:spcBef>
                        <a:spcAft>
                          <a:spcPts val="0"/>
                        </a:spcAft>
                      </a:pPr>
                      <a:r>
                        <a:rPr lang="en-US" sz="2200">
                          <a:effectLst/>
                        </a:rPr>
                        <a:t>Tôi, và, cô, ấy, cùng, đến</a:t>
                      </a:r>
                      <a:endParaRPr lang="vi-V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a:lnSpc>
                          <a:spcPct val="150000"/>
                        </a:lnSpc>
                        <a:spcBef>
                          <a:spcPts val="0"/>
                        </a:spcBef>
                        <a:spcAft>
                          <a:spcPts val="0"/>
                        </a:spcAft>
                      </a:pPr>
                      <a:r>
                        <a:rPr lang="en-US" sz="2200">
                          <a:effectLst/>
                        </a:rPr>
                        <a:t>trường</a:t>
                      </a:r>
                      <a:endParaRPr lang="vi-VN"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551910"/>
                  </a:ext>
                </a:extLst>
              </a:tr>
            </a:tbl>
          </a:graphicData>
        </a:graphic>
      </p:graphicFrame>
    </p:spTree>
    <p:extLst>
      <p:ext uri="{BB962C8B-B14F-4D97-AF65-F5344CB8AC3E}">
        <p14:creationId xmlns:p14="http://schemas.microsoft.com/office/powerpoint/2010/main" val="2755444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823" y="1085523"/>
            <a:ext cx="11133038" cy="1499616"/>
          </a:xfrm>
        </p:spPr>
        <p:txBody>
          <a:bodyPr>
            <a:normAutofit fontScale="90000"/>
          </a:bodyPr>
          <a:lstStyle/>
          <a:p>
            <a:r>
              <a:rPr lang="en-US" sz="3300" i="1">
                <a:solidFill>
                  <a:srgbClr val="FF0000"/>
                </a:solidFill>
                <a:latin typeface="Times New Roman" panose="02020603050405020304" pitchFamily="18" charset="0"/>
                <a:cs typeface="Times New Roman" panose="02020603050405020304" pitchFamily="18" charset="0"/>
              </a:rPr>
              <a:t>2.1 Khởi tạo dữ liệu trong training:</a:t>
            </a:r>
            <a:br>
              <a:rPr lang="en-US" sz="3300" i="1">
                <a:solidFill>
                  <a:srgbClr val="FF0000"/>
                </a:solidFill>
                <a:latin typeface="Times New Roman" panose="02020603050405020304" pitchFamily="18" charset="0"/>
                <a:cs typeface="Times New Roman" panose="02020603050405020304" pitchFamily="18" charset="0"/>
              </a:rPr>
            </a:br>
            <a:r>
              <a:rPr lang="vi-VN" sz="3300" i="1">
                <a:solidFill>
                  <a:srgbClr val="FF0000"/>
                </a:solidFill>
                <a:latin typeface="Times New Roman" panose="02020603050405020304" pitchFamily="18" charset="0"/>
                <a:cs typeface="Times New Roman" panose="02020603050405020304" pitchFamily="18" charset="0"/>
              </a:rPr>
              <a:t/>
            </a:r>
            <a:br>
              <a:rPr lang="vi-VN" sz="3300" i="1">
                <a:solidFill>
                  <a:srgbClr val="FF0000"/>
                </a:solidFill>
                <a:latin typeface="Times New Roman" panose="02020603050405020304" pitchFamily="18" charset="0"/>
                <a:cs typeface="Times New Roman" panose="02020603050405020304" pitchFamily="18" charset="0"/>
              </a:rPr>
            </a:br>
            <a:r>
              <a:rPr lang="en-US" sz="3000" smtClean="0">
                <a:solidFill>
                  <a:srgbClr val="FF0000"/>
                </a:solidFill>
                <a:latin typeface="Times New Roman" panose="02020603050405020304" pitchFamily="18" charset="0"/>
                <a:cs typeface="Times New Roman" panose="02020603050405020304" pitchFamily="18" charset="0"/>
              </a:rPr>
              <a:t/>
            </a:r>
            <a:br>
              <a:rPr lang="en-US" sz="3000" smtClean="0">
                <a:solidFill>
                  <a:srgbClr val="FF0000"/>
                </a:solidFill>
                <a:latin typeface="Times New Roman" panose="02020603050405020304" pitchFamily="18" charset="0"/>
                <a:cs typeface="Times New Roman" panose="02020603050405020304" pitchFamily="18" charset="0"/>
              </a:rPr>
            </a:br>
            <a:endParaRPr lang="en-US" sz="540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5719" y="1959428"/>
            <a:ext cx="8816556" cy="1645921"/>
          </a:xfrm>
        </p:spPr>
        <p:txBody>
          <a:bodyPr>
            <a:normAutofit/>
          </a:bodyPr>
          <a:lstStyle/>
          <a:p>
            <a:pPr lvl="1" algn="just"/>
            <a:endParaRPr lang="en-US" sz="2400" smtClean="0">
              <a:latin typeface="Times New Roman" panose="02020603050405020304" pitchFamily="18" charset="0"/>
              <a:ea typeface="Tahoma" panose="020B0604030504040204" pitchFamily="34" charset="0"/>
              <a:cs typeface="Times New Roman" panose="02020603050405020304" pitchFamily="18" charset="0"/>
            </a:endParaRPr>
          </a:p>
          <a:p>
            <a:pPr lvl="1" algn="just"/>
            <a:endParaRPr lang="en-US" sz="2400" smtClean="0">
              <a:latin typeface="Times New Roman" panose="02020603050405020304" pitchFamily="18" charset="0"/>
              <a:ea typeface="Tahoma" panose="020B0604030504040204" pitchFamily="34" charset="0"/>
              <a:cs typeface="Times New Roman" panose="02020603050405020304" pitchFamily="18" charset="0"/>
            </a:endParaRPr>
          </a:p>
          <a:p>
            <a:pPr lvl="1" algn="just"/>
            <a:endParaRPr lang="en-US" sz="2400">
              <a:latin typeface="Times New Roman" panose="02020603050405020304" pitchFamily="18" charset="0"/>
              <a:ea typeface="Tahoma" panose="020B0604030504040204" pitchFamily="34" charset="0"/>
              <a:cs typeface="Times New Roman" panose="02020603050405020304" pitchFamily="18" charset="0"/>
            </a:endParaRPr>
          </a:p>
          <a:p>
            <a:endParaRPr lang="en-US" sz="2600">
              <a:latin typeface="Times New Roman" panose="02020603050405020304" pitchFamily="18" charset="0"/>
              <a:cs typeface="Times New Roman" panose="02020603050405020304" pitchFamily="18" charset="0"/>
            </a:endParaRPr>
          </a:p>
        </p:txBody>
      </p:sp>
      <p:sp>
        <p:nvSpPr>
          <p:cNvPr id="7" name="Rectangle 6"/>
          <p:cNvSpPr/>
          <p:nvPr/>
        </p:nvSpPr>
        <p:spPr>
          <a:xfrm>
            <a:off x="1292124" y="1466985"/>
            <a:ext cx="9510360" cy="523220"/>
          </a:xfrm>
          <a:prstGeom prst="rect">
            <a:avLst/>
          </a:prstGeom>
        </p:spPr>
        <p:txBody>
          <a:bodyPr wrap="none">
            <a:spAutoFit/>
          </a:bodyPr>
          <a:lstStyle/>
          <a:p>
            <a:r>
              <a:rPr lang="en-US" sz="2600" b="1" i="1">
                <a:latin typeface="Times New Roman" panose="02020603050405020304" pitchFamily="18" charset="0"/>
                <a:cs typeface="Times New Roman" panose="02020603050405020304" pitchFamily="18" charset="0"/>
              </a:rPr>
              <a:t>c). </a:t>
            </a:r>
            <a:r>
              <a:rPr lang="en-US" sz="2800" b="1" i="1">
                <a:latin typeface="Times New Roman" panose="02020603050405020304" pitchFamily="18" charset="0"/>
                <a:cs typeface="Times New Roman" panose="02020603050405020304" pitchFamily="18" charset="0"/>
              </a:rPr>
              <a:t>Phương pháp tạo biến </a:t>
            </a:r>
            <a:r>
              <a:rPr lang="en-US" sz="2600" b="1" i="1" smtClean="0">
                <a:latin typeface="Times New Roman" panose="02020603050405020304" pitchFamily="18" charset="0"/>
                <a:cs typeface="Times New Roman" panose="02020603050405020304" pitchFamily="18" charset="0"/>
              </a:rPr>
              <a:t>Two </a:t>
            </a:r>
            <a:r>
              <a:rPr lang="en-US" sz="2600" b="1" i="1">
                <a:latin typeface="Times New Roman" panose="02020603050405020304" pitchFamily="18" charset="0"/>
                <a:cs typeface="Times New Roman" panose="02020603050405020304" pitchFamily="18" charset="0"/>
              </a:rPr>
              <a:t>/ three </a:t>
            </a:r>
            <a:r>
              <a:rPr lang="en-US" sz="2600" b="1" i="1" smtClean="0">
                <a:latin typeface="Times New Roman" panose="02020603050405020304" pitchFamily="18" charset="0"/>
                <a:cs typeface="Times New Roman" panose="02020603050405020304" pitchFamily="18" charset="0"/>
              </a:rPr>
              <a:t>Words-In to One-Word-Out:</a:t>
            </a:r>
            <a:endParaRPr lang="en-US" sz="2600" b="1" i="1">
              <a:latin typeface="Times New Roman" panose="02020603050405020304" pitchFamily="18" charset="0"/>
              <a:cs typeface="Times New Roman" panose="02020603050405020304" pitchFamily="18" charset="0"/>
            </a:endParaRPr>
          </a:p>
        </p:txBody>
      </p:sp>
      <p:sp>
        <p:nvSpPr>
          <p:cNvPr id="10" name="Rectangle 9"/>
          <p:cNvSpPr/>
          <p:nvPr/>
        </p:nvSpPr>
        <p:spPr>
          <a:xfrm>
            <a:off x="1215720" y="1959428"/>
            <a:ext cx="9443572" cy="3416320"/>
          </a:xfrm>
          <a:prstGeom prst="rect">
            <a:avLst/>
          </a:prstGeom>
        </p:spPr>
        <p:txBody>
          <a:bodyPr wrap="square">
            <a:spAutoFit/>
          </a:bodyPr>
          <a:lstStyle/>
          <a:p>
            <a:pPr indent="457200" algn="just">
              <a:lnSpc>
                <a:spcPct val="150000"/>
              </a:lnSpc>
            </a:pPr>
            <a:r>
              <a:rPr lang="vi-VN" sz="2400">
                <a:latin typeface="Times New Roman" panose="02020603050405020304" pitchFamily="18" charset="0"/>
                <a:ea typeface="Times New Roman" panose="02020603050405020304" pitchFamily="18" charset="0"/>
              </a:rPr>
              <a:t>Đây là cách tiếp cận tương tự như phương pháp </a:t>
            </a:r>
            <a:r>
              <a:rPr lang="vi-VN" sz="2400" smtClean="0">
                <a:latin typeface="Times New Roman" panose="02020603050405020304" pitchFamily="18" charset="0"/>
                <a:ea typeface="Times New Roman" panose="02020603050405020304" pitchFamily="18" charset="0"/>
              </a:rPr>
              <a:t>1  </a:t>
            </a:r>
            <a:r>
              <a:rPr lang="vi-VN" sz="2400">
                <a:latin typeface="Times New Roman" panose="02020603050405020304" pitchFamily="18" charset="0"/>
                <a:ea typeface="Times New Roman" panose="02020603050405020304" pitchFamily="18" charset="0"/>
              </a:rPr>
              <a:t>nhưng </a:t>
            </a:r>
            <a:r>
              <a:rPr lang="vi-VN" sz="2400" smtClean="0">
                <a:latin typeface="Times New Roman" panose="02020603050405020304" pitchFamily="18" charset="0"/>
                <a:ea typeface="Times New Roman" panose="02020603050405020304" pitchFamily="18" charset="0"/>
              </a:rPr>
              <a:t>sẽ lấy đầu vào là 2 hoặc 3 từ đứng trước từ hiện tại đang xét, </a:t>
            </a:r>
            <a:r>
              <a:rPr lang="vi-VN" sz="2400">
                <a:latin typeface="Times New Roman" panose="02020603050405020304" pitchFamily="18" charset="0"/>
                <a:ea typeface="Times New Roman" panose="02020603050405020304" pitchFamily="18" charset="0"/>
              </a:rPr>
              <a:t>giúp ta bao hàm tốt hơn ý nghĩa của các từ lân cận thay vì phải sử dụng cả 1 đoạn thật dài để giải quyết bài toán. Ngoài ra nó còn giúp trực quan hóa các cụm từ nếu cần khai thác trong một dữ liệu lớn và có tính hệ thống. phù hợp cho nhận diện các cấu trúc ngữ pháp, các cụm từ hay gặp.</a:t>
            </a:r>
          </a:p>
        </p:txBody>
      </p:sp>
    </p:spTree>
    <p:extLst>
      <p:ext uri="{BB962C8B-B14F-4D97-AF65-F5344CB8AC3E}">
        <p14:creationId xmlns:p14="http://schemas.microsoft.com/office/powerpoint/2010/main" val="2270682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365" y="1798616"/>
            <a:ext cx="11133038" cy="191589"/>
          </a:xfrm>
        </p:spPr>
        <p:txBody>
          <a:bodyPr>
            <a:normAutofit fontScale="90000"/>
          </a:bodyPr>
          <a:lstStyle/>
          <a:p>
            <a:r>
              <a:rPr lang="en-US" sz="3300" i="1" smtClean="0">
                <a:solidFill>
                  <a:srgbClr val="FF0000"/>
                </a:solidFill>
                <a:latin typeface="Times New Roman" panose="02020603050405020304" pitchFamily="18" charset="0"/>
                <a:cs typeface="Times New Roman" panose="02020603050405020304" pitchFamily="18" charset="0"/>
              </a:rPr>
              <a:t>2.2 Neural Network:</a:t>
            </a:r>
            <a:r>
              <a:rPr lang="en-US" sz="3300" i="1">
                <a:solidFill>
                  <a:srgbClr val="FF0000"/>
                </a:solidFill>
                <a:latin typeface="Times New Roman" panose="02020603050405020304" pitchFamily="18" charset="0"/>
                <a:cs typeface="Times New Roman" panose="02020603050405020304" pitchFamily="18" charset="0"/>
              </a:rPr>
              <a:t/>
            </a:r>
            <a:br>
              <a:rPr lang="en-US" sz="3300" i="1">
                <a:solidFill>
                  <a:srgbClr val="FF0000"/>
                </a:solidFill>
                <a:latin typeface="Times New Roman" panose="02020603050405020304" pitchFamily="18" charset="0"/>
                <a:cs typeface="Times New Roman" panose="02020603050405020304" pitchFamily="18" charset="0"/>
              </a:rPr>
            </a:br>
            <a:r>
              <a:rPr lang="vi-VN" sz="3300" i="1">
                <a:solidFill>
                  <a:srgbClr val="FF0000"/>
                </a:solidFill>
                <a:latin typeface="Times New Roman" panose="02020603050405020304" pitchFamily="18" charset="0"/>
                <a:cs typeface="Times New Roman" panose="02020603050405020304" pitchFamily="18" charset="0"/>
              </a:rPr>
              <a:t/>
            </a:r>
            <a:br>
              <a:rPr lang="vi-VN" sz="3300" i="1">
                <a:solidFill>
                  <a:srgbClr val="FF0000"/>
                </a:solidFill>
                <a:latin typeface="Times New Roman" panose="02020603050405020304" pitchFamily="18" charset="0"/>
                <a:cs typeface="Times New Roman" panose="02020603050405020304" pitchFamily="18" charset="0"/>
              </a:rPr>
            </a:br>
            <a:r>
              <a:rPr lang="en-US" sz="3000" smtClean="0">
                <a:solidFill>
                  <a:srgbClr val="FF0000"/>
                </a:solidFill>
                <a:latin typeface="Times New Roman" panose="02020603050405020304" pitchFamily="18" charset="0"/>
                <a:cs typeface="Times New Roman" panose="02020603050405020304" pitchFamily="18" charset="0"/>
              </a:rPr>
              <a:t/>
            </a:r>
            <a:br>
              <a:rPr lang="en-US" sz="3000" smtClean="0">
                <a:solidFill>
                  <a:srgbClr val="FF0000"/>
                </a:solidFill>
                <a:latin typeface="Times New Roman" panose="02020603050405020304" pitchFamily="18" charset="0"/>
                <a:cs typeface="Times New Roman" panose="02020603050405020304" pitchFamily="18" charset="0"/>
              </a:rPr>
            </a:br>
            <a:endParaRPr lang="en-US" sz="540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5719" y="1959428"/>
            <a:ext cx="8816556" cy="1645921"/>
          </a:xfrm>
        </p:spPr>
        <p:txBody>
          <a:bodyPr>
            <a:normAutofit/>
          </a:bodyPr>
          <a:lstStyle/>
          <a:p>
            <a:pPr lvl="1" algn="just"/>
            <a:endParaRPr lang="en-US" sz="2400" smtClean="0">
              <a:latin typeface="Times New Roman" panose="02020603050405020304" pitchFamily="18" charset="0"/>
              <a:ea typeface="Tahoma" panose="020B0604030504040204" pitchFamily="34" charset="0"/>
              <a:cs typeface="Times New Roman" panose="02020603050405020304" pitchFamily="18" charset="0"/>
            </a:endParaRPr>
          </a:p>
          <a:p>
            <a:pPr lvl="1" algn="just"/>
            <a:endParaRPr lang="en-US" sz="2400" smtClean="0">
              <a:latin typeface="Times New Roman" panose="02020603050405020304" pitchFamily="18" charset="0"/>
              <a:ea typeface="Tahoma" panose="020B0604030504040204" pitchFamily="34" charset="0"/>
              <a:cs typeface="Times New Roman" panose="02020603050405020304" pitchFamily="18" charset="0"/>
            </a:endParaRPr>
          </a:p>
          <a:p>
            <a:pPr lvl="1" algn="just"/>
            <a:endParaRPr lang="en-US" sz="2400">
              <a:latin typeface="Times New Roman" panose="02020603050405020304" pitchFamily="18" charset="0"/>
              <a:ea typeface="Tahoma" panose="020B0604030504040204" pitchFamily="34" charset="0"/>
              <a:cs typeface="Times New Roman" panose="02020603050405020304" pitchFamily="18" charset="0"/>
            </a:endParaRPr>
          </a:p>
          <a:p>
            <a:endParaRPr lang="en-US" sz="2600">
              <a:latin typeface="Times New Roman" panose="02020603050405020304" pitchFamily="18" charset="0"/>
              <a:cs typeface="Times New Roman" panose="02020603050405020304" pitchFamily="18" charset="0"/>
            </a:endParaRPr>
          </a:p>
        </p:txBody>
      </p:sp>
      <p:sp>
        <p:nvSpPr>
          <p:cNvPr id="7" name="Rectangle 6"/>
          <p:cNvSpPr/>
          <p:nvPr/>
        </p:nvSpPr>
        <p:spPr>
          <a:xfrm>
            <a:off x="1292124" y="1466985"/>
            <a:ext cx="3879588" cy="523220"/>
          </a:xfrm>
          <a:prstGeom prst="rect">
            <a:avLst/>
          </a:prstGeom>
        </p:spPr>
        <p:txBody>
          <a:bodyPr wrap="none">
            <a:spAutoFit/>
          </a:bodyPr>
          <a:lstStyle/>
          <a:p>
            <a:r>
              <a:rPr lang="en-US" sz="2600" b="1" i="1" smtClean="0">
                <a:latin typeface="Times New Roman" panose="02020603050405020304" pitchFamily="18" charset="0"/>
                <a:cs typeface="Times New Roman" panose="02020603050405020304" pitchFamily="18" charset="0"/>
              </a:rPr>
              <a:t>a). </a:t>
            </a:r>
            <a:r>
              <a:rPr lang="en-US" sz="2800" b="1" i="1" smtClean="0">
                <a:latin typeface="Times New Roman" panose="02020603050405020304" pitchFamily="18" charset="0"/>
                <a:cs typeface="Times New Roman" panose="02020603050405020304" pitchFamily="18" charset="0"/>
              </a:rPr>
              <a:t>Chi tiết mạng Neural</a:t>
            </a:r>
            <a:r>
              <a:rPr lang="en-US" sz="2600" b="1" i="1" smtClean="0">
                <a:latin typeface="Times New Roman" panose="02020603050405020304" pitchFamily="18" charset="0"/>
                <a:cs typeface="Times New Roman" panose="02020603050405020304" pitchFamily="18" charset="0"/>
              </a:rPr>
              <a:t>:</a:t>
            </a:r>
            <a:endParaRPr lang="en-US" sz="2600" b="1" i="1">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Rectangle 9"/>
              <p:cNvSpPr/>
              <p:nvPr/>
            </p:nvSpPr>
            <p:spPr>
              <a:xfrm>
                <a:off x="1593424" y="2151017"/>
                <a:ext cx="9971559" cy="3598357"/>
              </a:xfrm>
              <a:prstGeom prst="rect">
                <a:avLst/>
              </a:prstGeom>
            </p:spPr>
            <p:txBody>
              <a:bodyPr wrap="square">
                <a:spAutoFit/>
              </a:bodyPr>
              <a:lstStyle/>
              <a:p>
                <a:pPr marL="342900" indent="-342900" algn="just">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Tập </a:t>
                </a:r>
                <a:r>
                  <a:rPr lang="en-US" sz="2400">
                    <a:latin typeface="Times New Roman" panose="02020603050405020304" pitchFamily="18" charset="0"/>
                    <a:cs typeface="Times New Roman" panose="02020603050405020304" pitchFamily="18" charset="0"/>
                  </a:rPr>
                  <a:t>huấn luyện là một chuỗi </a:t>
                </a:r>
                <a:r>
                  <a:rPr lang="en-US" sz="2400" smtClean="0">
                    <a:latin typeface="Times New Roman" panose="02020603050405020304" pitchFamily="18" charset="0"/>
                    <a:cs typeface="Times New Roman" panose="02020603050405020304" pitchFamily="18" charset="0"/>
                  </a:rPr>
                  <a:t>các từ </a:t>
                </a:r>
                <a14:m>
                  <m:oMath xmlns:m="http://schemas.openxmlformats.org/officeDocument/2006/math">
                    <m:sSub>
                      <m:sSubPr>
                        <m:ctrlPr>
                          <a:rPr lang="vi-VN" sz="2400" b="1" i="1">
                            <a:latin typeface="Cambria Math" panose="02040503050406030204" pitchFamily="18" charset="0"/>
                          </a:rPr>
                        </m:ctrlPr>
                      </m:sSubPr>
                      <m:e>
                        <m:r>
                          <a:rPr lang="en-US" sz="2400" b="1" i="1">
                            <a:latin typeface="Cambria Math" panose="02040503050406030204" pitchFamily="18" charset="0"/>
                          </a:rPr>
                          <m:t>𝒘</m:t>
                        </m:r>
                      </m:e>
                      <m:sub>
                        <m:r>
                          <a:rPr lang="en-US" sz="2400" b="1" i="1">
                            <a:latin typeface="Cambria Math" panose="02040503050406030204" pitchFamily="18" charset="0"/>
                          </a:rPr>
                          <m:t>𝟏</m:t>
                        </m:r>
                      </m:sub>
                    </m:sSub>
                    <m:r>
                      <a:rPr lang="en-US" sz="2400" b="1" i="1">
                        <a:latin typeface="Cambria Math" panose="02040503050406030204" pitchFamily="18" charset="0"/>
                      </a:rPr>
                      <m:t>,</m:t>
                    </m:r>
                    <m:sSub>
                      <m:sSubPr>
                        <m:ctrlPr>
                          <a:rPr lang="vi-VN" sz="2400" b="1" i="1">
                            <a:latin typeface="Cambria Math" panose="02040503050406030204" pitchFamily="18" charset="0"/>
                          </a:rPr>
                        </m:ctrlPr>
                      </m:sSubPr>
                      <m:e>
                        <m:r>
                          <a:rPr lang="en-US" sz="2400" b="1" i="1">
                            <a:latin typeface="Cambria Math" panose="02040503050406030204" pitchFamily="18" charset="0"/>
                          </a:rPr>
                          <m:t>𝒘</m:t>
                        </m:r>
                      </m:e>
                      <m:sub>
                        <m:r>
                          <a:rPr lang="en-US" sz="2400" b="1" i="1">
                            <a:latin typeface="Cambria Math" panose="02040503050406030204" pitchFamily="18" charset="0"/>
                          </a:rPr>
                          <m:t>𝟐</m:t>
                        </m:r>
                      </m:sub>
                    </m:sSub>
                    <m:r>
                      <a:rPr lang="en-US" sz="2400" b="1" i="1">
                        <a:latin typeface="Cambria Math" panose="02040503050406030204" pitchFamily="18" charset="0"/>
                      </a:rPr>
                      <m:t>,..</m:t>
                    </m:r>
                    <m:sSub>
                      <m:sSubPr>
                        <m:ctrlPr>
                          <a:rPr lang="vi-VN" sz="2400" b="1" i="1">
                            <a:latin typeface="Cambria Math" panose="02040503050406030204" pitchFamily="18" charset="0"/>
                          </a:rPr>
                        </m:ctrlPr>
                      </m:sSubPr>
                      <m:e>
                        <m:r>
                          <a:rPr lang="en-US" sz="2400" b="1" i="1">
                            <a:latin typeface="Cambria Math" panose="02040503050406030204" pitchFamily="18" charset="0"/>
                          </a:rPr>
                          <m:t>𝒘</m:t>
                        </m:r>
                      </m:e>
                      <m:sub>
                        <m:r>
                          <a:rPr lang="en-US" sz="2400" b="1" i="1">
                            <a:latin typeface="Cambria Math" panose="02040503050406030204" pitchFamily="18" charset="0"/>
                          </a:rPr>
                          <m:t>𝑻</m:t>
                        </m:r>
                      </m:sub>
                    </m:sSub>
                  </m:oMath>
                </a14:m>
                <a:r>
                  <a:rPr lang="en-US" sz="2400">
                    <a:latin typeface="Times New Roman" panose="02020603050405020304" pitchFamily="18" charset="0"/>
                    <a:cs typeface="Times New Roman" panose="02020603050405020304" pitchFamily="18" charset="0"/>
                  </a:rPr>
                  <a:t> trong đó </a:t>
                </a:r>
                <a14:m>
                  <m:oMath xmlns:m="http://schemas.openxmlformats.org/officeDocument/2006/math">
                    <m:sSub>
                      <m:sSubPr>
                        <m:ctrlPr>
                          <a:rPr lang="vi-VN" sz="2400" b="1" i="1">
                            <a:latin typeface="Cambria Math" panose="02040503050406030204" pitchFamily="18" charset="0"/>
                          </a:rPr>
                        </m:ctrlPr>
                      </m:sSubPr>
                      <m:e>
                        <m:r>
                          <a:rPr lang="en-US" sz="2400" b="1" i="1">
                            <a:latin typeface="Cambria Math" panose="02040503050406030204" pitchFamily="18" charset="0"/>
                          </a:rPr>
                          <m:t>𝒘</m:t>
                        </m:r>
                      </m:e>
                      <m:sub>
                        <m:r>
                          <a:rPr lang="en-US" sz="2400" b="1" i="1">
                            <a:latin typeface="Cambria Math" panose="02040503050406030204" pitchFamily="18" charset="0"/>
                          </a:rPr>
                          <m:t>𝒕</m:t>
                        </m:r>
                      </m:sub>
                    </m:sSub>
                    <m:r>
                      <a:rPr lang="en-US" sz="2400" b="1" i="1">
                        <a:latin typeface="Cambria Math" panose="02040503050406030204" pitchFamily="18" charset="0"/>
                      </a:rPr>
                      <m:t>∈</m:t>
                    </m:r>
                    <m:r>
                      <a:rPr lang="en-US" sz="2400" b="1" i="1">
                        <a:latin typeface="Cambria Math" panose="02040503050406030204" pitchFamily="18" charset="0"/>
                      </a:rPr>
                      <m:t>𝑽</m:t>
                    </m:r>
                  </m:oMath>
                </a14:m>
                <a:r>
                  <a:rPr lang="en-US" sz="2400" i="1">
                    <a:latin typeface="Times New Roman" panose="02020603050405020304" pitchFamily="18" charset="0"/>
                    <a:cs typeface="Times New Roman" panose="02020603050405020304" pitchFamily="18" charset="0"/>
                  </a:rPr>
                  <a:t>.(Với </a:t>
                </a:r>
                <a:r>
                  <a:rPr lang="en-US" sz="2400" b="1" i="1">
                    <a:latin typeface="Times New Roman" panose="02020603050405020304" pitchFamily="18" charset="0"/>
                    <a:cs typeface="Times New Roman" panose="02020603050405020304" pitchFamily="18" charset="0"/>
                  </a:rPr>
                  <a:t>V</a:t>
                </a:r>
                <a:r>
                  <a:rPr lang="en-US" sz="2400" i="1">
                    <a:latin typeface="Times New Roman" panose="02020603050405020304" pitchFamily="18" charset="0"/>
                    <a:cs typeface="Times New Roman" panose="02020603050405020304" pitchFamily="18" charset="0"/>
                  </a:rPr>
                  <a:t> là </a:t>
                </a:r>
                <a:r>
                  <a:rPr lang="en-US" sz="2400" i="1" smtClean="0">
                    <a:latin typeface="Times New Roman" panose="02020603050405020304" pitchFamily="18" charset="0"/>
                    <a:cs typeface="Times New Roman" panose="02020603050405020304" pitchFamily="18" charset="0"/>
                  </a:rPr>
                  <a:t>Vocabulary</a:t>
                </a:r>
                <a:r>
                  <a:rPr lang="en-US" sz="2400" smtClean="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Mục </a:t>
                </a:r>
                <a:r>
                  <a:rPr lang="en-US" sz="2400" smtClean="0">
                    <a:latin typeface="Times New Roman" panose="02020603050405020304" pitchFamily="18" charset="0"/>
                    <a:cs typeface="Times New Roman" panose="02020603050405020304" pitchFamily="18" charset="0"/>
                  </a:rPr>
                  <a:t>đích là </a:t>
                </a:r>
                <a:r>
                  <a:rPr lang="en-US" sz="2400">
                    <a:latin typeface="Times New Roman" panose="02020603050405020304" pitchFamily="18" charset="0"/>
                    <a:cs typeface="Times New Roman" panose="02020603050405020304" pitchFamily="18" charset="0"/>
                  </a:rPr>
                  <a:t>tìm ra một mô hình tốt với </a:t>
                </a:r>
                <a14:m>
                  <m:oMath xmlns:m="http://schemas.openxmlformats.org/officeDocument/2006/math">
                    <m:r>
                      <a:rPr lang="en-US" sz="2400" b="1" i="1">
                        <a:latin typeface="Cambria Math" panose="02040503050406030204" pitchFamily="18" charset="0"/>
                      </a:rPr>
                      <m:t>𝒇</m:t>
                    </m:r>
                    <m:d>
                      <m:dPr>
                        <m:ctrlPr>
                          <a:rPr lang="vi-VN" sz="2400" i="1">
                            <a:latin typeface="Cambria Math" panose="02040503050406030204" pitchFamily="18" charset="0"/>
                          </a:rPr>
                        </m:ctrlPr>
                      </m:dPr>
                      <m:e>
                        <m:sSub>
                          <m:sSubPr>
                            <m:ctrlPr>
                              <a:rPr lang="vi-VN" sz="2400" i="1">
                                <a:latin typeface="Cambria Math" panose="02040503050406030204" pitchFamily="18" charset="0"/>
                              </a:rPr>
                            </m:ctrlPr>
                          </m:sSubPr>
                          <m:e>
                            <m:r>
                              <a:rPr lang="en-US" sz="2400" b="0" i="1">
                                <a:latin typeface="Cambria Math" panose="02040503050406030204" pitchFamily="18" charset="0"/>
                              </a:rPr>
                              <m:t>𝑤</m:t>
                            </m:r>
                          </m:e>
                          <m:sub>
                            <m:r>
                              <a:rPr lang="en-US" sz="2400" b="0" i="1">
                                <a:latin typeface="Cambria Math" panose="02040503050406030204" pitchFamily="18" charset="0"/>
                              </a:rPr>
                              <m:t>𝑡</m:t>
                            </m:r>
                          </m:sub>
                        </m:sSub>
                        <m:r>
                          <a:rPr lang="en-US" sz="2400" b="0" i="1">
                            <a:latin typeface="Cambria Math" panose="02040503050406030204" pitchFamily="18" charset="0"/>
                          </a:rPr>
                          <m:t>,…, </m:t>
                        </m:r>
                        <m:sSub>
                          <m:sSubPr>
                            <m:ctrlPr>
                              <a:rPr lang="vi-VN" sz="2400" i="1">
                                <a:latin typeface="Cambria Math" panose="02040503050406030204" pitchFamily="18" charset="0"/>
                              </a:rPr>
                            </m:ctrlPr>
                          </m:sSubPr>
                          <m:e>
                            <m:r>
                              <a:rPr lang="en-US" sz="2400" b="0" i="1">
                                <a:latin typeface="Cambria Math" panose="02040503050406030204" pitchFamily="18" charset="0"/>
                              </a:rPr>
                              <m:t>𝑤</m:t>
                            </m:r>
                          </m:e>
                          <m:sub>
                            <m:r>
                              <a:rPr lang="en-US" sz="2400" b="0" i="1">
                                <a:latin typeface="Cambria Math" panose="02040503050406030204" pitchFamily="18" charset="0"/>
                              </a:rPr>
                              <m:t>𝑡</m:t>
                            </m:r>
                            <m:r>
                              <a:rPr lang="en-US" sz="2400" b="0" i="1">
                                <a:latin typeface="Cambria Math" panose="02040503050406030204" pitchFamily="18" charset="0"/>
                              </a:rPr>
                              <m:t>−</m:t>
                            </m:r>
                            <m:r>
                              <a:rPr lang="en-US" sz="2400" b="0" i="1">
                                <a:latin typeface="Cambria Math" panose="02040503050406030204" pitchFamily="18" charset="0"/>
                              </a:rPr>
                              <m:t>𝑛</m:t>
                            </m:r>
                            <m:r>
                              <a:rPr lang="en-US" sz="2400" b="0" i="1">
                                <a:latin typeface="Cambria Math" panose="02040503050406030204" pitchFamily="18" charset="0"/>
                              </a:rPr>
                              <m:t>+1</m:t>
                            </m:r>
                          </m:sub>
                        </m:sSub>
                      </m:e>
                    </m:d>
                    <m:r>
                      <a:rPr lang="en-US" sz="2400" b="1" i="1">
                        <a:latin typeface="Cambria Math" panose="02040503050406030204" pitchFamily="18" charset="0"/>
                      </a:rPr>
                      <m:t>=</m:t>
                    </m:r>
                    <m:acc>
                      <m:accPr>
                        <m:chr m:val="̂"/>
                        <m:ctrlPr>
                          <a:rPr lang="vi-VN" sz="2400" b="1" i="1">
                            <a:latin typeface="Cambria Math" panose="02040503050406030204" pitchFamily="18" charset="0"/>
                          </a:rPr>
                        </m:ctrlPr>
                      </m:accPr>
                      <m:e>
                        <m:r>
                          <a:rPr lang="en-US" sz="2400" b="1" i="1">
                            <a:latin typeface="Cambria Math" panose="02040503050406030204" pitchFamily="18" charset="0"/>
                          </a:rPr>
                          <m:t>𝑷</m:t>
                        </m:r>
                      </m:e>
                    </m:acc>
                    <m:d>
                      <m:dPr>
                        <m:endChr m:val="|"/>
                        <m:ctrlPr>
                          <a:rPr lang="vi-VN" sz="2400" i="1">
                            <a:latin typeface="Cambria Math" panose="02040503050406030204" pitchFamily="18" charset="0"/>
                          </a:rPr>
                        </m:ctrlPr>
                      </m:dPr>
                      <m:e>
                        <m:sSub>
                          <m:sSubPr>
                            <m:ctrlPr>
                              <a:rPr lang="vi-VN" sz="2400" i="1">
                                <a:latin typeface="Cambria Math" panose="02040503050406030204" pitchFamily="18" charset="0"/>
                              </a:rPr>
                            </m:ctrlPr>
                          </m:sSubPr>
                          <m:e>
                            <m:r>
                              <a:rPr lang="en-US" sz="2400" b="0" i="1">
                                <a:latin typeface="Cambria Math" panose="02040503050406030204" pitchFamily="18" charset="0"/>
                              </a:rPr>
                              <m:t>𝑤</m:t>
                            </m:r>
                          </m:e>
                          <m:sub>
                            <m:r>
                              <a:rPr lang="en-US" sz="2400" b="0" i="1">
                                <a:latin typeface="Cambria Math" panose="02040503050406030204" pitchFamily="18" charset="0"/>
                              </a:rPr>
                              <m:t>𝑡</m:t>
                            </m:r>
                          </m:sub>
                        </m:sSub>
                      </m:e>
                    </m:d>
                    <m:sSubSup>
                      <m:sSubSupPr>
                        <m:ctrlPr>
                          <a:rPr lang="vi-VN" sz="2400" i="1">
                            <a:latin typeface="Cambria Math" panose="02040503050406030204" pitchFamily="18" charset="0"/>
                          </a:rPr>
                        </m:ctrlPr>
                      </m:sSubSupPr>
                      <m:e>
                        <m:r>
                          <a:rPr lang="en-US" sz="2400" b="0" i="1">
                            <a:latin typeface="Cambria Math" panose="02040503050406030204" pitchFamily="18" charset="0"/>
                          </a:rPr>
                          <m:t>𝑤</m:t>
                        </m:r>
                      </m:e>
                      <m:sub>
                        <m:r>
                          <a:rPr lang="en-US" sz="2400" b="0" i="1">
                            <a:latin typeface="Cambria Math" panose="02040503050406030204" pitchFamily="18" charset="0"/>
                          </a:rPr>
                          <m:t>1</m:t>
                        </m:r>
                      </m:sub>
                      <m:sup>
                        <m:d>
                          <m:dPr>
                            <m:ctrlPr>
                              <a:rPr lang="vi-VN" sz="2400" i="1">
                                <a:latin typeface="Cambria Math" panose="02040503050406030204" pitchFamily="18" charset="0"/>
                              </a:rPr>
                            </m:ctrlPr>
                          </m:dPr>
                          <m:e>
                            <m:r>
                              <a:rPr lang="en-US" sz="2400" b="0" i="1">
                                <a:latin typeface="Cambria Math" panose="02040503050406030204" pitchFamily="18" charset="0"/>
                              </a:rPr>
                              <m:t>𝑡</m:t>
                            </m:r>
                            <m:r>
                              <a:rPr lang="en-US" sz="2400" b="0" i="1">
                                <a:latin typeface="Cambria Math" panose="02040503050406030204" pitchFamily="18" charset="0"/>
                              </a:rPr>
                              <m:t>−1</m:t>
                            </m:r>
                          </m:e>
                        </m:d>
                      </m:sup>
                    </m:sSubSup>
                    <m:r>
                      <a:rPr lang="en-US" sz="2400" b="0" i="1">
                        <a:latin typeface="Cambria Math" panose="02040503050406030204" pitchFamily="18" charset="0"/>
                      </a:rPr>
                      <m:t>)</m:t>
                    </m:r>
                  </m:oMath>
                </a14:m>
                <a:r>
                  <a:rPr lang="en-US" sz="2400">
                    <a:latin typeface="Times New Roman" panose="02020603050405020304" pitchFamily="18" charset="0"/>
                    <a:cs typeface="Times New Roman" panose="02020603050405020304" pitchFamily="18" charset="0"/>
                  </a:rPr>
                  <a:t> nghĩa là </a:t>
                </a:r>
                <a:r>
                  <a:rPr lang="en-US" sz="2400" smtClean="0">
                    <a:latin typeface="Times New Roman" panose="02020603050405020304" pitchFamily="18" charset="0"/>
                    <a:cs typeface="Times New Roman" panose="02020603050405020304" pitchFamily="18" charset="0"/>
                  </a:rPr>
                  <a:t>ta sẽ đi maximum giá trị Likelihood. </a:t>
                </a:r>
              </a:p>
              <a:p>
                <a:pPr marL="342900" indent="-342900" algn="just">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Để đánh giá một mô hình ta sẽ sử dụng độ hỗn loạn thông tin(</a:t>
                </a:r>
                <a:r>
                  <a:rPr lang="en-US" sz="2400" b="1" i="1" smtClean="0">
                    <a:latin typeface="Times New Roman" panose="02020603050405020304" pitchFamily="18" charset="0"/>
                    <a:cs typeface="Times New Roman" panose="02020603050405020304" pitchFamily="18" charset="0"/>
                  </a:rPr>
                  <a:t>perplexity</a:t>
                </a:r>
                <a:r>
                  <a:rPr lang="en-US" sz="2400" b="1" i="1" smtClean="0">
                    <a:latin typeface="Times New Roman" panose="02020603050405020304" pitchFamily="18" charset="0"/>
                    <a:cs typeface="Times New Roman" panose="02020603050405020304" pitchFamily="18" charset="0"/>
                  </a:rPr>
                  <a:t>):</a:t>
                </a:r>
                <a:endParaRPr lang="en-US" sz="240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Hạn </a:t>
                </a:r>
                <a:r>
                  <a:rPr lang="en-US" sz="2400" smtClean="0">
                    <a:latin typeface="Times New Roman" panose="02020603050405020304" pitchFamily="18" charset="0"/>
                    <a:cs typeface="Times New Roman" panose="02020603050405020304" pitchFamily="18" charset="0"/>
                  </a:rPr>
                  <a:t>chế duy nhất của mô hình đó là với bất kỳ lựa chọn nào thì:</a:t>
                </a:r>
              </a:p>
              <a:p>
                <a:pPr lvl="1" algn="just"/>
                <a:r>
                  <a:rPr lang="en-US" sz="240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vi-VN"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 </m:t>
                    </m:r>
                    <m:sSubSup>
                      <m:sSubSupPr>
                        <m:ctrlPr>
                          <a:rPr lang="vi-VN" sz="2400" i="1">
                            <a:latin typeface="Cambria Math" panose="02040503050406030204" pitchFamily="18" charset="0"/>
                          </a:rPr>
                        </m:ctrlPr>
                      </m:sSubSupPr>
                      <m:e>
                        <m:r>
                          <a:rPr lang="en-US" sz="2400" i="1">
                            <a:latin typeface="Cambria Math" panose="02040503050406030204" pitchFamily="18" charset="0"/>
                          </a:rPr>
                          <m:t>𝑤</m:t>
                        </m:r>
                      </m:e>
                      <m:sub>
                        <m:r>
                          <a:rPr lang="en-US" sz="2400" i="1">
                            <a:latin typeface="Cambria Math" panose="02040503050406030204" pitchFamily="18" charset="0"/>
                          </a:rPr>
                          <m:t>1</m:t>
                        </m:r>
                      </m:sub>
                      <m:sup>
                        <m:d>
                          <m:dPr>
                            <m:ctrlPr>
                              <a:rPr lang="vi-VN"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−1</m:t>
                            </m:r>
                          </m:e>
                        </m:d>
                      </m:sup>
                    </m:sSubSup>
                    <m:r>
                      <a:rPr lang="en-US" sz="2400" i="1">
                        <a:latin typeface="Cambria Math" panose="02040503050406030204" pitchFamily="18" charset="0"/>
                      </a:rPr>
                      <m:t>,</m:t>
                    </m:r>
                    <m:nary>
                      <m:naryPr>
                        <m:chr m:val="∑"/>
                        <m:limLoc m:val="undOvr"/>
                        <m:ctrlPr>
                          <a:rPr lang="vi-VN"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 </m:t>
                        </m:r>
                      </m:sub>
                      <m:sup>
                        <m:d>
                          <m:dPr>
                            <m:begChr m:val="|"/>
                            <m:endChr m:val="|"/>
                            <m:ctrlPr>
                              <a:rPr lang="vi-VN" sz="2400" i="1">
                                <a:latin typeface="Cambria Math" panose="02040503050406030204" pitchFamily="18" charset="0"/>
                              </a:rPr>
                            </m:ctrlPr>
                          </m:dPr>
                          <m:e>
                            <m:r>
                              <a:rPr lang="en-US" sz="2400" i="1">
                                <a:latin typeface="Cambria Math" panose="02040503050406030204" pitchFamily="18" charset="0"/>
                              </a:rPr>
                              <m:t>𝑉</m:t>
                            </m:r>
                          </m:e>
                        </m:d>
                      </m:sup>
                      <m:e>
                        <m:r>
                          <a:rPr lang="en-US" sz="2400" i="1">
                            <a:latin typeface="Cambria Math" panose="02040503050406030204" pitchFamily="18" charset="0"/>
                          </a:rPr>
                          <m:t>𝑓</m:t>
                        </m:r>
                        <m:d>
                          <m:dPr>
                            <m:ctrlPr>
                              <a:rPr lang="vi-VN"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r>
                                  <a:rPr lang="en-US" sz="2400" i="1">
                                    <a:latin typeface="Cambria Math" panose="02040503050406030204" pitchFamily="18" charset="0"/>
                                  </a:rPr>
                                  <m:t>−1</m:t>
                                </m:r>
                              </m:sub>
                            </m:sSub>
                            <m:r>
                              <a:rPr lang="en-US" sz="2400" i="1">
                                <a:latin typeface="Cambria Math" panose="02040503050406030204" pitchFamily="18" charset="0"/>
                              </a:rPr>
                              <m:t>,…, </m:t>
                            </m:r>
                            <m:sSub>
                              <m:sSubPr>
                                <m:ctrlPr>
                                  <a:rPr lang="vi-VN"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=1</m:t>
                        </m:r>
                      </m:e>
                    </m:nary>
                  </m:oMath>
                </a14:m>
                <a:r>
                  <a:rPr lang="en-US" sz="2400">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với </a:t>
                </a:r>
                <a14:m>
                  <m:oMath xmlns:m="http://schemas.openxmlformats.org/officeDocument/2006/math">
                    <m:r>
                      <a:rPr lang="en-US" sz="2400" i="1">
                        <a:latin typeface="Cambria Math" panose="02040503050406030204" pitchFamily="18" charset="0"/>
                      </a:rPr>
                      <m:t>𝑓</m:t>
                    </m:r>
                    <m:r>
                      <a:rPr lang="en-US" sz="2400" i="1">
                        <a:latin typeface="Cambria Math" panose="02040503050406030204" pitchFamily="18" charset="0"/>
                      </a:rPr>
                      <m:t>&gt;0</m:t>
                    </m:r>
                  </m:oMath>
                </a14:m>
                <a:r>
                  <a:rPr lang="en-US" sz="2400" smtClean="0">
                    <a:latin typeface="Times New Roman" panose="02020603050405020304" pitchFamily="18" charset="0"/>
                    <a:cs typeface="Times New Roman" panose="02020603050405020304" pitchFamily="18" charset="0"/>
                  </a:rPr>
                  <a:t>. Nhờ vào </a:t>
                </a:r>
                <a:r>
                  <a:rPr lang="en-US" sz="2400">
                    <a:latin typeface="Times New Roman" panose="02020603050405020304" pitchFamily="18" charset="0"/>
                    <a:cs typeface="Times New Roman" panose="02020603050405020304" pitchFamily="18" charset="0"/>
                  </a:rPr>
                  <a:t>tích của các xác suất có điều </a:t>
                </a:r>
                <a:r>
                  <a:rPr lang="en-US" sz="2400" smtClean="0">
                    <a:latin typeface="Times New Roman" panose="02020603050405020304" pitchFamily="18" charset="0"/>
                    <a:cs typeface="Times New Roman" panose="02020603050405020304" pitchFamily="18" charset="0"/>
                  </a:rPr>
                  <a:t>kiện này, </a:t>
                </a:r>
                <a:r>
                  <a:rPr lang="en-US" sz="2400">
                    <a:latin typeface="Times New Roman" panose="02020603050405020304" pitchFamily="18" charset="0"/>
                    <a:cs typeface="Times New Roman" panose="02020603050405020304" pitchFamily="18" charset="0"/>
                  </a:rPr>
                  <a:t>người ta có được một mô </a:t>
                </a:r>
                <a:r>
                  <a:rPr lang="en-US" sz="2400" smtClean="0">
                    <a:latin typeface="Times New Roman" panose="02020603050405020304" pitchFamily="18" charset="0"/>
                    <a:cs typeface="Times New Roman" panose="02020603050405020304" pitchFamily="18" charset="0"/>
                  </a:rPr>
                  <a:t>xác suất đồng thời</a:t>
                </a:r>
                <a:r>
                  <a:rPr lang="en-US" sz="2400" i="1" smtClean="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của chuỗi các </a:t>
                </a:r>
                <a:r>
                  <a:rPr lang="en-US" sz="2400" smtClean="0">
                    <a:latin typeface="Times New Roman" panose="02020603050405020304" pitchFamily="18" charset="0"/>
                    <a:cs typeface="Times New Roman" panose="02020603050405020304" pitchFamily="18" charset="0"/>
                  </a:rPr>
                  <a:t>từ</a:t>
                </a:r>
                <a:r>
                  <a:rPr lang="en-US" sz="2400" i="1" smtClean="0">
                    <a:latin typeface="Times New Roman" panose="02020603050405020304" pitchFamily="18" charset="0"/>
                    <a:cs typeface="Times New Roman" panose="02020603050405020304" pitchFamily="18" charset="0"/>
                  </a:rPr>
                  <a:t>.</a:t>
                </a:r>
                <a:endParaRPr lang="vi-VN"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smtClean="0">
                  <a:latin typeface="Times New Roman" panose="02020603050405020304" pitchFamily="18" charset="0"/>
                  <a:cs typeface="Times New Roman" panose="02020603050405020304" pitchFamily="18" charset="0"/>
                </a:endParaRPr>
              </a:p>
            </p:txBody>
          </p:sp>
        </mc:Choice>
        <mc:Fallback>
          <p:sp>
            <p:nvSpPr>
              <p:cNvPr id="10" name="Rectangle 9"/>
              <p:cNvSpPr>
                <a:spLocks noRot="1" noChangeAspect="1" noMove="1" noResize="1" noEditPoints="1" noAdjustHandles="1" noChangeArrowheads="1" noChangeShapeType="1" noTextEdit="1"/>
              </p:cNvSpPr>
              <p:nvPr/>
            </p:nvSpPr>
            <p:spPr>
              <a:xfrm>
                <a:off x="1593424" y="2151017"/>
                <a:ext cx="9971559" cy="3598357"/>
              </a:xfrm>
              <a:prstGeom prst="rect">
                <a:avLst/>
              </a:prstGeom>
              <a:blipFill>
                <a:blip r:embed="rId2"/>
                <a:stretch>
                  <a:fillRect l="-795" t="-1356" r="-978"/>
                </a:stretch>
              </a:blipFill>
            </p:spPr>
            <p:txBody>
              <a:bodyPr/>
              <a:lstStyle/>
              <a:p>
                <a:r>
                  <a:rPr lang="vi-VN">
                    <a:noFill/>
                  </a:rPr>
                  <a:t> </a:t>
                </a:r>
              </a:p>
            </p:txBody>
          </p:sp>
        </mc:Fallback>
      </mc:AlternateContent>
    </p:spTree>
    <p:extLst>
      <p:ext uri="{BB962C8B-B14F-4D97-AF65-F5344CB8AC3E}">
        <p14:creationId xmlns:p14="http://schemas.microsoft.com/office/powerpoint/2010/main" val="41886400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TM11561227_Simple organization chart_SL_V1.potx" id="{BF0B56FD-4542-4940-AB3A-4258140D9123}" vid="{248BCB92-82B6-4090-A1F0-4D4196AC21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51F1C8-A66A-4A0D-9227-9A2C605C62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8D97F7-B797-462C-A211-7417181FCC12}">
  <ds:schemaRefs>
    <ds:schemaRef ds:uri="16c05727-aa75-4e4a-9b5f-8a80a1165891"/>
    <ds:schemaRef ds:uri="http://purl.org/dc/elements/1.1/"/>
    <ds:schemaRef ds:uri="http://schemas.microsoft.com/office/2006/documentManagement/types"/>
    <ds:schemaRef ds:uri="http://schemas.microsoft.com/office/2006/metadata/properties"/>
    <ds:schemaRef ds:uri="http://purl.org/dc/dcmitype/"/>
    <ds:schemaRef ds:uri="http://purl.org/dc/terms/"/>
    <ds:schemaRef ds:uri="http://schemas.microsoft.com/office/infopath/2007/PartnerControls"/>
    <ds:schemaRef ds:uri="http://schemas.openxmlformats.org/package/2006/metadata/core-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094299E3-214B-4E80-8D30-578D4C9725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Simple organization chart</Template>
  <TotalTime>0</TotalTime>
  <Words>818</Words>
  <Application>Microsoft Office PowerPoint</Application>
  <PresentationFormat>Widescreen</PresentationFormat>
  <Paragraphs>154</Paragraphs>
  <Slides>17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Cambria Math</vt:lpstr>
      <vt:lpstr>Symbol</vt:lpstr>
      <vt:lpstr>Tahoma</vt:lpstr>
      <vt:lpstr>Times New Roman</vt:lpstr>
      <vt:lpstr>Tw Cen MT</vt:lpstr>
      <vt:lpstr>Tw Cen MT Condensed</vt:lpstr>
      <vt:lpstr>Wingdings</vt:lpstr>
      <vt:lpstr>Wingdings 3</vt:lpstr>
      <vt:lpstr>Integral</vt:lpstr>
      <vt:lpstr>Vietnamese Language model  Based on Neural network</vt:lpstr>
      <vt:lpstr>I. Tổng quan:</vt:lpstr>
      <vt:lpstr>1.1 Tại sao phải sử dụng mạng neural để xây dựng mô hình ngôn ngữ ? </vt:lpstr>
      <vt:lpstr>1.2 Quan hệ của một từ với các từ đứng trước nó:  </vt:lpstr>
      <vt:lpstr>1.2 Quan hệ của một từ với các từ đứng trước nó:  </vt:lpstr>
      <vt:lpstr>II. Xây dựng mô Hình:</vt:lpstr>
      <vt:lpstr>2.1 Khởi tạo dữ liệu trong training:   </vt:lpstr>
      <vt:lpstr>2.1 Khởi tạo dữ liệu trong training:   </vt:lpstr>
      <vt:lpstr>2.2 Neural Network:   </vt:lpstr>
      <vt:lpstr>2.2 Neural Network:   </vt:lpstr>
      <vt:lpstr>2.2 Neural Network:   </vt:lpstr>
      <vt:lpstr>2.2 Neural Network:   </vt:lpstr>
      <vt:lpstr>2.2 Neural Network:   </vt:lpstr>
      <vt:lpstr>2.2 Neural Network:   </vt:lpstr>
      <vt:lpstr>2.2 Neural Network:   </vt:lpstr>
      <vt:lpstr>2.2 Neural Network:   </vt:lpstr>
      <vt:lpstr>2.2 Neural Network: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2020-07-20T15:53:00Z</dcterms:created>
  <dcterms:modified xsi:type="dcterms:W3CDTF">2020-07-23T08:00:07Z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