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48" r:id="rId1"/>
  </p:sldMasterIdLst>
  <p:notesMasterIdLst>
    <p:notesMasterId r:id="rId13"/>
  </p:notesMasterIdLst>
  <p:sldIdLst>
    <p:sldId id="256" r:id="rId2"/>
    <p:sldId id="257" r:id="rId3"/>
    <p:sldId id="259" r:id="rId4"/>
    <p:sldId id="260" r:id="rId5"/>
    <p:sldId id="261" r:id="rId6"/>
    <p:sldId id="262" r:id="rId7"/>
    <p:sldId id="265" r:id="rId8"/>
    <p:sldId id="263" r:id="rId9"/>
    <p:sldId id="264" r:id="rId10"/>
    <p:sldId id="266" r:id="rId11"/>
    <p:sldId id="267"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631"/>
  </p:normalViewPr>
  <p:slideViewPr>
    <p:cSldViewPr snapToGrid="0" snapToObjects="1">
      <p:cViewPr varScale="1">
        <p:scale>
          <a:sx n="85" d="100"/>
          <a:sy n="85" d="100"/>
        </p:scale>
        <p:origin x="176" y="4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2C3A61-B1D8-BF44-9E94-2170415F0A1D}" type="datetimeFigureOut">
              <a:rPr lang="en-US" smtClean="0"/>
              <a:t>2/23/17</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E0A043-41A8-8E4C-9F1B-A671C2EDB0B8}" type="slidenum">
              <a:rPr lang="en-US" smtClean="0"/>
              <a:t>‹#›</a:t>
            </a:fld>
            <a:endParaRPr lang="en-US"/>
          </a:p>
        </p:txBody>
      </p:sp>
    </p:spTree>
    <p:extLst>
      <p:ext uri="{BB962C8B-B14F-4D97-AF65-F5344CB8AC3E}">
        <p14:creationId xmlns:p14="http://schemas.microsoft.com/office/powerpoint/2010/main" val="146786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40E0A043-41A8-8E4C-9F1B-A671C2EDB0B8}" type="slidenum">
              <a:rPr lang="en-US" smtClean="0"/>
              <a:t>0</a:t>
            </a:fld>
            <a:endParaRPr lang="en-US"/>
          </a:p>
        </p:txBody>
      </p:sp>
    </p:spTree>
    <p:extLst>
      <p:ext uri="{BB962C8B-B14F-4D97-AF65-F5344CB8AC3E}">
        <p14:creationId xmlns:p14="http://schemas.microsoft.com/office/powerpoint/2010/main" val="1726873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Cliquez et modifiez le titre</a:t>
            </a:r>
            <a:endParaRPr lang="en-US"/>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Cliquez pour modifier le style des sous-titres du masque</a:t>
            </a:r>
            <a:endParaRPr lang="en-US"/>
          </a:p>
        </p:txBody>
      </p:sp>
      <p:sp>
        <p:nvSpPr>
          <p:cNvPr id="4" name="Espace réservé de la date 3"/>
          <p:cNvSpPr>
            <a:spLocks noGrp="1"/>
          </p:cNvSpPr>
          <p:nvPr>
            <p:ph type="dt" sz="half" idx="10"/>
          </p:nvPr>
        </p:nvSpPr>
        <p:spPr/>
        <p:txBody>
          <a:bodyPr/>
          <a:lstStyle/>
          <a:p>
            <a:fld id="{818018D1-3E04-7A4A-8D54-B0DCD056EC09}" type="datetime1">
              <a:rPr lang="fr-FR" smtClean="0"/>
              <a:t>23/02/2017</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C0E1EEF8-4A67-6A49-8037-814C7ABA9E69}" type="slidenum">
              <a:rPr lang="en-US" smtClean="0"/>
              <a:t>‹#›</a:t>
            </a:fld>
            <a:endParaRPr lang="en-US"/>
          </a:p>
        </p:txBody>
      </p:sp>
    </p:spTree>
    <p:extLst>
      <p:ext uri="{BB962C8B-B14F-4D97-AF65-F5344CB8AC3E}">
        <p14:creationId xmlns:p14="http://schemas.microsoft.com/office/powerpoint/2010/main" val="1835012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en-US"/>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F78794EC-64A4-8F4D-9F0F-1BFE9347D95E}" type="datetime1">
              <a:rPr lang="fr-FR" smtClean="0"/>
              <a:t>23/02/2017</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C0E1EEF8-4A67-6A49-8037-814C7ABA9E69}" type="slidenum">
              <a:rPr lang="en-US" smtClean="0"/>
              <a:t>‹#›</a:t>
            </a:fld>
            <a:endParaRPr lang="en-US"/>
          </a:p>
        </p:txBody>
      </p:sp>
    </p:spTree>
    <p:extLst>
      <p:ext uri="{BB962C8B-B14F-4D97-AF65-F5344CB8AC3E}">
        <p14:creationId xmlns:p14="http://schemas.microsoft.com/office/powerpoint/2010/main" val="1764991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Cliquez et modifiez le titre</a:t>
            </a:r>
            <a:endParaRPr lang="en-US"/>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34312923-00D7-8047-B6BF-E1EF583DDF6B}" type="datetime1">
              <a:rPr lang="fr-FR" smtClean="0"/>
              <a:t>23/02/2017</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C0E1EEF8-4A67-6A49-8037-814C7ABA9E69}" type="slidenum">
              <a:rPr lang="en-US" smtClean="0"/>
              <a:t>‹#›</a:t>
            </a:fld>
            <a:endParaRPr lang="en-US"/>
          </a:p>
        </p:txBody>
      </p:sp>
    </p:spTree>
    <p:extLst>
      <p:ext uri="{BB962C8B-B14F-4D97-AF65-F5344CB8AC3E}">
        <p14:creationId xmlns:p14="http://schemas.microsoft.com/office/powerpoint/2010/main" val="1013146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en-US"/>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FA9BF292-9DD2-3648-A20C-AF946BE6201D}" type="datetime1">
              <a:rPr lang="fr-FR" smtClean="0"/>
              <a:t>23/02/2017</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C0E1EEF8-4A67-6A49-8037-814C7ABA9E69}" type="slidenum">
              <a:rPr lang="en-US" smtClean="0"/>
              <a:t>‹#›</a:t>
            </a:fld>
            <a:endParaRPr lang="en-US"/>
          </a:p>
        </p:txBody>
      </p:sp>
    </p:spTree>
    <p:extLst>
      <p:ext uri="{BB962C8B-B14F-4D97-AF65-F5344CB8AC3E}">
        <p14:creationId xmlns:p14="http://schemas.microsoft.com/office/powerpoint/2010/main" val="1042752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Cliquez et modifiez le titre</a:t>
            </a:r>
            <a:endParaRPr lang="en-US"/>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24287F8B-214B-8B4D-9EED-E1B36E10304D}" type="datetime1">
              <a:rPr lang="fr-FR" smtClean="0"/>
              <a:t>23/02/2017</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C0E1EEF8-4A67-6A49-8037-814C7ABA9E69}" type="slidenum">
              <a:rPr lang="en-US" smtClean="0"/>
              <a:t>‹#›</a:t>
            </a:fld>
            <a:endParaRPr lang="en-US"/>
          </a:p>
        </p:txBody>
      </p:sp>
    </p:spTree>
    <p:extLst>
      <p:ext uri="{BB962C8B-B14F-4D97-AF65-F5344CB8AC3E}">
        <p14:creationId xmlns:p14="http://schemas.microsoft.com/office/powerpoint/2010/main" val="2070775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en-US"/>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e la date 4"/>
          <p:cNvSpPr>
            <a:spLocks noGrp="1"/>
          </p:cNvSpPr>
          <p:nvPr>
            <p:ph type="dt" sz="half" idx="10"/>
          </p:nvPr>
        </p:nvSpPr>
        <p:spPr/>
        <p:txBody>
          <a:bodyPr/>
          <a:lstStyle/>
          <a:p>
            <a:fld id="{D812BAC5-3A6C-364F-BE7F-6C9D90EE1E76}" type="datetime1">
              <a:rPr lang="fr-FR" smtClean="0"/>
              <a:t>23/02/2017</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C0E1EEF8-4A67-6A49-8037-814C7ABA9E69}" type="slidenum">
              <a:rPr lang="en-US" smtClean="0"/>
              <a:t>‹#›</a:t>
            </a:fld>
            <a:endParaRPr lang="en-US"/>
          </a:p>
        </p:txBody>
      </p:sp>
    </p:spTree>
    <p:extLst>
      <p:ext uri="{BB962C8B-B14F-4D97-AF65-F5344CB8AC3E}">
        <p14:creationId xmlns:p14="http://schemas.microsoft.com/office/powerpoint/2010/main" val="1397828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Cliquez et modifiez le titre</a:t>
            </a:r>
            <a:endParaRPr lang="en-US"/>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7" name="Espace réservé de la date 6"/>
          <p:cNvSpPr>
            <a:spLocks noGrp="1"/>
          </p:cNvSpPr>
          <p:nvPr>
            <p:ph type="dt" sz="half" idx="10"/>
          </p:nvPr>
        </p:nvSpPr>
        <p:spPr/>
        <p:txBody>
          <a:bodyPr/>
          <a:lstStyle/>
          <a:p>
            <a:fld id="{9B67894A-EE2B-B04F-85ED-4A13809F8C2F}" type="datetime1">
              <a:rPr lang="fr-FR" smtClean="0"/>
              <a:t>23/02/2017</a:t>
            </a:fld>
            <a:endParaRPr lang="en-US"/>
          </a:p>
        </p:txBody>
      </p:sp>
      <p:sp>
        <p:nvSpPr>
          <p:cNvPr id="8" name="Espace réservé du pied de page 7"/>
          <p:cNvSpPr>
            <a:spLocks noGrp="1"/>
          </p:cNvSpPr>
          <p:nvPr>
            <p:ph type="ftr" sz="quarter" idx="11"/>
          </p:nvPr>
        </p:nvSpPr>
        <p:spPr/>
        <p:txBody>
          <a:bodyPr/>
          <a:lstStyle/>
          <a:p>
            <a:endParaRPr lang="en-US"/>
          </a:p>
        </p:txBody>
      </p:sp>
      <p:sp>
        <p:nvSpPr>
          <p:cNvPr id="9" name="Espace réservé du numéro de diapositive 8"/>
          <p:cNvSpPr>
            <a:spLocks noGrp="1"/>
          </p:cNvSpPr>
          <p:nvPr>
            <p:ph type="sldNum" sz="quarter" idx="12"/>
          </p:nvPr>
        </p:nvSpPr>
        <p:spPr/>
        <p:txBody>
          <a:bodyPr/>
          <a:lstStyle/>
          <a:p>
            <a:fld id="{C0E1EEF8-4A67-6A49-8037-814C7ABA9E69}" type="slidenum">
              <a:rPr lang="en-US" smtClean="0"/>
              <a:t>‹#›</a:t>
            </a:fld>
            <a:endParaRPr lang="en-US"/>
          </a:p>
        </p:txBody>
      </p:sp>
    </p:spTree>
    <p:extLst>
      <p:ext uri="{BB962C8B-B14F-4D97-AF65-F5344CB8AC3E}">
        <p14:creationId xmlns:p14="http://schemas.microsoft.com/office/powerpoint/2010/main" val="1976825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en-US"/>
          </a:p>
        </p:txBody>
      </p:sp>
      <p:sp>
        <p:nvSpPr>
          <p:cNvPr id="3" name="Espace réservé de la date 2"/>
          <p:cNvSpPr>
            <a:spLocks noGrp="1"/>
          </p:cNvSpPr>
          <p:nvPr>
            <p:ph type="dt" sz="half" idx="10"/>
          </p:nvPr>
        </p:nvSpPr>
        <p:spPr/>
        <p:txBody>
          <a:bodyPr/>
          <a:lstStyle/>
          <a:p>
            <a:fld id="{E2FA5AB5-B98F-0941-A6ED-77D2C8CEA8AC}" type="datetime1">
              <a:rPr lang="fr-FR" smtClean="0"/>
              <a:t>23/02/2017</a:t>
            </a:fld>
            <a:endParaRPr lang="en-US"/>
          </a:p>
        </p:txBody>
      </p:sp>
      <p:sp>
        <p:nvSpPr>
          <p:cNvPr id="4" name="Espace réservé du pied de page 3"/>
          <p:cNvSpPr>
            <a:spLocks noGrp="1"/>
          </p:cNvSpPr>
          <p:nvPr>
            <p:ph type="ftr" sz="quarter" idx="11"/>
          </p:nvPr>
        </p:nvSpPr>
        <p:spPr/>
        <p:txBody>
          <a:bodyPr/>
          <a:lstStyle/>
          <a:p>
            <a:endParaRPr lang="en-US"/>
          </a:p>
        </p:txBody>
      </p:sp>
      <p:sp>
        <p:nvSpPr>
          <p:cNvPr id="5" name="Espace réservé du numéro de diapositive 4"/>
          <p:cNvSpPr>
            <a:spLocks noGrp="1"/>
          </p:cNvSpPr>
          <p:nvPr>
            <p:ph type="sldNum" sz="quarter" idx="12"/>
          </p:nvPr>
        </p:nvSpPr>
        <p:spPr/>
        <p:txBody>
          <a:bodyPr/>
          <a:lstStyle/>
          <a:p>
            <a:fld id="{C0E1EEF8-4A67-6A49-8037-814C7ABA9E69}" type="slidenum">
              <a:rPr lang="en-US" smtClean="0"/>
              <a:t>‹#›</a:t>
            </a:fld>
            <a:endParaRPr lang="en-US"/>
          </a:p>
        </p:txBody>
      </p:sp>
    </p:spTree>
    <p:extLst>
      <p:ext uri="{BB962C8B-B14F-4D97-AF65-F5344CB8AC3E}">
        <p14:creationId xmlns:p14="http://schemas.microsoft.com/office/powerpoint/2010/main" val="782490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8941327C-26CE-D946-981E-44A1D19E7F62}" type="datetime1">
              <a:rPr lang="fr-FR" smtClean="0"/>
              <a:t>23/02/2017</a:t>
            </a:fld>
            <a:endParaRPr lang="en-US"/>
          </a:p>
        </p:txBody>
      </p:sp>
      <p:sp>
        <p:nvSpPr>
          <p:cNvPr id="3" name="Espace réservé du pied de page 2"/>
          <p:cNvSpPr>
            <a:spLocks noGrp="1"/>
          </p:cNvSpPr>
          <p:nvPr>
            <p:ph type="ftr" sz="quarter" idx="11"/>
          </p:nvPr>
        </p:nvSpPr>
        <p:spPr/>
        <p:txBody>
          <a:bodyPr/>
          <a:lstStyle/>
          <a:p>
            <a:endParaRPr lang="en-US"/>
          </a:p>
        </p:txBody>
      </p:sp>
      <p:sp>
        <p:nvSpPr>
          <p:cNvPr id="4" name="Espace réservé du numéro de diapositive 3"/>
          <p:cNvSpPr>
            <a:spLocks noGrp="1"/>
          </p:cNvSpPr>
          <p:nvPr>
            <p:ph type="sldNum" sz="quarter" idx="12"/>
          </p:nvPr>
        </p:nvSpPr>
        <p:spPr/>
        <p:txBody>
          <a:bodyPr/>
          <a:lstStyle/>
          <a:p>
            <a:fld id="{C0E1EEF8-4A67-6A49-8037-814C7ABA9E69}" type="slidenum">
              <a:rPr lang="en-US" smtClean="0"/>
              <a:t>‹#›</a:t>
            </a:fld>
            <a:endParaRPr lang="en-US"/>
          </a:p>
        </p:txBody>
      </p:sp>
    </p:spTree>
    <p:extLst>
      <p:ext uri="{BB962C8B-B14F-4D97-AF65-F5344CB8AC3E}">
        <p14:creationId xmlns:p14="http://schemas.microsoft.com/office/powerpoint/2010/main" val="133357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Cliquez et modifiez le titre</a:t>
            </a:r>
            <a:endParaRPr lang="en-US"/>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985D0CA2-B7BA-6A45-A8F7-3BA0304ED285}" type="datetime1">
              <a:rPr lang="fr-FR" smtClean="0"/>
              <a:t>23/02/2017</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C0E1EEF8-4A67-6A49-8037-814C7ABA9E69}" type="slidenum">
              <a:rPr lang="en-US" smtClean="0"/>
              <a:t>‹#›</a:t>
            </a:fld>
            <a:endParaRPr lang="en-US"/>
          </a:p>
        </p:txBody>
      </p:sp>
    </p:spTree>
    <p:extLst>
      <p:ext uri="{BB962C8B-B14F-4D97-AF65-F5344CB8AC3E}">
        <p14:creationId xmlns:p14="http://schemas.microsoft.com/office/powerpoint/2010/main" val="1514260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Cliquez et modifiez le titre</a:t>
            </a:r>
            <a:endParaRPr lang="en-US"/>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3A886170-A4A2-1A43-B357-308D26EB4752}" type="datetime1">
              <a:rPr lang="fr-FR" smtClean="0"/>
              <a:t>23/02/2017</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C0E1EEF8-4A67-6A49-8037-814C7ABA9E69}" type="slidenum">
              <a:rPr lang="en-US" smtClean="0"/>
              <a:t>‹#›</a:t>
            </a:fld>
            <a:endParaRPr lang="en-US"/>
          </a:p>
        </p:txBody>
      </p:sp>
    </p:spTree>
    <p:extLst>
      <p:ext uri="{BB962C8B-B14F-4D97-AF65-F5344CB8AC3E}">
        <p14:creationId xmlns:p14="http://schemas.microsoft.com/office/powerpoint/2010/main" val="34522034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Cliquez et modifiez le titre</a:t>
            </a:r>
            <a:endParaRPr lang="en-US"/>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582423-BF15-4847-A342-A761295D54E7}" type="datetime1">
              <a:rPr lang="fr-FR" smtClean="0"/>
              <a:t>23/02/2017</a:t>
            </a:fld>
            <a:endParaRPr lang="en-US"/>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E1EEF8-4A67-6A49-8037-814C7ABA9E69}" type="slidenum">
              <a:rPr lang="en-US" smtClean="0"/>
              <a:t>‹#›</a:t>
            </a:fld>
            <a:endParaRPr lang="en-US"/>
          </a:p>
        </p:txBody>
      </p:sp>
    </p:spTree>
    <p:extLst>
      <p:ext uri="{BB962C8B-B14F-4D97-AF65-F5344CB8AC3E}">
        <p14:creationId xmlns:p14="http://schemas.microsoft.com/office/powerpoint/2010/main" val="16989812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48626"/>
            <a:ext cx="6738450" cy="1409374"/>
          </a:xfrm>
          <a:custGeom>
            <a:avLst/>
            <a:gdLst>
              <a:gd name="connsiteX0" fmla="*/ 0 w 6738450"/>
              <a:gd name="connsiteY0" fmla="*/ 0 h 1409374"/>
              <a:gd name="connsiteX1" fmla="*/ 6738450 w 6738450"/>
              <a:gd name="connsiteY1" fmla="*/ 0 h 1409374"/>
              <a:gd name="connsiteX2" fmla="*/ 6085725 w 6738450"/>
              <a:gd name="connsiteY2" fmla="*/ 1409374 h 1409374"/>
              <a:gd name="connsiteX3" fmla="*/ 1524000 w 6738450"/>
              <a:gd name="connsiteY3" fmla="*/ 1409374 h 1409374"/>
              <a:gd name="connsiteX4" fmla="*/ 1200418 w 6738450"/>
              <a:gd name="connsiteY4" fmla="*/ 1409374 h 1409374"/>
              <a:gd name="connsiteX5" fmla="*/ 0 w 6738450"/>
              <a:gd name="connsiteY5" fmla="*/ 1409374 h 1409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38450" h="1409374">
                <a:moveTo>
                  <a:pt x="0" y="0"/>
                </a:moveTo>
                <a:lnTo>
                  <a:pt x="6738450" y="0"/>
                </a:lnTo>
                <a:lnTo>
                  <a:pt x="6085725" y="1409374"/>
                </a:lnTo>
                <a:lnTo>
                  <a:pt x="1524000" y="1409374"/>
                </a:lnTo>
                <a:lnTo>
                  <a:pt x="1200418" y="1409374"/>
                </a:lnTo>
                <a:lnTo>
                  <a:pt x="0" y="140937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1" name="Freeform 3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02096" y="3608996"/>
            <a:ext cx="4522796" cy="3249004"/>
          </a:xfrm>
          <a:custGeom>
            <a:avLst/>
            <a:gdLst>
              <a:gd name="connsiteX0" fmla="*/ 3018081 w 4522796"/>
              <a:gd name="connsiteY0" fmla="*/ 0 h 3249004"/>
              <a:gd name="connsiteX1" fmla="*/ 0 w 4522796"/>
              <a:gd name="connsiteY1" fmla="*/ 0 h 3249004"/>
              <a:gd name="connsiteX2" fmla="*/ 0 w 4522796"/>
              <a:gd name="connsiteY2" fmla="*/ 3249004 h 3249004"/>
              <a:gd name="connsiteX3" fmla="*/ 4522796 w 4522796"/>
              <a:gd name="connsiteY3" fmla="*/ 3249004 h 3249004"/>
            </a:gdLst>
            <a:ahLst/>
            <a:cxnLst>
              <a:cxn ang="0">
                <a:pos x="connsiteX0" y="connsiteY0"/>
              </a:cxn>
              <a:cxn ang="0">
                <a:pos x="connsiteX1" y="connsiteY1"/>
              </a:cxn>
              <a:cxn ang="0">
                <a:pos x="connsiteX2" y="connsiteY2"/>
              </a:cxn>
              <a:cxn ang="0">
                <a:pos x="connsiteX3" y="connsiteY3"/>
              </a:cxn>
            </a:cxnLst>
            <a:rect l="l" t="t" r="r" b="b"/>
            <a:pathLst>
              <a:path w="4522796" h="3249004">
                <a:moveTo>
                  <a:pt x="3018081" y="0"/>
                </a:moveTo>
                <a:lnTo>
                  <a:pt x="0" y="0"/>
                </a:lnTo>
                <a:lnTo>
                  <a:pt x="0" y="3249004"/>
                </a:lnTo>
                <a:lnTo>
                  <a:pt x="4522796" y="324900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3" name="Freeform 1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5448626"/>
            <a:ext cx="5925190" cy="1409374"/>
          </a:xfrm>
          <a:custGeom>
            <a:avLst/>
            <a:gdLst>
              <a:gd name="connsiteX0" fmla="*/ 652725 w 5925190"/>
              <a:gd name="connsiteY0" fmla="*/ 0 h 1409374"/>
              <a:gd name="connsiteX1" fmla="*/ 5925190 w 5925190"/>
              <a:gd name="connsiteY1" fmla="*/ 0 h 1409374"/>
              <a:gd name="connsiteX2" fmla="*/ 5925190 w 5925190"/>
              <a:gd name="connsiteY2" fmla="*/ 1409374 h 1409374"/>
              <a:gd name="connsiteX3" fmla="*/ 0 w 5925190"/>
              <a:gd name="connsiteY3" fmla="*/ 1409374 h 1409374"/>
            </a:gdLst>
            <a:ahLst/>
            <a:cxnLst>
              <a:cxn ang="0">
                <a:pos x="connsiteX0" y="connsiteY0"/>
              </a:cxn>
              <a:cxn ang="0">
                <a:pos x="connsiteX1" y="connsiteY1"/>
              </a:cxn>
              <a:cxn ang="0">
                <a:pos x="connsiteX2" y="connsiteY2"/>
              </a:cxn>
              <a:cxn ang="0">
                <a:pos x="connsiteX3" y="connsiteY3"/>
              </a:cxn>
            </a:cxnLst>
            <a:rect l="l" t="t" r="r" b="b"/>
            <a:pathLst>
              <a:path w="5925190" h="1409374">
                <a:moveTo>
                  <a:pt x="652725" y="0"/>
                </a:moveTo>
                <a:lnTo>
                  <a:pt x="5925190" y="0"/>
                </a:lnTo>
                <a:lnTo>
                  <a:pt x="5925190" y="1409374"/>
                </a:lnTo>
                <a:lnTo>
                  <a:pt x="0" y="140937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2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920618" cy="2896258"/>
          </a:xfrm>
          <a:custGeom>
            <a:avLst/>
            <a:gdLst>
              <a:gd name="connsiteX0" fmla="*/ 0 w 5920618"/>
              <a:gd name="connsiteY0" fmla="*/ 0 h 2896258"/>
              <a:gd name="connsiteX1" fmla="*/ 3191370 w 5920618"/>
              <a:gd name="connsiteY1" fmla="*/ 0 h 2896258"/>
              <a:gd name="connsiteX2" fmla="*/ 3346315 w 5920618"/>
              <a:gd name="connsiteY2" fmla="*/ 0 h 2896258"/>
              <a:gd name="connsiteX3" fmla="*/ 5920618 w 5920618"/>
              <a:gd name="connsiteY3" fmla="*/ 0 h 2896258"/>
              <a:gd name="connsiteX4" fmla="*/ 4583705 w 5920618"/>
              <a:gd name="connsiteY4" fmla="*/ 2896258 h 2896258"/>
              <a:gd name="connsiteX5" fmla="*/ 3346315 w 5920618"/>
              <a:gd name="connsiteY5" fmla="*/ 2896258 h 2896258"/>
              <a:gd name="connsiteX6" fmla="*/ 1854457 w 5920618"/>
              <a:gd name="connsiteY6" fmla="*/ 2896258 h 2896258"/>
              <a:gd name="connsiteX7" fmla="*/ 0 w 5920618"/>
              <a:gd name="connsiteY7" fmla="*/ 2896258 h 2896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0618" h="2896258">
                <a:moveTo>
                  <a:pt x="0" y="0"/>
                </a:moveTo>
                <a:lnTo>
                  <a:pt x="3191370" y="0"/>
                </a:lnTo>
                <a:lnTo>
                  <a:pt x="3346315" y="0"/>
                </a:lnTo>
                <a:lnTo>
                  <a:pt x="5920618" y="0"/>
                </a:lnTo>
                <a:lnTo>
                  <a:pt x="4583705" y="2896258"/>
                </a:lnTo>
                <a:lnTo>
                  <a:pt x="3346315" y="2896258"/>
                </a:lnTo>
                <a:lnTo>
                  <a:pt x="1854457" y="2896258"/>
                </a:lnTo>
                <a:lnTo>
                  <a:pt x="0" y="289625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2791" y="2256285"/>
            <a:ext cx="3079129" cy="936055"/>
          </a:xfrm>
          <a:prstGeom prst="rect">
            <a:avLst/>
          </a:prstGeom>
        </p:spPr>
      </p:pic>
      <p:sp>
        <p:nvSpPr>
          <p:cNvPr id="2" name="Titre 1"/>
          <p:cNvSpPr>
            <a:spLocks noGrp="1"/>
          </p:cNvSpPr>
          <p:nvPr>
            <p:ph type="ctrTitle"/>
          </p:nvPr>
        </p:nvSpPr>
        <p:spPr>
          <a:xfrm>
            <a:off x="1524000" y="3011117"/>
            <a:ext cx="6618051" cy="1355750"/>
          </a:xfrm>
        </p:spPr>
        <p:txBody>
          <a:bodyPr>
            <a:normAutofit/>
          </a:bodyPr>
          <a:lstStyle/>
          <a:p>
            <a:pPr algn="l"/>
            <a:r>
              <a:rPr lang="en-US" sz="5400" dirty="0"/>
              <a:t>Homework 1 </a:t>
            </a:r>
          </a:p>
        </p:txBody>
      </p:sp>
      <p:sp>
        <p:nvSpPr>
          <p:cNvPr id="3" name="Sous-titre 2"/>
          <p:cNvSpPr>
            <a:spLocks noGrp="1"/>
          </p:cNvSpPr>
          <p:nvPr>
            <p:ph type="subTitle" idx="1"/>
          </p:nvPr>
        </p:nvSpPr>
        <p:spPr>
          <a:xfrm>
            <a:off x="1524000" y="4373823"/>
            <a:ext cx="6618051" cy="911117"/>
          </a:xfrm>
        </p:spPr>
        <p:txBody>
          <a:bodyPr>
            <a:normAutofit/>
          </a:bodyPr>
          <a:lstStyle/>
          <a:p>
            <a:pPr algn="l"/>
            <a:r>
              <a:rPr lang="fr-FR" sz="2000" dirty="0" err="1" smtClean="0"/>
              <a:t>Automatic</a:t>
            </a:r>
            <a:r>
              <a:rPr lang="fr-FR" sz="2000" dirty="0" smtClean="0"/>
              <a:t> Lens </a:t>
            </a:r>
            <a:r>
              <a:rPr lang="fr-FR" sz="2000" dirty="0" err="1" smtClean="0"/>
              <a:t>smear</a:t>
            </a:r>
            <a:r>
              <a:rPr lang="fr-FR" sz="2000" dirty="0" smtClean="0"/>
              <a:t> </a:t>
            </a:r>
            <a:r>
              <a:rPr lang="fr-FR" sz="2000" dirty="0" err="1" smtClean="0"/>
              <a:t>detection</a:t>
            </a:r>
            <a:endParaRPr lang="en-US" sz="2000" dirty="0"/>
          </a:p>
        </p:txBody>
      </p:sp>
      <p:sp>
        <p:nvSpPr>
          <p:cNvPr id="4" name="Espace réservé du numéro de diapositive 3"/>
          <p:cNvSpPr>
            <a:spLocks noGrp="1"/>
          </p:cNvSpPr>
          <p:nvPr>
            <p:ph type="sldNum" sz="quarter" idx="12"/>
          </p:nvPr>
        </p:nvSpPr>
        <p:spPr>
          <a:xfrm>
            <a:off x="8820150" y="6356350"/>
            <a:ext cx="2533650" cy="365125"/>
          </a:xfrm>
        </p:spPr>
        <p:txBody>
          <a:bodyPr>
            <a:normAutofit/>
          </a:bodyPr>
          <a:lstStyle/>
          <a:p>
            <a:fld id="{C0E1EEF8-4A67-6A49-8037-814C7ABA9E69}" type="slidenum">
              <a:rPr lang="en-US">
                <a:solidFill>
                  <a:srgbClr val="FFFFFF">
                    <a:alpha val="80000"/>
                  </a:srgbClr>
                </a:solidFill>
              </a:rPr>
              <a:pPr/>
              <a:t>0</a:t>
            </a:fld>
            <a:endParaRPr lang="en-US">
              <a:solidFill>
                <a:srgbClr val="FFFFFF">
                  <a:alpha val="80000"/>
                </a:srgbClr>
              </a:solidFill>
            </a:endParaRPr>
          </a:p>
        </p:txBody>
      </p:sp>
      <p:sp>
        <p:nvSpPr>
          <p:cNvPr id="6" name="ZoneTexte 5"/>
          <p:cNvSpPr txBox="1"/>
          <p:nvPr/>
        </p:nvSpPr>
        <p:spPr>
          <a:xfrm>
            <a:off x="6346935" y="1034016"/>
            <a:ext cx="5845065" cy="923330"/>
          </a:xfrm>
          <a:prstGeom prst="rect">
            <a:avLst/>
          </a:prstGeom>
          <a:noFill/>
        </p:spPr>
        <p:txBody>
          <a:bodyPr wrap="square" rtlCol="0">
            <a:spAutoFit/>
          </a:bodyPr>
          <a:lstStyle/>
          <a:p>
            <a:r>
              <a:rPr lang="en-GB" dirty="0" smtClean="0"/>
              <a:t>Jules Baud A20387950</a:t>
            </a:r>
          </a:p>
          <a:p>
            <a:r>
              <a:rPr lang="en-GB" dirty="0" smtClean="0"/>
              <a:t>Thomas </a:t>
            </a:r>
            <a:r>
              <a:rPr lang="en-GB" dirty="0" err="1" smtClean="0"/>
              <a:t>Thous</a:t>
            </a:r>
            <a:r>
              <a:rPr lang="en-GB" dirty="0" smtClean="0"/>
              <a:t>  A20387922</a:t>
            </a:r>
          </a:p>
          <a:p>
            <a:r>
              <a:rPr lang="en-GB" dirty="0" err="1" smtClean="0"/>
              <a:t>Patipat</a:t>
            </a:r>
            <a:r>
              <a:rPr lang="en-GB" dirty="0" smtClean="0"/>
              <a:t> </a:t>
            </a:r>
            <a:r>
              <a:rPr lang="en-GB" dirty="0" err="1" smtClean="0"/>
              <a:t>Duangchalonin</a:t>
            </a:r>
            <a:r>
              <a:rPr lang="en-GB" dirty="0" smtClean="0"/>
              <a:t> A20351140</a:t>
            </a:r>
            <a:endParaRPr lang="en-GB" dirty="0"/>
          </a:p>
        </p:txBody>
      </p:sp>
    </p:spTree>
    <p:extLst>
      <p:ext uri="{BB962C8B-B14F-4D97-AF65-F5344CB8AC3E}">
        <p14:creationId xmlns:p14="http://schemas.microsoft.com/office/powerpoint/2010/main" val="13388747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				Conclusion	</a:t>
            </a:r>
            <a:endParaRPr lang="en-GB" dirty="0"/>
          </a:p>
        </p:txBody>
      </p:sp>
      <p:sp>
        <p:nvSpPr>
          <p:cNvPr id="3" name="Espace réservé du contenu 2"/>
          <p:cNvSpPr>
            <a:spLocks noGrp="1"/>
          </p:cNvSpPr>
          <p:nvPr>
            <p:ph idx="1"/>
          </p:nvPr>
        </p:nvSpPr>
        <p:spPr/>
        <p:txBody>
          <a:bodyPr/>
          <a:lstStyle/>
          <a:p>
            <a:r>
              <a:rPr lang="en-GB" dirty="0" smtClean="0"/>
              <a:t>Pros : </a:t>
            </a:r>
          </a:p>
          <a:p>
            <a:pPr lvl="1"/>
            <a:r>
              <a:rPr lang="en-GB" dirty="0" smtClean="0"/>
              <a:t>Dynamic , works with every set of images</a:t>
            </a:r>
          </a:p>
          <a:p>
            <a:pPr lvl="1"/>
            <a:r>
              <a:rPr lang="en-GB" dirty="0" smtClean="0"/>
              <a:t>Fast</a:t>
            </a:r>
            <a:endParaRPr lang="en-GB" dirty="0"/>
          </a:p>
          <a:p>
            <a:r>
              <a:rPr lang="en-GB" dirty="0" smtClean="0"/>
              <a:t>Cons : </a:t>
            </a:r>
          </a:p>
          <a:p>
            <a:pPr lvl="1"/>
            <a:r>
              <a:rPr lang="en-GB" dirty="0" smtClean="0"/>
              <a:t>Need a lot of samples images</a:t>
            </a:r>
          </a:p>
          <a:p>
            <a:pPr lvl="1"/>
            <a:r>
              <a:rPr lang="en-GB" dirty="0" smtClean="0"/>
              <a:t>Not 100 % accuracy</a:t>
            </a:r>
          </a:p>
          <a:p>
            <a:endParaRPr lang="en-GB" dirty="0"/>
          </a:p>
        </p:txBody>
      </p:sp>
      <p:sp>
        <p:nvSpPr>
          <p:cNvPr id="4" name="Espace réservé du numéro de diapositive 3"/>
          <p:cNvSpPr>
            <a:spLocks noGrp="1"/>
          </p:cNvSpPr>
          <p:nvPr>
            <p:ph type="sldNum" sz="quarter" idx="12"/>
          </p:nvPr>
        </p:nvSpPr>
        <p:spPr/>
        <p:txBody>
          <a:bodyPr/>
          <a:lstStyle/>
          <a:p>
            <a:fld id="{C0E1EEF8-4A67-6A49-8037-814C7ABA9E69}" type="slidenum">
              <a:rPr lang="en-US" smtClean="0"/>
              <a:t>9</a:t>
            </a:fld>
            <a:endParaRPr lang="en-US"/>
          </a:p>
        </p:txBody>
      </p:sp>
    </p:spTree>
    <p:extLst>
      <p:ext uri="{BB962C8B-B14F-4D97-AF65-F5344CB8AC3E}">
        <p14:creationId xmlns:p14="http://schemas.microsoft.com/office/powerpoint/2010/main" val="5140033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What to do next</a:t>
            </a:r>
            <a:endParaRPr lang="en-GB" dirty="0"/>
          </a:p>
        </p:txBody>
      </p:sp>
      <p:sp>
        <p:nvSpPr>
          <p:cNvPr id="3" name="Espace réservé du contenu 2"/>
          <p:cNvSpPr>
            <a:spLocks noGrp="1"/>
          </p:cNvSpPr>
          <p:nvPr>
            <p:ph idx="1"/>
          </p:nvPr>
        </p:nvSpPr>
        <p:spPr/>
        <p:txBody>
          <a:bodyPr/>
          <a:lstStyle/>
          <a:p>
            <a:r>
              <a:rPr lang="en-GB" dirty="0" smtClean="0"/>
              <a:t>Optimize memory usage for very large set of files</a:t>
            </a:r>
          </a:p>
          <a:p>
            <a:endParaRPr lang="en-GB" dirty="0" smtClean="0"/>
          </a:p>
          <a:p>
            <a:r>
              <a:rPr lang="en-GB" dirty="0" smtClean="0"/>
              <a:t>Try another statistic method</a:t>
            </a:r>
          </a:p>
          <a:p>
            <a:endParaRPr lang="en-GB" dirty="0"/>
          </a:p>
          <a:p>
            <a:r>
              <a:rPr lang="en-GB" dirty="0" smtClean="0"/>
              <a:t>Allow the user to change the Edge detection algorithm values</a:t>
            </a:r>
          </a:p>
          <a:p>
            <a:endParaRPr lang="en-GB" dirty="0"/>
          </a:p>
        </p:txBody>
      </p:sp>
      <p:sp>
        <p:nvSpPr>
          <p:cNvPr id="4" name="Espace réservé du numéro de diapositive 3"/>
          <p:cNvSpPr>
            <a:spLocks noGrp="1"/>
          </p:cNvSpPr>
          <p:nvPr>
            <p:ph type="sldNum" sz="quarter" idx="12"/>
          </p:nvPr>
        </p:nvSpPr>
        <p:spPr/>
        <p:txBody>
          <a:bodyPr/>
          <a:lstStyle/>
          <a:p>
            <a:fld id="{C0E1EEF8-4A67-6A49-8037-814C7ABA9E69}" type="slidenum">
              <a:rPr lang="en-US" smtClean="0"/>
              <a:t>10</a:t>
            </a:fld>
            <a:endParaRPr lang="en-US"/>
          </a:p>
        </p:txBody>
      </p:sp>
    </p:spTree>
    <p:extLst>
      <p:ext uri="{BB962C8B-B14F-4D97-AF65-F5344CB8AC3E}">
        <p14:creationId xmlns:p14="http://schemas.microsoft.com/office/powerpoint/2010/main" val="647078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Presentation of the problem</a:t>
            </a:r>
            <a:endParaRPr lang="en-US" dirty="0"/>
          </a:p>
        </p:txBody>
      </p:sp>
      <p:sp>
        <p:nvSpPr>
          <p:cNvPr id="3" name="Espace réservé du contenu 2"/>
          <p:cNvSpPr>
            <a:spLocks noGrp="1"/>
          </p:cNvSpPr>
          <p:nvPr>
            <p:ph idx="1"/>
          </p:nvPr>
        </p:nvSpPr>
        <p:spPr/>
        <p:txBody>
          <a:bodyPr/>
          <a:lstStyle/>
          <a:p>
            <a:r>
              <a:rPr lang="en-US" dirty="0" smtClean="0"/>
              <a:t>We were provided with 10Gb of pictures showing some smear</a:t>
            </a:r>
          </a:p>
        </p:txBody>
      </p:sp>
      <p:sp>
        <p:nvSpPr>
          <p:cNvPr id="4" name="Espace réservé du numéro de diapositive 3"/>
          <p:cNvSpPr>
            <a:spLocks noGrp="1"/>
          </p:cNvSpPr>
          <p:nvPr>
            <p:ph type="sldNum" sz="quarter" idx="12"/>
          </p:nvPr>
        </p:nvSpPr>
        <p:spPr/>
        <p:txBody>
          <a:bodyPr/>
          <a:lstStyle/>
          <a:p>
            <a:fld id="{C0E1EEF8-4A67-6A49-8037-814C7ABA9E69}" type="slidenum">
              <a:rPr lang="en-US" smtClean="0"/>
              <a:t>1</a:t>
            </a:fld>
            <a:endParaRPr lang="en-US"/>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7866" y="2519363"/>
            <a:ext cx="3657600" cy="3657600"/>
          </a:xfrm>
          <a:prstGeom prst="rect">
            <a:avLst/>
          </a:prstGeom>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6143" y="2519363"/>
            <a:ext cx="3657600" cy="3657600"/>
          </a:xfrm>
          <a:prstGeom prst="rect">
            <a:avLst/>
          </a:prstGeom>
        </p:spPr>
      </p:pic>
    </p:spTree>
    <p:extLst>
      <p:ext uri="{BB962C8B-B14F-4D97-AF65-F5344CB8AC3E}">
        <p14:creationId xmlns:p14="http://schemas.microsoft.com/office/powerpoint/2010/main" val="2425231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rotWithShape="1">
          <a:blip r:embed="rId2">
            <a:extLst>
              <a:ext uri="{28A0092B-C50C-407E-A947-70E740481C1C}">
                <a14:useLocalDpi xmlns:a14="http://schemas.microsoft.com/office/drawing/2010/main" val="0"/>
              </a:ext>
            </a:extLst>
          </a:blip>
          <a:srcRect l="1428" r="902" b="3"/>
          <a:stretch/>
        </p:blipFill>
        <p:spPr>
          <a:xfrm>
            <a:off x="6524155" y="1082842"/>
            <a:ext cx="5028181" cy="5135077"/>
          </a:xfrm>
          <a:prstGeom prst="rect">
            <a:avLst/>
          </a:prstGeom>
          <a:effectLst/>
        </p:spPr>
      </p:pic>
      <p:sp>
        <p:nvSpPr>
          <p:cNvPr id="2" name="Titre 1"/>
          <p:cNvSpPr>
            <a:spLocks noGrp="1"/>
          </p:cNvSpPr>
          <p:nvPr>
            <p:ph type="title"/>
          </p:nvPr>
        </p:nvSpPr>
        <p:spPr>
          <a:xfrm>
            <a:off x="648929" y="629266"/>
            <a:ext cx="5127031" cy="1676603"/>
          </a:xfrm>
        </p:spPr>
        <p:txBody>
          <a:bodyPr>
            <a:normAutofit/>
          </a:bodyPr>
          <a:lstStyle/>
          <a:p>
            <a:r>
              <a:rPr lang="en-GB" dirty="0"/>
              <a:t>First try</a:t>
            </a:r>
          </a:p>
        </p:txBody>
      </p:sp>
      <p:sp>
        <p:nvSpPr>
          <p:cNvPr id="3" name="Espace réservé du contenu 2"/>
          <p:cNvSpPr>
            <a:spLocks noGrp="1"/>
          </p:cNvSpPr>
          <p:nvPr>
            <p:ph idx="1"/>
          </p:nvPr>
        </p:nvSpPr>
        <p:spPr>
          <a:xfrm>
            <a:off x="648930" y="2438400"/>
            <a:ext cx="5875225" cy="3785419"/>
          </a:xfrm>
        </p:spPr>
        <p:txBody>
          <a:bodyPr>
            <a:normAutofit fontScale="92500" lnSpcReduction="20000"/>
          </a:bodyPr>
          <a:lstStyle/>
          <a:p>
            <a:r>
              <a:rPr lang="en-GB" dirty="0"/>
              <a:t>We tried to do image transformation on Mathematica </a:t>
            </a:r>
            <a:r>
              <a:rPr lang="en-GB" dirty="0" smtClean="0"/>
              <a:t>first</a:t>
            </a:r>
          </a:p>
          <a:p>
            <a:r>
              <a:rPr lang="en-GB" dirty="0" smtClean="0"/>
              <a:t>We tried several algorithms for edges detection and we tried to determine how well they performed with different parameters</a:t>
            </a:r>
          </a:p>
          <a:p>
            <a:r>
              <a:rPr lang="en-GB" dirty="0" smtClean="0"/>
              <a:t>We also adjusted the luminosity and converted to greyscale</a:t>
            </a:r>
          </a:p>
          <a:p>
            <a:r>
              <a:rPr lang="en-GB" dirty="0" smtClean="0"/>
              <a:t>One problem we had was how to discriminate the sky and the actual region of interest</a:t>
            </a:r>
            <a:endParaRPr lang="en-GB" dirty="0"/>
          </a:p>
          <a:p>
            <a:endParaRPr lang="en-GB" dirty="0"/>
          </a:p>
        </p:txBody>
      </p:sp>
      <p:sp>
        <p:nvSpPr>
          <p:cNvPr id="4" name="Espace réservé du numéro de diapositive 3"/>
          <p:cNvSpPr>
            <a:spLocks noGrp="1"/>
          </p:cNvSpPr>
          <p:nvPr>
            <p:ph type="sldNum" sz="quarter" idx="12"/>
          </p:nvPr>
        </p:nvSpPr>
        <p:spPr>
          <a:xfrm>
            <a:off x="8610600" y="6356350"/>
            <a:ext cx="2743200" cy="365125"/>
          </a:xfrm>
        </p:spPr>
        <p:txBody>
          <a:bodyPr>
            <a:normAutofit/>
          </a:bodyPr>
          <a:lstStyle/>
          <a:p>
            <a:fld id="{C0E1EEF8-4A67-6A49-8037-814C7ABA9E69}" type="slidenum">
              <a:rPr lang="en-US" smtClean="0"/>
              <a:pPr/>
              <a:t>2</a:t>
            </a:fld>
            <a:endParaRPr lang="en-US"/>
          </a:p>
        </p:txBody>
      </p:sp>
    </p:spTree>
    <p:extLst>
      <p:ext uri="{BB962C8B-B14F-4D97-AF65-F5344CB8AC3E}">
        <p14:creationId xmlns:p14="http://schemas.microsoft.com/office/powerpoint/2010/main" val="29831694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rotWithShape="1">
          <a:blip r:embed="rId2">
            <a:extLst>
              <a:ext uri="{28A0092B-C50C-407E-A947-70E740481C1C}">
                <a14:useLocalDpi xmlns:a14="http://schemas.microsoft.com/office/drawing/2010/main" val="0"/>
              </a:ext>
            </a:extLst>
          </a:blip>
          <a:srcRect l="18837" r="13569"/>
          <a:stretch/>
        </p:blipFill>
        <p:spPr>
          <a:xfrm>
            <a:off x="20" y="10"/>
            <a:ext cx="4635571" cy="6857990"/>
          </a:xfrm>
          <a:prstGeom prst="rect">
            <a:avLst/>
          </a:prstGeom>
          <a:effectLst/>
        </p:spPr>
      </p:pic>
      <p:cxnSp>
        <p:nvCxnSpPr>
          <p:cNvPr id="9" name="Straight Connector 8"/>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re 1"/>
          <p:cNvSpPr>
            <a:spLocks noGrp="1"/>
          </p:cNvSpPr>
          <p:nvPr>
            <p:ph type="title"/>
          </p:nvPr>
        </p:nvSpPr>
        <p:spPr>
          <a:xfrm>
            <a:off x="4965430" y="629268"/>
            <a:ext cx="6586491" cy="1286160"/>
          </a:xfrm>
        </p:spPr>
        <p:txBody>
          <a:bodyPr anchor="b">
            <a:normAutofit fontScale="90000"/>
          </a:bodyPr>
          <a:lstStyle/>
          <a:p>
            <a:r>
              <a:rPr lang="en-GB" dirty="0" smtClean="0"/>
              <a:t>First approach on Mathematica</a:t>
            </a:r>
            <a:endParaRPr lang="en-GB" dirty="0"/>
          </a:p>
        </p:txBody>
      </p:sp>
      <p:sp>
        <p:nvSpPr>
          <p:cNvPr id="3" name="Espace réservé du contenu 2"/>
          <p:cNvSpPr>
            <a:spLocks noGrp="1"/>
          </p:cNvSpPr>
          <p:nvPr>
            <p:ph idx="1"/>
          </p:nvPr>
        </p:nvSpPr>
        <p:spPr>
          <a:xfrm>
            <a:off x="4965431" y="2438400"/>
            <a:ext cx="6586489" cy="3785419"/>
          </a:xfrm>
        </p:spPr>
        <p:txBody>
          <a:bodyPr>
            <a:normAutofit/>
          </a:bodyPr>
          <a:lstStyle/>
          <a:p>
            <a:r>
              <a:rPr lang="en-GB" sz="2000" dirty="0"/>
              <a:t>Our first approach was to do on average on and then try an edge detection on the result. This proved to be ineffective because the average was to blurry to detect any </a:t>
            </a:r>
            <a:r>
              <a:rPr lang="en-GB" sz="2000" dirty="0" smtClean="0"/>
              <a:t>form</a:t>
            </a:r>
            <a:r>
              <a:rPr lang="en-GB" sz="2000" dirty="0"/>
              <a:t> </a:t>
            </a:r>
            <a:r>
              <a:rPr lang="en-GB" sz="2000" dirty="0" smtClean="0"/>
              <a:t>( see the left picture)</a:t>
            </a:r>
            <a:endParaRPr lang="en-GB" sz="2000" dirty="0"/>
          </a:p>
          <a:p>
            <a:endParaRPr lang="en-GB" sz="2000" dirty="0"/>
          </a:p>
        </p:txBody>
      </p:sp>
      <p:sp>
        <p:nvSpPr>
          <p:cNvPr id="4" name="Espace réservé du numéro de diapositive 3"/>
          <p:cNvSpPr>
            <a:spLocks noGrp="1"/>
          </p:cNvSpPr>
          <p:nvPr>
            <p:ph type="sldNum" sz="quarter" idx="12"/>
          </p:nvPr>
        </p:nvSpPr>
        <p:spPr>
          <a:xfrm>
            <a:off x="10167042" y="6356350"/>
            <a:ext cx="1186758" cy="365125"/>
          </a:xfrm>
        </p:spPr>
        <p:txBody>
          <a:bodyPr>
            <a:normAutofit/>
          </a:bodyPr>
          <a:lstStyle/>
          <a:p>
            <a:fld id="{C0E1EEF8-4A67-6A49-8037-814C7ABA9E69}" type="slidenum">
              <a:rPr lang="en-US" smtClean="0"/>
              <a:pPr/>
              <a:t>3</a:t>
            </a:fld>
            <a:endParaRPr lang="en-US"/>
          </a:p>
        </p:txBody>
      </p:sp>
    </p:spTree>
    <p:extLst>
      <p:ext uri="{BB962C8B-B14F-4D97-AF65-F5344CB8AC3E}">
        <p14:creationId xmlns:p14="http://schemas.microsoft.com/office/powerpoint/2010/main" val="30468422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rotWithShape="1">
          <a:blip r:embed="rId2">
            <a:extLst>
              <a:ext uri="{28A0092B-C50C-407E-A947-70E740481C1C}">
                <a14:useLocalDpi xmlns:a14="http://schemas.microsoft.com/office/drawing/2010/main" val="0"/>
              </a:ext>
            </a:extLst>
          </a:blip>
          <a:srcRect l="2082" r="3" b="3"/>
          <a:stretch/>
        </p:blipFill>
        <p:spPr>
          <a:xfrm>
            <a:off x="6090613" y="640082"/>
            <a:ext cx="5461724" cy="5577837"/>
          </a:xfrm>
          <a:prstGeom prst="rect">
            <a:avLst/>
          </a:prstGeom>
          <a:effectLst/>
        </p:spPr>
      </p:pic>
      <p:sp>
        <p:nvSpPr>
          <p:cNvPr id="2" name="Titre 1"/>
          <p:cNvSpPr>
            <a:spLocks noGrp="1"/>
          </p:cNvSpPr>
          <p:nvPr>
            <p:ph type="title"/>
          </p:nvPr>
        </p:nvSpPr>
        <p:spPr>
          <a:xfrm>
            <a:off x="648929" y="629266"/>
            <a:ext cx="5127031" cy="1676603"/>
          </a:xfrm>
        </p:spPr>
        <p:txBody>
          <a:bodyPr>
            <a:normAutofit/>
          </a:bodyPr>
          <a:lstStyle/>
          <a:p>
            <a:r>
              <a:rPr lang="en-GB" dirty="0"/>
              <a:t>Second approach on </a:t>
            </a:r>
            <a:r>
              <a:rPr lang="en-GB" dirty="0" smtClean="0"/>
              <a:t>Mathematica </a:t>
            </a:r>
            <a:endParaRPr lang="en-GB" dirty="0"/>
          </a:p>
        </p:txBody>
      </p:sp>
      <p:sp>
        <p:nvSpPr>
          <p:cNvPr id="3" name="Espace réservé du contenu 2"/>
          <p:cNvSpPr>
            <a:spLocks noGrp="1"/>
          </p:cNvSpPr>
          <p:nvPr>
            <p:ph idx="1"/>
          </p:nvPr>
        </p:nvSpPr>
        <p:spPr>
          <a:xfrm>
            <a:off x="648930" y="2438400"/>
            <a:ext cx="5127029" cy="3785419"/>
          </a:xfrm>
        </p:spPr>
        <p:txBody>
          <a:bodyPr>
            <a:normAutofit fontScale="85000" lnSpcReduction="20000"/>
          </a:bodyPr>
          <a:lstStyle/>
          <a:p>
            <a:r>
              <a:rPr lang="en-GB" dirty="0" smtClean="0"/>
              <a:t>This time we performed an edge detection with high contrasted images for each image of the folder and then averaged the resulting pictures.</a:t>
            </a:r>
          </a:p>
          <a:p>
            <a:endParaRPr lang="en-GB" dirty="0" smtClean="0"/>
          </a:p>
          <a:p>
            <a:r>
              <a:rPr lang="en-GB" dirty="0" smtClean="0"/>
              <a:t>This approach proved to be effective and allowed us to detect precisely the blurred parts of the camera.</a:t>
            </a:r>
          </a:p>
          <a:p>
            <a:r>
              <a:rPr lang="en-GB" dirty="0" smtClean="0"/>
              <a:t>By using very low threshold we were able to eliminate the sky detection and to only keep the blurred region</a:t>
            </a:r>
            <a:endParaRPr lang="en-GB" dirty="0"/>
          </a:p>
        </p:txBody>
      </p:sp>
      <p:sp>
        <p:nvSpPr>
          <p:cNvPr id="4" name="Espace réservé du numéro de diapositive 3"/>
          <p:cNvSpPr>
            <a:spLocks noGrp="1"/>
          </p:cNvSpPr>
          <p:nvPr>
            <p:ph type="sldNum" sz="quarter" idx="12"/>
          </p:nvPr>
        </p:nvSpPr>
        <p:spPr>
          <a:xfrm>
            <a:off x="8610600" y="6356350"/>
            <a:ext cx="2743200" cy="365125"/>
          </a:xfrm>
        </p:spPr>
        <p:txBody>
          <a:bodyPr>
            <a:normAutofit/>
          </a:bodyPr>
          <a:lstStyle/>
          <a:p>
            <a:fld id="{C0E1EEF8-4A67-6A49-8037-814C7ABA9E69}" type="slidenum">
              <a:rPr lang="en-US" smtClean="0"/>
              <a:pPr/>
              <a:t>4</a:t>
            </a:fld>
            <a:endParaRPr lang="en-US"/>
          </a:p>
        </p:txBody>
      </p:sp>
    </p:spTree>
    <p:extLst>
      <p:ext uri="{BB962C8B-B14F-4D97-AF65-F5344CB8AC3E}">
        <p14:creationId xmlns:p14="http://schemas.microsoft.com/office/powerpoint/2010/main" val="38015331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rotWithShape="1">
          <a:blip r:embed="rId2">
            <a:extLst>
              <a:ext uri="{28A0092B-C50C-407E-A947-70E740481C1C}">
                <a14:useLocalDpi xmlns:a14="http://schemas.microsoft.com/office/drawing/2010/main" val="0"/>
              </a:ext>
            </a:extLst>
          </a:blip>
          <a:srcRect t="9201" r="-1" b="-1"/>
          <a:stretch/>
        </p:blipFill>
        <p:spPr>
          <a:xfrm>
            <a:off x="4639056" y="10"/>
            <a:ext cx="7552944" cy="6857990"/>
          </a:xfrm>
          <a:prstGeom prst="rect">
            <a:avLst/>
          </a:prstGeom>
          <a:effectLst/>
        </p:spPr>
      </p:pic>
      <p:sp>
        <p:nvSpPr>
          <p:cNvPr id="2" name="Titre 1"/>
          <p:cNvSpPr>
            <a:spLocks noGrp="1"/>
          </p:cNvSpPr>
          <p:nvPr>
            <p:ph type="title"/>
          </p:nvPr>
        </p:nvSpPr>
        <p:spPr>
          <a:xfrm>
            <a:off x="648929" y="629266"/>
            <a:ext cx="3651467" cy="1676603"/>
          </a:xfrm>
        </p:spPr>
        <p:txBody>
          <a:bodyPr>
            <a:normAutofit/>
          </a:bodyPr>
          <a:lstStyle/>
          <a:p>
            <a:r>
              <a:rPr lang="en-GB" dirty="0"/>
              <a:t>Getting a mask</a:t>
            </a:r>
          </a:p>
        </p:txBody>
      </p:sp>
      <p:sp>
        <p:nvSpPr>
          <p:cNvPr id="3" name="Espace réservé du contenu 2"/>
          <p:cNvSpPr>
            <a:spLocks noGrp="1"/>
          </p:cNvSpPr>
          <p:nvPr>
            <p:ph idx="1"/>
          </p:nvPr>
        </p:nvSpPr>
        <p:spPr>
          <a:xfrm>
            <a:off x="648931" y="2438400"/>
            <a:ext cx="3651466" cy="3785419"/>
          </a:xfrm>
        </p:spPr>
        <p:txBody>
          <a:bodyPr>
            <a:normAutofit/>
          </a:bodyPr>
          <a:lstStyle/>
          <a:p>
            <a:r>
              <a:rPr lang="en-GB" sz="1800" dirty="0"/>
              <a:t>We know had </a:t>
            </a:r>
            <a:r>
              <a:rPr lang="en-GB" sz="1800" dirty="0" smtClean="0"/>
              <a:t>to get the </a:t>
            </a:r>
            <a:r>
              <a:rPr lang="en-GB" sz="1800" dirty="0"/>
              <a:t>mask from the previous image</a:t>
            </a:r>
          </a:p>
          <a:p>
            <a:r>
              <a:rPr lang="en-GB" sz="1800" dirty="0"/>
              <a:t>We used Dilation algorithm to get this </a:t>
            </a:r>
            <a:r>
              <a:rPr lang="en-GB" sz="1800" dirty="0" smtClean="0"/>
              <a:t>image</a:t>
            </a:r>
            <a:endParaRPr lang="en-GB" sz="1800" dirty="0"/>
          </a:p>
          <a:p>
            <a:r>
              <a:rPr lang="en-GB" sz="1800" dirty="0" smtClean="0"/>
              <a:t>We tried multiple iterations to find the best value for our problem</a:t>
            </a:r>
            <a:endParaRPr lang="en-GB" sz="1800" dirty="0"/>
          </a:p>
        </p:txBody>
      </p:sp>
      <p:sp>
        <p:nvSpPr>
          <p:cNvPr id="4" name="Espace réservé du numéro de diapositive 3"/>
          <p:cNvSpPr>
            <a:spLocks noGrp="1"/>
          </p:cNvSpPr>
          <p:nvPr>
            <p:ph type="sldNum" sz="quarter" idx="12"/>
          </p:nvPr>
        </p:nvSpPr>
        <p:spPr>
          <a:xfrm>
            <a:off x="10853928" y="6356350"/>
            <a:ext cx="685800" cy="365125"/>
          </a:xfrm>
        </p:spPr>
        <p:txBody>
          <a:bodyPr>
            <a:normAutofit/>
          </a:bodyPr>
          <a:lstStyle/>
          <a:p>
            <a:pPr algn="l"/>
            <a:fld id="{C0E1EEF8-4A67-6A49-8037-814C7ABA9E69}" type="slidenum">
              <a:rPr lang="en-US">
                <a:solidFill>
                  <a:srgbClr val="FFFFFF"/>
                </a:solidFill>
              </a:rPr>
              <a:pPr algn="l"/>
              <a:t>5</a:t>
            </a:fld>
            <a:endParaRPr lang="en-US">
              <a:solidFill>
                <a:srgbClr val="FFFFFF"/>
              </a:solidFill>
            </a:endParaRPr>
          </a:p>
        </p:txBody>
      </p:sp>
      <p:cxnSp>
        <p:nvCxnSpPr>
          <p:cNvPr id="7" name="Connecteur droit 6"/>
          <p:cNvCxnSpPr/>
          <p:nvPr/>
        </p:nvCxnSpPr>
        <p:spPr>
          <a:xfrm flipV="1">
            <a:off x="4639056" y="10"/>
            <a:ext cx="0" cy="68579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2838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		</a:t>
            </a:r>
            <a:r>
              <a:rPr lang="en-GB" dirty="0"/>
              <a:t> </a:t>
            </a:r>
            <a:r>
              <a:rPr lang="en-GB" dirty="0" smtClean="0"/>
              <a:t>  Conclusion </a:t>
            </a:r>
            <a:r>
              <a:rPr lang="mr-IN" dirty="0" smtClean="0"/>
              <a:t>–</a:t>
            </a:r>
            <a:r>
              <a:rPr lang="en-GB" dirty="0" smtClean="0"/>
              <a:t> Pseudo Code</a:t>
            </a:r>
            <a:endParaRPr lang="en-GB" dirty="0"/>
          </a:p>
        </p:txBody>
      </p:sp>
      <p:sp>
        <p:nvSpPr>
          <p:cNvPr id="3" name="Espace réservé du contenu 2"/>
          <p:cNvSpPr>
            <a:spLocks noGrp="1"/>
          </p:cNvSpPr>
          <p:nvPr>
            <p:ph idx="1"/>
          </p:nvPr>
        </p:nvSpPr>
        <p:spPr/>
        <p:txBody>
          <a:bodyPr/>
          <a:lstStyle/>
          <a:p>
            <a:pPr marL="514350" marR="0" lvl="0" indent="-514350" defTabSz="914400" eaLnBrk="1" fontAlgn="auto" latinLnBrk="0" hangingPunct="1">
              <a:lnSpc>
                <a:spcPct val="100000"/>
              </a:lnSpc>
              <a:spcBef>
                <a:spcPts val="0"/>
              </a:spcBef>
              <a:spcAft>
                <a:spcPts val="0"/>
              </a:spcAft>
              <a:buClrTx/>
              <a:buSzTx/>
              <a:buFontTx/>
              <a:buAutoNum type="arabicParenR"/>
              <a:tabLst/>
              <a:defRPr/>
            </a:pPr>
            <a:r>
              <a:rPr lang="en-GB" dirty="0" smtClean="0"/>
              <a:t>For each image :</a:t>
            </a:r>
          </a:p>
          <a:p>
            <a:pPr marL="0" marR="0" lvl="0" indent="0" defTabSz="914400" eaLnBrk="1" fontAlgn="auto" latinLnBrk="0" hangingPunct="1">
              <a:lnSpc>
                <a:spcPct val="100000"/>
              </a:lnSpc>
              <a:spcBef>
                <a:spcPts val="0"/>
              </a:spcBef>
              <a:spcAft>
                <a:spcPts val="0"/>
              </a:spcAft>
              <a:buClrTx/>
              <a:buSzTx/>
              <a:buFontTx/>
              <a:buNone/>
              <a:tabLst/>
              <a:defRPr/>
            </a:pPr>
            <a:r>
              <a:rPr lang="en-GB" dirty="0" smtClean="0"/>
              <a:t>	1: Augment the contrast of the picture</a:t>
            </a:r>
          </a:p>
          <a:p>
            <a:pPr marL="0" marR="0" lvl="0" indent="0" defTabSz="914400" eaLnBrk="1" fontAlgn="auto" latinLnBrk="0" hangingPunct="1">
              <a:lnSpc>
                <a:spcPct val="100000"/>
              </a:lnSpc>
              <a:spcBef>
                <a:spcPts val="0"/>
              </a:spcBef>
              <a:spcAft>
                <a:spcPts val="0"/>
              </a:spcAft>
              <a:buClrTx/>
              <a:buSzTx/>
              <a:buFontTx/>
              <a:buNone/>
              <a:tabLst/>
              <a:defRPr/>
            </a:pPr>
            <a:r>
              <a:rPr lang="en-GB" dirty="0"/>
              <a:t>	</a:t>
            </a:r>
            <a:r>
              <a:rPr lang="en-GB" dirty="0" smtClean="0"/>
              <a:t>(this will make a noisy picture)</a:t>
            </a:r>
          </a:p>
          <a:p>
            <a:pPr marL="0" marR="0" lvl="0" indent="0" defTabSz="914400" eaLnBrk="1" fontAlgn="auto" latinLnBrk="0" hangingPunct="1">
              <a:lnSpc>
                <a:spcPct val="100000"/>
              </a:lnSpc>
              <a:spcBef>
                <a:spcPts val="0"/>
              </a:spcBef>
              <a:spcAft>
                <a:spcPts val="0"/>
              </a:spcAft>
              <a:buClrTx/>
              <a:buSzTx/>
              <a:buFontTx/>
              <a:buNone/>
              <a:tabLst/>
              <a:defRPr/>
            </a:pPr>
            <a:r>
              <a:rPr lang="en-GB" dirty="0"/>
              <a:t>	</a:t>
            </a:r>
            <a:r>
              <a:rPr lang="en-GB" dirty="0" smtClean="0"/>
              <a:t>2: Convert to Greyscale</a:t>
            </a:r>
          </a:p>
          <a:p>
            <a:pPr marL="0" marR="0" lvl="0" indent="0" defTabSz="914400" eaLnBrk="1" fontAlgn="auto" latinLnBrk="0" hangingPunct="1">
              <a:lnSpc>
                <a:spcPct val="100000"/>
              </a:lnSpc>
              <a:spcBef>
                <a:spcPts val="0"/>
              </a:spcBef>
              <a:spcAft>
                <a:spcPts val="0"/>
              </a:spcAft>
              <a:buClrTx/>
              <a:buSzTx/>
              <a:buFontTx/>
              <a:buNone/>
              <a:tabLst/>
              <a:defRPr/>
            </a:pPr>
            <a:r>
              <a:rPr lang="en-GB" dirty="0"/>
              <a:t>	3</a:t>
            </a:r>
            <a:r>
              <a:rPr lang="en-GB" dirty="0" smtClean="0"/>
              <a:t>: Perform an edge detection on the picture, because of the 		noisy picture we get a lot of edges</a:t>
            </a:r>
          </a:p>
          <a:p>
            <a:pPr marL="0" marR="0" lvl="0" indent="0" defTabSz="914400" eaLnBrk="1" fontAlgn="auto" latinLnBrk="0" hangingPunct="1">
              <a:lnSpc>
                <a:spcPct val="100000"/>
              </a:lnSpc>
              <a:spcBef>
                <a:spcPts val="0"/>
              </a:spcBef>
              <a:spcAft>
                <a:spcPts val="0"/>
              </a:spcAft>
              <a:buClrTx/>
              <a:buSzTx/>
              <a:buFontTx/>
              <a:buNone/>
              <a:tabLst/>
              <a:defRPr/>
            </a:pPr>
            <a:r>
              <a:rPr lang="en-GB" dirty="0" smtClean="0"/>
              <a:t>2) Perform an average of the generated pictures</a:t>
            </a:r>
          </a:p>
          <a:p>
            <a:pPr marL="0" marR="0" lvl="0" indent="0" defTabSz="914400" eaLnBrk="1" fontAlgn="auto" latinLnBrk="0" hangingPunct="1">
              <a:lnSpc>
                <a:spcPct val="100000"/>
              </a:lnSpc>
              <a:spcBef>
                <a:spcPts val="0"/>
              </a:spcBef>
              <a:spcAft>
                <a:spcPts val="0"/>
              </a:spcAft>
              <a:buClrTx/>
              <a:buSzTx/>
              <a:buFontTx/>
              <a:buNone/>
              <a:tabLst/>
              <a:defRPr/>
            </a:pPr>
            <a:r>
              <a:rPr lang="en-GB" dirty="0" smtClean="0"/>
              <a:t>3) Invert the pixels (Black to White)</a:t>
            </a:r>
          </a:p>
          <a:p>
            <a:pPr marL="0" marR="0" lvl="0" indent="0" defTabSz="914400" eaLnBrk="1" fontAlgn="auto" latinLnBrk="0" hangingPunct="1">
              <a:lnSpc>
                <a:spcPct val="100000"/>
              </a:lnSpc>
              <a:spcBef>
                <a:spcPts val="0"/>
              </a:spcBef>
              <a:spcAft>
                <a:spcPts val="0"/>
              </a:spcAft>
              <a:buClrTx/>
              <a:buSzTx/>
              <a:buFontTx/>
              <a:buNone/>
              <a:tabLst/>
              <a:defRPr/>
            </a:pPr>
            <a:r>
              <a:rPr lang="en-GB" dirty="0" smtClean="0"/>
              <a:t>4) Perform 6 Dilations </a:t>
            </a:r>
          </a:p>
          <a:p>
            <a:pPr marL="0" marR="0" lvl="0" indent="0" defTabSz="914400" eaLnBrk="1" fontAlgn="auto" latinLnBrk="0" hangingPunct="1">
              <a:lnSpc>
                <a:spcPct val="100000"/>
              </a:lnSpc>
              <a:spcBef>
                <a:spcPts val="0"/>
              </a:spcBef>
              <a:spcAft>
                <a:spcPts val="0"/>
              </a:spcAft>
              <a:buClrTx/>
              <a:buSzTx/>
              <a:buFontTx/>
              <a:buNone/>
              <a:tabLst/>
              <a:defRPr/>
            </a:pPr>
            <a:endParaRPr lang="en-GB" dirty="0"/>
          </a:p>
        </p:txBody>
      </p:sp>
      <p:sp>
        <p:nvSpPr>
          <p:cNvPr id="4" name="Espace réservé du numéro de diapositive 3"/>
          <p:cNvSpPr>
            <a:spLocks noGrp="1"/>
          </p:cNvSpPr>
          <p:nvPr>
            <p:ph type="sldNum" sz="quarter" idx="12"/>
          </p:nvPr>
        </p:nvSpPr>
        <p:spPr/>
        <p:txBody>
          <a:bodyPr/>
          <a:lstStyle/>
          <a:p>
            <a:fld id="{C0E1EEF8-4A67-6A49-8037-814C7ABA9E69}" type="slidenum">
              <a:rPr lang="en-US" smtClean="0"/>
              <a:t>6</a:t>
            </a:fld>
            <a:endParaRPr lang="en-US"/>
          </a:p>
        </p:txBody>
      </p:sp>
    </p:spTree>
    <p:extLst>
      <p:ext uri="{BB962C8B-B14F-4D97-AF65-F5344CB8AC3E}">
        <p14:creationId xmlns:p14="http://schemas.microsoft.com/office/powerpoint/2010/main" val="17923830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Implementing the process in Python</a:t>
            </a:r>
            <a:endParaRPr lang="en-GB" dirty="0"/>
          </a:p>
        </p:txBody>
      </p:sp>
      <p:sp>
        <p:nvSpPr>
          <p:cNvPr id="3" name="Espace réservé du contenu 2"/>
          <p:cNvSpPr>
            <a:spLocks noGrp="1"/>
          </p:cNvSpPr>
          <p:nvPr>
            <p:ph idx="1"/>
          </p:nvPr>
        </p:nvSpPr>
        <p:spPr/>
        <p:txBody>
          <a:bodyPr/>
          <a:lstStyle/>
          <a:p>
            <a:r>
              <a:rPr lang="en-GB" dirty="0" smtClean="0"/>
              <a:t>We had then to program those steps in Python in order to automate the process</a:t>
            </a:r>
          </a:p>
          <a:p>
            <a:endParaRPr lang="en-GB" dirty="0"/>
          </a:p>
          <a:p>
            <a:r>
              <a:rPr lang="en-GB" dirty="0" smtClean="0"/>
              <a:t>Library used :</a:t>
            </a:r>
          </a:p>
          <a:p>
            <a:pPr marL="685800" lvl="2">
              <a:spcBef>
                <a:spcPts val="1000"/>
              </a:spcBef>
            </a:pPr>
            <a:r>
              <a:rPr lang="en-GB" dirty="0" err="1" smtClean="0"/>
              <a:t>OpenCV</a:t>
            </a:r>
            <a:r>
              <a:rPr lang="en-GB" dirty="0" smtClean="0"/>
              <a:t> (2.4) </a:t>
            </a:r>
            <a:r>
              <a:rPr lang="en-GB" dirty="0" err="1" smtClean="0"/>
              <a:t>Numpy</a:t>
            </a:r>
            <a:r>
              <a:rPr lang="en-GB" dirty="0" smtClean="0"/>
              <a:t>, </a:t>
            </a:r>
            <a:r>
              <a:rPr lang="en-GB" dirty="0" err="1" smtClean="0"/>
              <a:t>Scipy</a:t>
            </a:r>
            <a:r>
              <a:rPr lang="en-GB" dirty="0" smtClean="0"/>
              <a:t>, PIL, and </a:t>
            </a:r>
            <a:r>
              <a:rPr lang="en-GB" dirty="0" err="1" smtClean="0"/>
              <a:t>Matplotlib</a:t>
            </a:r>
            <a:endParaRPr lang="en-GB" dirty="0"/>
          </a:p>
          <a:p>
            <a:r>
              <a:rPr lang="en-GB" dirty="0" smtClean="0"/>
              <a:t>OS:</a:t>
            </a:r>
          </a:p>
          <a:p>
            <a:pPr lvl="1"/>
            <a:r>
              <a:rPr lang="en-GB" dirty="0" smtClean="0"/>
              <a:t>OSX and Ubuntu 16.04.2 </a:t>
            </a:r>
            <a:endParaRPr lang="en-GB" dirty="0"/>
          </a:p>
        </p:txBody>
      </p:sp>
      <p:sp>
        <p:nvSpPr>
          <p:cNvPr id="4" name="Espace réservé du numéro de diapositive 3"/>
          <p:cNvSpPr>
            <a:spLocks noGrp="1"/>
          </p:cNvSpPr>
          <p:nvPr>
            <p:ph type="sldNum" sz="quarter" idx="12"/>
          </p:nvPr>
        </p:nvSpPr>
        <p:spPr/>
        <p:txBody>
          <a:bodyPr/>
          <a:lstStyle/>
          <a:p>
            <a:fld id="{C0E1EEF8-4A67-6A49-8037-814C7ABA9E69}" type="slidenum">
              <a:rPr lang="en-US" smtClean="0"/>
              <a:t>7</a:t>
            </a:fld>
            <a:endParaRPr lang="en-US"/>
          </a:p>
        </p:txBody>
      </p:sp>
    </p:spTree>
    <p:extLst>
      <p:ext uri="{BB962C8B-B14F-4D97-AF65-F5344CB8AC3E}">
        <p14:creationId xmlns:p14="http://schemas.microsoft.com/office/powerpoint/2010/main" val="11811352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en-GB" dirty="0" smtClean="0"/>
              <a:t>Final Results </a:t>
            </a:r>
            <a:endParaRPr lang="en-GB"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882" y="2183445"/>
            <a:ext cx="3737670" cy="3737670"/>
          </a:xfrm>
        </p:spPr>
      </p:pic>
      <p:sp>
        <p:nvSpPr>
          <p:cNvPr id="4" name="Espace réservé du numéro de diapositive 3"/>
          <p:cNvSpPr>
            <a:spLocks noGrp="1"/>
          </p:cNvSpPr>
          <p:nvPr>
            <p:ph type="sldNum" sz="quarter" idx="12"/>
          </p:nvPr>
        </p:nvSpPr>
        <p:spPr/>
        <p:txBody>
          <a:bodyPr/>
          <a:lstStyle/>
          <a:p>
            <a:fld id="{C0E1EEF8-4A67-6A49-8037-814C7ABA9E69}" type="slidenum">
              <a:rPr lang="en-US" smtClean="0"/>
              <a:t>8</a:t>
            </a:fld>
            <a:endParaRPr lang="en-US"/>
          </a:p>
        </p:txBody>
      </p:sp>
      <p:sp>
        <p:nvSpPr>
          <p:cNvPr id="6" name="ZoneTexte 5"/>
          <p:cNvSpPr txBox="1"/>
          <p:nvPr/>
        </p:nvSpPr>
        <p:spPr>
          <a:xfrm>
            <a:off x="944380" y="1569799"/>
            <a:ext cx="2713219" cy="369332"/>
          </a:xfrm>
          <a:prstGeom prst="rect">
            <a:avLst/>
          </a:prstGeom>
          <a:noFill/>
        </p:spPr>
        <p:txBody>
          <a:bodyPr wrap="square" rtlCol="0">
            <a:spAutoFit/>
          </a:bodyPr>
          <a:lstStyle/>
          <a:p>
            <a:r>
              <a:rPr lang="en-GB" dirty="0" smtClean="0"/>
              <a:t>Generated from Cam_0</a:t>
            </a:r>
            <a:endParaRPr lang="en-GB" dirty="0"/>
          </a:p>
        </p:txBody>
      </p:sp>
      <p:sp>
        <p:nvSpPr>
          <p:cNvPr id="7" name="ZoneTexte 6"/>
          <p:cNvSpPr txBox="1"/>
          <p:nvPr/>
        </p:nvSpPr>
        <p:spPr>
          <a:xfrm>
            <a:off x="5403252" y="1604174"/>
            <a:ext cx="2743200" cy="369332"/>
          </a:xfrm>
          <a:prstGeom prst="rect">
            <a:avLst/>
          </a:prstGeom>
          <a:noFill/>
        </p:spPr>
        <p:txBody>
          <a:bodyPr wrap="square" rtlCol="0">
            <a:spAutoFit/>
          </a:bodyPr>
          <a:lstStyle/>
          <a:p>
            <a:r>
              <a:rPr lang="en-GB" dirty="0" smtClean="0"/>
              <a:t>Generated from Cam_2</a:t>
            </a:r>
            <a:endParaRPr lang="en-GB" dirty="0"/>
          </a:p>
        </p:txBody>
      </p:sp>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1220" y="2047519"/>
            <a:ext cx="3873596" cy="3873596"/>
          </a:xfrm>
          <a:prstGeom prst="rect">
            <a:avLst/>
          </a:prstGeom>
        </p:spPr>
      </p:pic>
      <p:pic>
        <p:nvPicPr>
          <p:cNvPr id="9" name="Imag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64380" y="2468711"/>
            <a:ext cx="3452404" cy="3452404"/>
          </a:xfrm>
          <a:prstGeom prst="rect">
            <a:avLst/>
          </a:prstGeom>
        </p:spPr>
      </p:pic>
      <p:sp>
        <p:nvSpPr>
          <p:cNvPr id="10" name="ZoneTexte 9"/>
          <p:cNvSpPr txBox="1"/>
          <p:nvPr/>
        </p:nvSpPr>
        <p:spPr>
          <a:xfrm>
            <a:off x="9304226" y="1604174"/>
            <a:ext cx="2373112" cy="369332"/>
          </a:xfrm>
          <a:prstGeom prst="rect">
            <a:avLst/>
          </a:prstGeom>
          <a:noFill/>
        </p:spPr>
        <p:txBody>
          <a:bodyPr wrap="square" rtlCol="0">
            <a:spAutoFit/>
          </a:bodyPr>
          <a:lstStyle/>
          <a:p>
            <a:r>
              <a:rPr lang="en-GB" smtClean="0"/>
              <a:t>Generated from Cam_3</a:t>
            </a:r>
          </a:p>
        </p:txBody>
      </p:sp>
    </p:spTree>
    <p:extLst>
      <p:ext uri="{BB962C8B-B14F-4D97-AF65-F5344CB8AC3E}">
        <p14:creationId xmlns:p14="http://schemas.microsoft.com/office/powerpoint/2010/main" val="2044560889"/>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ureau">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ureau">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TotalTime>
  <Words>347</Words>
  <Application>Microsoft Macintosh PowerPoint</Application>
  <PresentationFormat>Grand écran</PresentationFormat>
  <Paragraphs>68</Paragraphs>
  <Slides>11</Slides>
  <Notes>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11</vt:i4>
      </vt:variant>
    </vt:vector>
  </HeadingPairs>
  <TitlesOfParts>
    <vt:vector size="16" baseType="lpstr">
      <vt:lpstr>Calibri</vt:lpstr>
      <vt:lpstr>Calibri Light</vt:lpstr>
      <vt:lpstr>Mangal</vt:lpstr>
      <vt:lpstr>Arial</vt:lpstr>
      <vt:lpstr>Thème Office</vt:lpstr>
      <vt:lpstr>Homework 1 </vt:lpstr>
      <vt:lpstr>Presentation of the problem</vt:lpstr>
      <vt:lpstr>First try</vt:lpstr>
      <vt:lpstr>First approach on Mathematica</vt:lpstr>
      <vt:lpstr>Second approach on Mathematica </vt:lpstr>
      <vt:lpstr>Getting a mask</vt:lpstr>
      <vt:lpstr>     Conclusion – Pseudo Code</vt:lpstr>
      <vt:lpstr>Implementing the process in Python</vt:lpstr>
      <vt:lpstr>Final Results </vt:lpstr>
      <vt:lpstr>    Conclusion </vt:lpstr>
      <vt:lpstr>What to do next</vt:lpstr>
    </vt:vector>
  </TitlesOfParts>
  <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Homework 1 </dc:title>
  <dc:creator>BAUD Jules</dc:creator>
  <cp:lastModifiedBy>BAUD Jules</cp:lastModifiedBy>
  <cp:revision>67</cp:revision>
  <dcterms:created xsi:type="dcterms:W3CDTF">2017-02-23T21:29:33Z</dcterms:created>
  <dcterms:modified xsi:type="dcterms:W3CDTF">2017-02-24T00:29:01Z</dcterms:modified>
</cp:coreProperties>
</file>