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3F17F-ECE1-4094-8473-00FB57F42A52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617621F-3671-4596-AD01-A497B12A8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6297D-A7E6-4F40-B066-DE9FB88411C8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62616-C4E7-4295-B999-F16FA8C65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229E4-4A9D-4FF3-9934-B1B454D73CBE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F1CA7-A0CF-4D56-8785-331205EA7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1329-E0C6-4B8A-9085-A275EA3B2182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EFCFB-349B-4518-8CC0-DC9919289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F6270-0800-4649-899F-E01E4F6E520C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7DB8A-F74F-4015-98E9-49F48A5E9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65FD2-11F1-4338-894F-C52C75A3A34A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7BD33-DDF9-4F9A-B86C-EC6A80655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96F03-F957-49BC-9D05-BB7A4204A59E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77414-BE63-4947-A392-907B6D08B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5741A-A325-46E0-B7E3-54C0A3738E60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0DF62-E4EE-4BB9-B057-A161D4FB2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286AB-351D-4920-954F-518F17A0551C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C5CC0-AFB5-470D-8056-56A91C314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ECF9A-7B67-488E-B190-8DF719F0F4F1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557E0-EC7B-478E-93D6-D9878C14C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AF173-C342-404E-A02F-DF964CF42044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A291070-D742-47AF-8A46-B6C38CCE3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AE34AC-A5AB-4DBD-836A-4425590CD76F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4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412840-5D52-4FF9-B08D-9D93BE3BE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73" r:id="rId9"/>
    <p:sldLayoutId id="2147483664" r:id="rId10"/>
    <p:sldLayoutId id="214748366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3657600"/>
          </a:xfr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7200" dirty="0" smtClean="0"/>
              <a:t>Cellular Automation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buFont typeface="Arial" pitchFamily="34" charset="0"/>
              <a:buNone/>
              <a:defRPr/>
            </a:pPr>
            <a:r>
              <a:rPr lang="en-US" dirty="0" err="1" smtClean="0"/>
              <a:t>pdubey</a:t>
            </a:r>
            <a:r>
              <a:rPr lang="en-US" dirty="0" smtClean="0"/>
              <a:t>, </a:t>
            </a:r>
            <a:r>
              <a:rPr lang="en-US" dirty="0" err="1" smtClean="0"/>
              <a:t>vdong</a:t>
            </a:r>
            <a:r>
              <a:rPr lang="en-US" dirty="0" smtClean="0"/>
              <a:t>, </a:t>
            </a:r>
            <a:r>
              <a:rPr lang="en-US" dirty="0" err="1" smtClean="0"/>
              <a:t>gnagaraj</a:t>
            </a:r>
            <a:r>
              <a:rPr lang="en-US" dirty="0" smtClean="0"/>
              <a:t>, </a:t>
            </a:r>
            <a:r>
              <a:rPr lang="en-US" dirty="0" err="1" smtClean="0"/>
              <a:t>aakulkar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609600"/>
            <a:ext cx="9186863" cy="5562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Design Patterns: Template method</a:t>
            </a:r>
            <a:endParaRPr 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0" y="2590800"/>
            <a:ext cx="4114800" cy="2895600"/>
          </a:xfrm>
        </p:spPr>
        <p:txBody>
          <a:bodyPr/>
          <a:lstStyle/>
          <a:p>
            <a:r>
              <a:rPr lang="en-US" smtClean="0"/>
              <a:t>Framework provides how to return a grid.</a:t>
            </a:r>
          </a:p>
          <a:p>
            <a:r>
              <a:rPr lang="en-US" smtClean="0"/>
              <a:t>User provides plugin consisting of how to map the next cell for a given rule.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52400" y="2198688"/>
            <a:ext cx="43434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public abstract class RuleAbstract implements Rule{</a:t>
            </a:r>
          </a:p>
          <a:p>
            <a:endParaRPr lang="en-US" sz="1200"/>
          </a:p>
          <a:p>
            <a:r>
              <a:rPr lang="en-US" sz="1200" b="1"/>
              <a:t>    public abstract Cell getNextCell(Grid g, int x, int y);</a:t>
            </a:r>
          </a:p>
          <a:p>
            <a:endParaRPr lang="en-US" sz="1200"/>
          </a:p>
          <a:p>
            <a:r>
              <a:rPr lang="en-US" sz="1200" b="1"/>
              <a:t>    public Grid getNextGrid(Grid g){</a:t>
            </a:r>
          </a:p>
          <a:p>
            <a:r>
              <a:rPr lang="en-US" sz="1200"/>
              <a:t>        Grid toReturn = </a:t>
            </a:r>
            <a:r>
              <a:rPr lang="en-US" sz="1200" b="1"/>
              <a:t>new Grid(g.getNumRows(), g.getNumCols());</a:t>
            </a:r>
          </a:p>
          <a:p>
            <a:r>
              <a:rPr lang="en-US" sz="1200" b="1"/>
              <a:t>        for(int x = 0; x &lt; g.getNumRows(); x++){</a:t>
            </a:r>
          </a:p>
          <a:p>
            <a:r>
              <a:rPr lang="es-ES" sz="1200" b="1"/>
              <a:t>            for(int y = 0; y &lt; g.getNumCols(); y++){</a:t>
            </a:r>
          </a:p>
          <a:p>
            <a:r>
              <a:rPr lang="en-US" sz="1200"/>
              <a:t>                toReturn.setCell(x, y, </a:t>
            </a:r>
            <a:r>
              <a:rPr lang="en-US" sz="1200">
                <a:solidFill>
                  <a:srgbClr val="FF0000"/>
                </a:solidFill>
              </a:rPr>
              <a:t>getNextCell(g, x, y)</a:t>
            </a:r>
            <a:r>
              <a:rPr lang="en-US" sz="1200"/>
              <a:t>.getState());</a:t>
            </a:r>
          </a:p>
          <a:p>
            <a:r>
              <a:rPr lang="en-US" sz="1200"/>
              <a:t>            }</a:t>
            </a:r>
          </a:p>
          <a:p>
            <a:r>
              <a:rPr lang="en-US" sz="1200"/>
              <a:t>        }</a:t>
            </a:r>
          </a:p>
          <a:p>
            <a:r>
              <a:rPr lang="en-US" sz="1200" b="1"/>
              <a:t>        return toReturn;</a:t>
            </a:r>
          </a:p>
          <a:p>
            <a:r>
              <a:rPr lang="en-US" sz="1200"/>
              <a:t>   }</a:t>
            </a:r>
          </a:p>
          <a:p>
            <a:r>
              <a:rPr lang="en-US" sz="120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Design Pattern: Decorator</a:t>
            </a:r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429000" y="2209800"/>
            <a:ext cx="5410200" cy="3276600"/>
          </a:xfrm>
        </p:spPr>
        <p:txBody>
          <a:bodyPr/>
          <a:lstStyle/>
          <a:p>
            <a:r>
              <a:rPr lang="en-US" smtClean="0"/>
              <a:t>Framework is a private field in the EntryScreen class.</a:t>
            </a:r>
          </a:p>
          <a:p>
            <a:r>
              <a:rPr lang="en-US" smtClean="0"/>
              <a:t>Adds additional functionality to the framework.</a:t>
            </a:r>
          </a:p>
          <a:p>
            <a:pPr lvl="1"/>
            <a:r>
              <a:rPr lang="en-US" smtClean="0"/>
              <a:t>GUI options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3186113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Design Pattern: Observer</a:t>
            </a:r>
            <a:endParaRPr 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724400" y="2667000"/>
            <a:ext cx="4191000" cy="3962400"/>
          </a:xfrm>
        </p:spPr>
        <p:txBody>
          <a:bodyPr/>
          <a:lstStyle/>
          <a:p>
            <a:r>
              <a:rPr lang="en-US" smtClean="0"/>
              <a:t>Allows functionality on certain button events.</a:t>
            </a:r>
          </a:p>
          <a:p>
            <a:r>
              <a:rPr lang="en-US" smtClean="0"/>
              <a:t>Gives client added control.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4419600" cy="4616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7F0055"/>
                </a:solidFill>
                <a:latin typeface="Consolas"/>
                <a:cs typeface="+mn-cs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/>
                <a:cs typeface="+mn-cs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 display(){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/>
                <a:cs typeface="+mn-cs"/>
              </a:rPr>
              <a:t>JPanel</a:t>
            </a: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panel = </a:t>
            </a:r>
            <a:r>
              <a:rPr lang="en-US" sz="1050" b="1" dirty="0">
                <a:solidFill>
                  <a:srgbClr val="7F0055"/>
                </a:solidFill>
                <a:latin typeface="Consolas"/>
                <a:cs typeface="+mn-cs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/>
                <a:cs typeface="+mn-cs"/>
              </a:rPr>
              <a:t>JPanel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/>
                <a:cs typeface="+mn-cs"/>
              </a:rPr>
              <a:t>setTitle</a:t>
            </a: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/>
                <a:cs typeface="+mn-cs"/>
              </a:rPr>
              <a:t>"Entry Screen"</a:t>
            </a: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/>
                <a:cs typeface="+mn-cs"/>
              </a:rPr>
              <a:t>setSize</a:t>
            </a: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(400, 400);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/>
                <a:cs typeface="+mn-cs"/>
              </a:rPr>
              <a:t>setLocationRelativeTo</a:t>
            </a: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nsolas"/>
                <a:cs typeface="+mn-cs"/>
              </a:rPr>
              <a:t>null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nsolas"/>
                <a:cs typeface="+mn-cs"/>
              </a:rPr>
              <a:t>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nsolas"/>
                <a:cs typeface="+mn-cs"/>
              </a:rPr>
              <a:t>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nsolas"/>
                <a:cs typeface="+mn-cs"/>
              </a:rPr>
              <a:t>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nsolas"/>
                <a:cs typeface="+mn-cs"/>
              </a:rPr>
              <a:t>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050" dirty="0" err="1">
                <a:solidFill>
                  <a:srgbClr val="FF0000"/>
                </a:solidFill>
                <a:latin typeface="Consolas"/>
                <a:cs typeface="+mn-cs"/>
              </a:rPr>
              <a:t>step.addActionListener</a:t>
            </a:r>
            <a:r>
              <a:rPr lang="en-US" sz="1050" dirty="0">
                <a:solidFill>
                  <a:srgbClr val="FF0000"/>
                </a:solidFill>
                <a:latin typeface="Consolas"/>
                <a:cs typeface="+mn-cs"/>
              </a:rPr>
              <a:t>(</a:t>
            </a:r>
            <a:r>
              <a:rPr lang="en-US" sz="1050" b="1" dirty="0">
                <a:solidFill>
                  <a:srgbClr val="FF0000"/>
                </a:solidFill>
                <a:latin typeface="Consolas"/>
                <a:cs typeface="+mn-cs"/>
              </a:rPr>
              <a:t>new </a:t>
            </a:r>
            <a:r>
              <a:rPr lang="en-US" sz="1050" b="1" dirty="0" err="1">
                <a:solidFill>
                  <a:srgbClr val="FF0000"/>
                </a:solidFill>
                <a:latin typeface="Consolas"/>
                <a:cs typeface="+mn-cs"/>
              </a:rPr>
              <a:t>ActionListener</a:t>
            </a:r>
            <a:r>
              <a:rPr lang="en-US" sz="1050" b="1" dirty="0">
                <a:solidFill>
                  <a:srgbClr val="FF0000"/>
                </a:solidFill>
                <a:latin typeface="Consolas"/>
                <a:cs typeface="+mn-cs"/>
              </a:rPr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7F0055"/>
                </a:solidFill>
                <a:latin typeface="Consolas"/>
                <a:cs typeface="+mn-cs"/>
              </a:rPr>
              <a:t>        public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/>
                <a:cs typeface="+mn-cs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/>
                <a:cs typeface="+mn-cs"/>
              </a:rPr>
              <a:t>actionPerformed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latin typeface="Consolas"/>
                <a:cs typeface="+mn-cs"/>
              </a:rPr>
              <a:t>ActionEvent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 event)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C0"/>
                </a:solidFill>
                <a:latin typeface="Consolas"/>
                <a:cs typeface="+mn-cs"/>
              </a:rPr>
              <a:t>            </a:t>
            </a:r>
            <a:r>
              <a:rPr lang="en-US" sz="1050" dirty="0" err="1">
                <a:solidFill>
                  <a:srgbClr val="0000C0"/>
                </a:solidFill>
                <a:latin typeface="Consolas"/>
                <a:cs typeface="+mn-cs"/>
              </a:rPr>
              <a:t>framework</a:t>
            </a:r>
            <a:r>
              <a:rPr lang="en-US" sz="1050" dirty="0" err="1">
                <a:solidFill>
                  <a:srgbClr val="000000"/>
                </a:solidFill>
                <a:latin typeface="Consolas"/>
                <a:cs typeface="+mn-cs"/>
              </a:rPr>
              <a:t>.step</a:t>
            </a: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(1);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   });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050" dirty="0" err="1">
                <a:solidFill>
                  <a:srgbClr val="FF0000"/>
                </a:solidFill>
                <a:latin typeface="Consolas"/>
                <a:cs typeface="+mn-cs"/>
              </a:rPr>
              <a:t>advance.addActionListener</a:t>
            </a:r>
            <a:r>
              <a:rPr lang="en-US" sz="1050" dirty="0">
                <a:solidFill>
                  <a:srgbClr val="FF0000"/>
                </a:solidFill>
                <a:latin typeface="Consolas"/>
                <a:cs typeface="+mn-cs"/>
              </a:rPr>
              <a:t>(</a:t>
            </a:r>
            <a:r>
              <a:rPr lang="en-US" sz="1050" b="1" dirty="0">
                <a:solidFill>
                  <a:srgbClr val="FF0000"/>
                </a:solidFill>
                <a:latin typeface="Consolas"/>
                <a:cs typeface="+mn-cs"/>
              </a:rPr>
              <a:t>new </a:t>
            </a:r>
            <a:r>
              <a:rPr lang="en-US" sz="1050" b="1" dirty="0" err="1">
                <a:solidFill>
                  <a:srgbClr val="FF0000"/>
                </a:solidFill>
                <a:latin typeface="Consolas"/>
                <a:cs typeface="+mn-cs"/>
              </a:rPr>
              <a:t>ActionListener</a:t>
            </a:r>
            <a:r>
              <a:rPr lang="en-US" sz="1050" b="1" dirty="0">
                <a:solidFill>
                  <a:srgbClr val="FF0000"/>
                </a:solidFill>
                <a:latin typeface="Consolas"/>
                <a:cs typeface="+mn-cs"/>
              </a:rPr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7F0055"/>
                </a:solidFill>
                <a:latin typeface="Consolas"/>
                <a:cs typeface="+mn-cs"/>
              </a:rPr>
              <a:t>        public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/>
                <a:cs typeface="+mn-cs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/>
                <a:cs typeface="+mn-cs"/>
              </a:rPr>
              <a:t>actionPerformed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latin typeface="Consolas"/>
                <a:cs typeface="+mn-cs"/>
              </a:rPr>
              <a:t>ActionEvent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 event)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           String </a:t>
            </a:r>
            <a:r>
              <a:rPr lang="en-US" sz="1050" dirty="0" err="1">
                <a:solidFill>
                  <a:srgbClr val="000000"/>
                </a:solidFill>
                <a:latin typeface="Consolas"/>
                <a:cs typeface="+mn-cs"/>
              </a:rPr>
              <a:t>getsteps</a:t>
            </a: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/>
                <a:cs typeface="+mn-cs"/>
              </a:rPr>
              <a:t>advancenum.getText</a:t>
            </a: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7F0055"/>
                </a:solidFill>
                <a:latin typeface="Consolas"/>
                <a:cs typeface="+mn-cs"/>
              </a:rPr>
              <a:t>            if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latin typeface="Consolas"/>
                <a:cs typeface="+mn-cs"/>
              </a:rPr>
              <a:t>getsteps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!=</a:t>
            </a:r>
            <a:r>
              <a:rPr lang="en-US" sz="1050" b="1" dirty="0">
                <a:solidFill>
                  <a:srgbClr val="7F0055"/>
                </a:solidFill>
                <a:latin typeface="Consolas"/>
                <a:cs typeface="+mn-cs"/>
              </a:rPr>
              <a:t>null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7F0055"/>
                </a:solidFill>
                <a:latin typeface="Consolas"/>
                <a:cs typeface="+mn-cs"/>
              </a:rPr>
              <a:t>                if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latin typeface="Consolas"/>
                <a:cs typeface="+mn-cs"/>
              </a:rPr>
              <a:t>isNumeric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latin typeface="Consolas"/>
                <a:cs typeface="+mn-cs"/>
              </a:rPr>
              <a:t>getsteps</a:t>
            </a:r>
            <a:r>
              <a:rPr lang="en-US" sz="1050" b="1" dirty="0">
                <a:solidFill>
                  <a:srgbClr val="000000"/>
                </a:solidFill>
                <a:latin typeface="Consolas"/>
                <a:cs typeface="+mn-cs"/>
              </a:rPr>
              <a:t>)){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C0"/>
                </a:solidFill>
                <a:latin typeface="Consolas"/>
                <a:cs typeface="+mn-cs"/>
              </a:rPr>
              <a:t>        </a:t>
            </a:r>
            <a:endParaRPr lang="en-US" sz="1050" i="1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  <a:endParaRPr lang="en-US" sz="105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smtClean="0"/>
              <a:t>Allow a multitude of rules to be implemented via the framework. </a:t>
            </a:r>
          </a:p>
          <a:p>
            <a:pPr lvl="1"/>
            <a:r>
              <a:rPr lang="en-US" smtClean="0"/>
              <a:t>Rule110, Brian’s Brain, etc.</a:t>
            </a:r>
          </a:p>
          <a:p>
            <a:r>
              <a:rPr lang="en-US" smtClean="0"/>
              <a:t>Client can use color maps OR picture maps for visualization purposes.</a:t>
            </a:r>
          </a:p>
          <a:p>
            <a:r>
              <a:rPr lang="en-US" smtClean="0"/>
              <a:t>Toroid world – wrapping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Plugins</a:t>
            </a:r>
            <a:endParaRPr lang="en-US" dirty="0"/>
          </a:p>
        </p:txBody>
      </p:sp>
      <p:pic>
        <p:nvPicPr>
          <p:cNvPr id="20482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9100" y="1981200"/>
            <a:ext cx="3238500" cy="3429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86200" y="1722438"/>
            <a:ext cx="4953000" cy="452596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Client needs to provide a single method.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 smtClean="0"/>
              <a:t>Cell </a:t>
            </a:r>
            <a:r>
              <a:rPr lang="en-US" sz="2000" dirty="0" err="1" smtClean="0"/>
              <a:t>getNextCell</a:t>
            </a:r>
            <a:r>
              <a:rPr lang="en-US" sz="2000" dirty="0" smtClean="0"/>
              <a:t>(Grid g, </a:t>
            </a:r>
            <a:r>
              <a:rPr lang="en-US" sz="2000" dirty="0" err="1" smtClean="0"/>
              <a:t>int</a:t>
            </a:r>
            <a:r>
              <a:rPr lang="en-US" sz="2000" dirty="0" smtClean="0"/>
              <a:t> x, </a:t>
            </a:r>
            <a:r>
              <a:rPr lang="en-US" sz="2000" dirty="0" err="1" smtClean="0"/>
              <a:t>int</a:t>
            </a:r>
            <a:r>
              <a:rPr lang="en-US" sz="2000" dirty="0" smtClean="0"/>
              <a:t> y);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This is in the form of a class which extends the abstract rules class provided by the framework.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Client must also provide, image/color map.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Default settings will be used if user fails to provide plugins.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Conway’s Game of Life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cap="none" smtClean="0"/>
              <a:t>SAMPLE CLIENT PLUGIN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100" smtClean="0"/>
              <a:t>		Framework f = new FrameworkImpl();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//Client initializes world to predefined values.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Grid grid = </a:t>
            </a:r>
            <a:r>
              <a:rPr lang="en-US" sz="1100" i="1" smtClean="0"/>
              <a:t>createGrid</a:t>
            </a:r>
            <a:r>
              <a:rPr lang="en-US" sz="1100" smtClean="0"/>
              <a:t>(8, 8);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f.init(grid);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//Client initializes default colors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Color[] colors = new Color[3];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colors[0] = Color.</a:t>
            </a:r>
            <a:r>
              <a:rPr lang="en-US" sz="1100" i="1" smtClean="0"/>
              <a:t>blue</a:t>
            </a:r>
            <a:r>
              <a:rPr lang="en-US" sz="110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colors[1] = Color.</a:t>
            </a:r>
            <a:r>
              <a:rPr lang="en-US" sz="1100" i="1" smtClean="0"/>
              <a:t>black</a:t>
            </a:r>
            <a:r>
              <a:rPr lang="en-US" sz="110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colors[2] = Color.</a:t>
            </a:r>
            <a:r>
              <a:rPr lang="en-US" sz="1100" i="1" smtClean="0"/>
              <a:t>green</a:t>
            </a:r>
            <a:r>
              <a:rPr lang="en-US" sz="110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f.setColor(colors);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//MyRule contains the logic for whatever game you want to implement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Rule myRule = new MyRule();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f.setRule(myRule);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EntryScreen screen = new EntryScreen(f);</a:t>
            </a:r>
          </a:p>
          <a:p>
            <a:pPr>
              <a:lnSpc>
                <a:spcPct val="80000"/>
              </a:lnSpc>
            </a:pPr>
            <a:r>
              <a:rPr lang="en-US" sz="1100" smtClean="0"/>
              <a:t>		screen.display();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156</TotalTime>
  <Words>279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Essential</vt:lpstr>
      <vt:lpstr>Essential</vt:lpstr>
      <vt:lpstr>Essential</vt:lpstr>
      <vt:lpstr>CELLULAR AUTOMATION</vt:lpstr>
      <vt:lpstr>Slide 2</vt:lpstr>
      <vt:lpstr>DESIGN PATTERNS: TEMPLATE METHOD</vt:lpstr>
      <vt:lpstr>DESIGN PATTERN: DECORATOR</vt:lpstr>
      <vt:lpstr>DESIGN PATTERN: OBSERVER</vt:lpstr>
      <vt:lpstr>FEATURES</vt:lpstr>
      <vt:lpstr>PLUGINS</vt:lpstr>
      <vt:lpstr>SAMPLE CLIENT PLUGIN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Automation</dc:title>
  <dc:creator>Prakhar Dubey</dc:creator>
  <cp:lastModifiedBy>Victor</cp:lastModifiedBy>
  <cp:revision>7</cp:revision>
  <dcterms:created xsi:type="dcterms:W3CDTF">2012-04-04T02:01:56Z</dcterms:created>
  <dcterms:modified xsi:type="dcterms:W3CDTF">2012-04-04T13:51:02Z</dcterms:modified>
</cp:coreProperties>
</file>