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sldIdLst>
    <p:sldId id="256" r:id="rId2"/>
    <p:sldId id="270" r:id="rId3"/>
    <p:sldId id="257" r:id="rId4"/>
    <p:sldId id="260" r:id="rId5"/>
    <p:sldId id="264" r:id="rId6"/>
    <p:sldId id="265" r:id="rId7"/>
    <p:sldId id="259" r:id="rId8"/>
    <p:sldId id="276" r:id="rId9"/>
    <p:sldId id="275" r:id="rId10"/>
    <p:sldId id="274" r:id="rId11"/>
    <p:sldId id="271" r:id="rId12"/>
    <p:sldId id="273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D0B3E-39C2-4EFA-9295-79C66425C612}" type="doc">
      <dgm:prSet loTypeId="urn:microsoft.com/office/officeart/2005/8/layout/b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1EDA6-5B84-4CC6-B204-B4A0526100E7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15 min presentation</a:t>
          </a:r>
        </a:p>
      </dgm:t>
    </dgm:pt>
    <dgm:pt modelId="{4C2C2D6D-F0B6-4B25-998E-00308C085249}" type="parTrans" cxnId="{345B2F73-108E-46A9-89C4-C63F213796DA}">
      <dgm:prSet/>
      <dgm:spPr/>
      <dgm:t>
        <a:bodyPr/>
        <a:lstStyle/>
        <a:p>
          <a:endParaRPr lang="en-US"/>
        </a:p>
      </dgm:t>
    </dgm:pt>
    <dgm:pt modelId="{C7BE9E85-8B50-4315-99CD-D1EB2283FA88}" type="sibTrans" cxnId="{345B2F73-108E-46A9-89C4-C63F213796DA}">
      <dgm:prSet/>
      <dgm:spPr/>
      <dgm:t>
        <a:bodyPr/>
        <a:lstStyle/>
        <a:p>
          <a:endParaRPr lang="en-US"/>
        </a:p>
      </dgm:t>
    </dgm:pt>
    <dgm:pt modelId="{5A04C8A9-7E9E-4503-9F97-0C2D3A8A114E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2800" b="0" dirty="0">
              <a:solidFill>
                <a:schemeClr val="tx1"/>
              </a:solidFill>
            </a:rPr>
            <a:t>Rest of the time: WORK ON DATASETS IN SMALL GROUPS! 😁</a:t>
          </a:r>
        </a:p>
      </dgm:t>
    </dgm:pt>
    <dgm:pt modelId="{77A8A6DB-B121-452C-95C2-49F29E6013AB}" type="parTrans" cxnId="{9A2EAE0B-9C7D-4CC6-B144-5C051AAF7303}">
      <dgm:prSet/>
      <dgm:spPr/>
      <dgm:t>
        <a:bodyPr/>
        <a:lstStyle/>
        <a:p>
          <a:endParaRPr lang="en-US"/>
        </a:p>
      </dgm:t>
    </dgm:pt>
    <dgm:pt modelId="{0D35094C-367A-4CD5-A0B3-648D92A1E59F}" type="sibTrans" cxnId="{9A2EAE0B-9C7D-4CC6-B144-5C051AAF7303}">
      <dgm:prSet/>
      <dgm:spPr/>
      <dgm:t>
        <a:bodyPr/>
        <a:lstStyle/>
        <a:p>
          <a:endParaRPr lang="en-US"/>
        </a:p>
      </dgm:t>
    </dgm:pt>
    <dgm:pt modelId="{88B122FE-7A42-4266-BFC1-3F28FDABBD5E}" type="pres">
      <dgm:prSet presAssocID="{600D0B3E-39C2-4EFA-9295-79C66425C612}" presName="diagram" presStyleCnt="0">
        <dgm:presLayoutVars>
          <dgm:dir/>
          <dgm:resizeHandles/>
        </dgm:presLayoutVars>
      </dgm:prSet>
      <dgm:spPr/>
    </dgm:pt>
    <dgm:pt modelId="{0AB19932-D015-49F8-A932-9ABE177D0C92}" type="pres">
      <dgm:prSet presAssocID="{06D1EDA6-5B84-4CC6-B204-B4A0526100E7}" presName="firstNode" presStyleLbl="node1" presStyleIdx="0" presStyleCnt="2" custScaleX="39709" custScaleY="32374" custLinFactNeighborX="4610" custLinFactNeighborY="-44778">
        <dgm:presLayoutVars>
          <dgm:bulletEnabled val="1"/>
        </dgm:presLayoutVars>
      </dgm:prSet>
      <dgm:spPr/>
    </dgm:pt>
    <dgm:pt modelId="{AFC11F2C-C0AB-47C1-B074-A8385C618657}" type="pres">
      <dgm:prSet presAssocID="{C7BE9E85-8B50-4315-99CD-D1EB2283FA88}" presName="sibTrans" presStyleLbl="sibTrans2D1" presStyleIdx="0" presStyleCnt="1" custScaleX="80608" custScaleY="49531" custLinFactNeighborX="-4246" custLinFactNeighborY="-3631"/>
      <dgm:spPr/>
    </dgm:pt>
    <dgm:pt modelId="{515E515F-6293-47CB-BD65-394D3991FCAF}" type="pres">
      <dgm:prSet presAssocID="{5A04C8A9-7E9E-4503-9F97-0C2D3A8A114E}" presName="lastNode" presStyleLbl="node1" presStyleIdx="1" presStyleCnt="2" custScaleX="128670" custScaleY="121930" custLinFactNeighborX="-15497" custLinFactNeighborY="1470">
        <dgm:presLayoutVars>
          <dgm:bulletEnabled val="1"/>
        </dgm:presLayoutVars>
      </dgm:prSet>
      <dgm:spPr/>
    </dgm:pt>
  </dgm:ptLst>
  <dgm:cxnLst>
    <dgm:cxn modelId="{B76AE301-5B41-4FBE-94F7-7380BFA21660}" type="presOf" srcId="{5A04C8A9-7E9E-4503-9F97-0C2D3A8A114E}" destId="{515E515F-6293-47CB-BD65-394D3991FCAF}" srcOrd="0" destOrd="0" presId="urn:microsoft.com/office/officeart/2005/8/layout/bProcess2"/>
    <dgm:cxn modelId="{9A2EAE0B-9C7D-4CC6-B144-5C051AAF7303}" srcId="{600D0B3E-39C2-4EFA-9295-79C66425C612}" destId="{5A04C8A9-7E9E-4503-9F97-0C2D3A8A114E}" srcOrd="1" destOrd="0" parTransId="{77A8A6DB-B121-452C-95C2-49F29E6013AB}" sibTransId="{0D35094C-367A-4CD5-A0B3-648D92A1E59F}"/>
    <dgm:cxn modelId="{41B5752F-D729-460F-A7C3-65D46E00135A}" type="presOf" srcId="{600D0B3E-39C2-4EFA-9295-79C66425C612}" destId="{88B122FE-7A42-4266-BFC1-3F28FDABBD5E}" srcOrd="0" destOrd="0" presId="urn:microsoft.com/office/officeart/2005/8/layout/bProcess2"/>
    <dgm:cxn modelId="{345B2F73-108E-46A9-89C4-C63F213796DA}" srcId="{600D0B3E-39C2-4EFA-9295-79C66425C612}" destId="{06D1EDA6-5B84-4CC6-B204-B4A0526100E7}" srcOrd="0" destOrd="0" parTransId="{4C2C2D6D-F0B6-4B25-998E-00308C085249}" sibTransId="{C7BE9E85-8B50-4315-99CD-D1EB2283FA88}"/>
    <dgm:cxn modelId="{F076C190-0046-40A0-B24E-417A19C1A187}" type="presOf" srcId="{C7BE9E85-8B50-4315-99CD-D1EB2283FA88}" destId="{AFC11F2C-C0AB-47C1-B074-A8385C618657}" srcOrd="0" destOrd="0" presId="urn:microsoft.com/office/officeart/2005/8/layout/bProcess2"/>
    <dgm:cxn modelId="{FA466EEB-2DBB-4CF3-8529-35DDAF2531C7}" type="presOf" srcId="{06D1EDA6-5B84-4CC6-B204-B4A0526100E7}" destId="{0AB19932-D015-49F8-A932-9ABE177D0C92}" srcOrd="0" destOrd="0" presId="urn:microsoft.com/office/officeart/2005/8/layout/bProcess2"/>
    <dgm:cxn modelId="{989FA97F-5515-4403-813D-A9A58909F717}" type="presParOf" srcId="{88B122FE-7A42-4266-BFC1-3F28FDABBD5E}" destId="{0AB19932-D015-49F8-A932-9ABE177D0C92}" srcOrd="0" destOrd="0" presId="urn:microsoft.com/office/officeart/2005/8/layout/bProcess2"/>
    <dgm:cxn modelId="{EB5A2EC7-04DC-4D9C-9A48-3A8913179C9A}" type="presParOf" srcId="{88B122FE-7A42-4266-BFC1-3F28FDABBD5E}" destId="{AFC11F2C-C0AB-47C1-B074-A8385C618657}" srcOrd="1" destOrd="0" presId="urn:microsoft.com/office/officeart/2005/8/layout/bProcess2"/>
    <dgm:cxn modelId="{577576C6-1794-4422-98AC-0E85DADD4D6D}" type="presParOf" srcId="{88B122FE-7A42-4266-BFC1-3F28FDABBD5E}" destId="{515E515F-6293-47CB-BD65-394D3991FCAF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41B27-1FC3-4474-A353-8599F935CC88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208273-89F1-46CA-849B-EBF1953E8333}">
      <dgm:prSet/>
      <dgm:spPr/>
      <dgm:t>
        <a:bodyPr/>
        <a:lstStyle/>
        <a:p>
          <a:r>
            <a:rPr lang="en-US" dirty="0"/>
            <a:t>Programming languages: Julia, Perl, Ruby, </a:t>
          </a:r>
          <a:r>
            <a:rPr lang="en-US" dirty="0" err="1"/>
            <a:t>scala</a:t>
          </a:r>
          <a:endParaRPr lang="en-US" dirty="0"/>
        </a:p>
      </dgm:t>
    </dgm:pt>
    <dgm:pt modelId="{98747E46-5F81-4E14-B81B-B4AAC525C69A}" type="parTrans" cxnId="{2FD9B175-788E-4BAC-8B96-95589C30511C}">
      <dgm:prSet/>
      <dgm:spPr/>
      <dgm:t>
        <a:bodyPr/>
        <a:lstStyle/>
        <a:p>
          <a:endParaRPr lang="en-US"/>
        </a:p>
      </dgm:t>
    </dgm:pt>
    <dgm:pt modelId="{2DFDADDB-0D24-4416-8770-408F355A5F64}" type="sibTrans" cxnId="{2FD9B175-788E-4BAC-8B96-95589C30511C}">
      <dgm:prSet/>
      <dgm:spPr/>
      <dgm:t>
        <a:bodyPr/>
        <a:lstStyle/>
        <a:p>
          <a:endParaRPr lang="en-US"/>
        </a:p>
      </dgm:t>
    </dgm:pt>
    <dgm:pt modelId="{A1256FEB-2CDA-4B13-8260-076CA27235B7}">
      <dgm:prSet/>
      <dgm:spPr/>
      <dgm:t>
        <a:bodyPr/>
        <a:lstStyle/>
        <a:p>
          <a:r>
            <a:rPr lang="en-US" dirty="0"/>
            <a:t>Data mining: </a:t>
          </a:r>
          <a:r>
            <a:rPr lang="en-US" dirty="0" err="1"/>
            <a:t>Rapidminer</a:t>
          </a:r>
          <a:r>
            <a:rPr lang="en-US" dirty="0"/>
            <a:t>, SSAS, </a:t>
          </a:r>
          <a:r>
            <a:rPr lang="en-US" dirty="0" err="1"/>
            <a:t>Knime</a:t>
          </a:r>
          <a:endParaRPr lang="en-US" dirty="0"/>
        </a:p>
      </dgm:t>
    </dgm:pt>
    <dgm:pt modelId="{E2B304FD-28FD-4838-AC34-979EE8C985F0}" type="parTrans" cxnId="{DF7E51D3-60FE-4E2C-820F-FB0AEFA46413}">
      <dgm:prSet/>
      <dgm:spPr/>
      <dgm:t>
        <a:bodyPr/>
        <a:lstStyle/>
        <a:p>
          <a:endParaRPr lang="en-US"/>
        </a:p>
      </dgm:t>
    </dgm:pt>
    <dgm:pt modelId="{21371974-EF41-4B22-B682-9E413550FA01}" type="sibTrans" cxnId="{DF7E51D3-60FE-4E2C-820F-FB0AEFA46413}">
      <dgm:prSet/>
      <dgm:spPr/>
      <dgm:t>
        <a:bodyPr/>
        <a:lstStyle/>
        <a:p>
          <a:endParaRPr lang="en-US"/>
        </a:p>
      </dgm:t>
    </dgm:pt>
    <dgm:pt modelId="{9594D1B5-61DF-4266-8E5B-41B67639E290}">
      <dgm:prSet/>
      <dgm:spPr/>
      <dgm:t>
        <a:bodyPr/>
        <a:lstStyle/>
        <a:p>
          <a:r>
            <a:rPr lang="en-US"/>
            <a:t>Big data: Hadoop, Spark, Storm</a:t>
          </a:r>
        </a:p>
      </dgm:t>
    </dgm:pt>
    <dgm:pt modelId="{536D3731-630C-4D10-BCE7-AD22E12EBB47}" type="parTrans" cxnId="{776DD2F0-10B4-4308-A562-EE769B3A391B}">
      <dgm:prSet/>
      <dgm:spPr/>
      <dgm:t>
        <a:bodyPr/>
        <a:lstStyle/>
        <a:p>
          <a:endParaRPr lang="en-US"/>
        </a:p>
      </dgm:t>
    </dgm:pt>
    <dgm:pt modelId="{5EB3755C-86AD-4091-AC7D-4D68C8997B72}" type="sibTrans" cxnId="{776DD2F0-10B4-4308-A562-EE769B3A391B}">
      <dgm:prSet/>
      <dgm:spPr/>
      <dgm:t>
        <a:bodyPr/>
        <a:lstStyle/>
        <a:p>
          <a:endParaRPr lang="en-US"/>
        </a:p>
      </dgm:t>
    </dgm:pt>
    <dgm:pt modelId="{5444351E-F4FC-4325-A4C7-B7E4D143FA26}">
      <dgm:prSet/>
      <dgm:spPr/>
      <dgm:t>
        <a:bodyPr/>
        <a:lstStyle/>
        <a:p>
          <a:r>
            <a:rPr lang="en-US" dirty="0"/>
            <a:t>Libraries:  </a:t>
          </a:r>
          <a:r>
            <a:rPr lang="en-US" dirty="0" err="1"/>
            <a:t>Tidyverse</a:t>
          </a:r>
          <a:r>
            <a:rPr lang="en-US" dirty="0"/>
            <a:t>, Epic, </a:t>
          </a:r>
          <a:r>
            <a:rPr lang="en-US" dirty="0" err="1"/>
            <a:t>Numpy</a:t>
          </a:r>
          <a:r>
            <a:rPr lang="en-US" dirty="0"/>
            <a:t>, </a:t>
          </a:r>
          <a:r>
            <a:rPr lang="en-US" dirty="0" err="1"/>
            <a:t>Dplyr</a:t>
          </a:r>
          <a:r>
            <a:rPr lang="en-US" dirty="0"/>
            <a:t>, Ggplot2, </a:t>
          </a:r>
          <a:r>
            <a:rPr lang="en-US" dirty="0" err="1"/>
            <a:t>PyTorch</a:t>
          </a:r>
          <a:r>
            <a:rPr lang="en-US" dirty="0"/>
            <a:t>, </a:t>
          </a:r>
          <a:r>
            <a:rPr lang="en-US" dirty="0" err="1"/>
            <a:t>Tensorflow</a:t>
          </a:r>
          <a:r>
            <a:rPr lang="en-US" dirty="0"/>
            <a:t>, </a:t>
          </a:r>
          <a:r>
            <a:rPr lang="en-US" dirty="0" err="1"/>
            <a:t>Scikit</a:t>
          </a:r>
          <a:r>
            <a:rPr lang="en-US" dirty="0"/>
            <a:t>-learn</a:t>
          </a:r>
        </a:p>
      </dgm:t>
    </dgm:pt>
    <dgm:pt modelId="{D0A13751-7217-4D86-A649-C6AA10C7003E}" type="parTrans" cxnId="{6907E7FA-A967-44B1-8F65-1B74F2A7BE8B}">
      <dgm:prSet/>
      <dgm:spPr/>
      <dgm:t>
        <a:bodyPr/>
        <a:lstStyle/>
        <a:p>
          <a:endParaRPr lang="en-US"/>
        </a:p>
      </dgm:t>
    </dgm:pt>
    <dgm:pt modelId="{7E0D0EEE-3763-4D49-A851-67B1ED829EE3}" type="sibTrans" cxnId="{6907E7FA-A967-44B1-8F65-1B74F2A7BE8B}">
      <dgm:prSet/>
      <dgm:spPr/>
      <dgm:t>
        <a:bodyPr/>
        <a:lstStyle/>
        <a:p>
          <a:endParaRPr lang="en-US"/>
        </a:p>
      </dgm:t>
    </dgm:pt>
    <dgm:pt modelId="{1571E70F-F346-4DEF-9F9D-9BA035ED9033}">
      <dgm:prSet/>
      <dgm:spPr/>
      <dgm:t>
        <a:bodyPr/>
        <a:lstStyle/>
        <a:p>
          <a:r>
            <a:rPr lang="en-US"/>
            <a:t>BI: Qlik</a:t>
          </a:r>
        </a:p>
      </dgm:t>
    </dgm:pt>
    <dgm:pt modelId="{68E7DADB-3E1F-4D89-8B24-CE5C41F13A45}" type="parTrans" cxnId="{32982EEB-303E-4942-9FCF-4F6FD951A417}">
      <dgm:prSet/>
      <dgm:spPr/>
      <dgm:t>
        <a:bodyPr/>
        <a:lstStyle/>
        <a:p>
          <a:endParaRPr lang="en-US"/>
        </a:p>
      </dgm:t>
    </dgm:pt>
    <dgm:pt modelId="{8C02DED5-678B-403B-8CBE-53CA923735D6}" type="sibTrans" cxnId="{32982EEB-303E-4942-9FCF-4F6FD951A417}">
      <dgm:prSet/>
      <dgm:spPr/>
      <dgm:t>
        <a:bodyPr/>
        <a:lstStyle/>
        <a:p>
          <a:endParaRPr lang="en-US"/>
        </a:p>
      </dgm:t>
    </dgm:pt>
    <dgm:pt modelId="{F399A372-9F7E-4641-8F8F-F198A081A089}" type="pres">
      <dgm:prSet presAssocID="{2E241B27-1FC3-4474-A353-8599F935CC88}" presName="linear" presStyleCnt="0">
        <dgm:presLayoutVars>
          <dgm:animLvl val="lvl"/>
          <dgm:resizeHandles val="exact"/>
        </dgm:presLayoutVars>
      </dgm:prSet>
      <dgm:spPr/>
    </dgm:pt>
    <dgm:pt modelId="{E29CAAAA-D48A-4BCE-91B9-2399D5A0E92C}" type="pres">
      <dgm:prSet presAssocID="{E8208273-89F1-46CA-849B-EBF1953E833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F066BF-F929-4DE1-A85A-FF891DE6B698}" type="pres">
      <dgm:prSet presAssocID="{2DFDADDB-0D24-4416-8770-408F355A5F64}" presName="spacer" presStyleCnt="0"/>
      <dgm:spPr/>
    </dgm:pt>
    <dgm:pt modelId="{BAC2C221-4A37-4D45-9D99-C3F99059D461}" type="pres">
      <dgm:prSet presAssocID="{A1256FEB-2CDA-4B13-8260-076CA27235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A02C22-ECEA-4507-AA05-2D6BCA543AFD}" type="pres">
      <dgm:prSet presAssocID="{21371974-EF41-4B22-B682-9E413550FA01}" presName="spacer" presStyleCnt="0"/>
      <dgm:spPr/>
    </dgm:pt>
    <dgm:pt modelId="{154375AB-3F3F-4E89-93CF-CD4C93D9F264}" type="pres">
      <dgm:prSet presAssocID="{9594D1B5-61DF-4266-8E5B-41B67639E29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AA95308-51BE-4791-AE37-20CD39454A89}" type="pres">
      <dgm:prSet presAssocID="{5EB3755C-86AD-4091-AC7D-4D68C8997B72}" presName="spacer" presStyleCnt="0"/>
      <dgm:spPr/>
    </dgm:pt>
    <dgm:pt modelId="{17C0AD54-D948-4D0B-9B40-1284CC75EA39}" type="pres">
      <dgm:prSet presAssocID="{5444351E-F4FC-4325-A4C7-B7E4D143FA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D90527-EB4E-4D11-8DE7-A8CE6062DF33}" type="pres">
      <dgm:prSet presAssocID="{7E0D0EEE-3763-4D49-A851-67B1ED829EE3}" presName="spacer" presStyleCnt="0"/>
      <dgm:spPr/>
    </dgm:pt>
    <dgm:pt modelId="{44A1B814-5FC5-4EF1-9789-9265B12A0D25}" type="pres">
      <dgm:prSet presAssocID="{1571E70F-F346-4DEF-9F9D-9BA035ED903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0F4F60-150C-4371-9EB8-8E1F498AFE9C}" type="presOf" srcId="{2E241B27-1FC3-4474-A353-8599F935CC88}" destId="{F399A372-9F7E-4641-8F8F-F198A081A089}" srcOrd="0" destOrd="0" presId="urn:microsoft.com/office/officeart/2005/8/layout/vList2"/>
    <dgm:cxn modelId="{2FD9B175-788E-4BAC-8B96-95589C30511C}" srcId="{2E241B27-1FC3-4474-A353-8599F935CC88}" destId="{E8208273-89F1-46CA-849B-EBF1953E8333}" srcOrd="0" destOrd="0" parTransId="{98747E46-5F81-4E14-B81B-B4AAC525C69A}" sibTransId="{2DFDADDB-0D24-4416-8770-408F355A5F64}"/>
    <dgm:cxn modelId="{C86F2784-9E2D-4993-AFA3-62F0DECB191E}" type="presOf" srcId="{E8208273-89F1-46CA-849B-EBF1953E8333}" destId="{E29CAAAA-D48A-4BCE-91B9-2399D5A0E92C}" srcOrd="0" destOrd="0" presId="urn:microsoft.com/office/officeart/2005/8/layout/vList2"/>
    <dgm:cxn modelId="{3BCF00A3-CF01-4F41-8C21-BB7BD17D83D6}" type="presOf" srcId="{A1256FEB-2CDA-4B13-8260-076CA27235B7}" destId="{BAC2C221-4A37-4D45-9D99-C3F99059D461}" srcOrd="0" destOrd="0" presId="urn:microsoft.com/office/officeart/2005/8/layout/vList2"/>
    <dgm:cxn modelId="{09B697AA-3A0A-4278-AA8A-41E00F9B2B42}" type="presOf" srcId="{5444351E-F4FC-4325-A4C7-B7E4D143FA26}" destId="{17C0AD54-D948-4D0B-9B40-1284CC75EA39}" srcOrd="0" destOrd="0" presId="urn:microsoft.com/office/officeart/2005/8/layout/vList2"/>
    <dgm:cxn modelId="{C2B7CAAB-72B0-48AF-9E0B-CB541ACFE885}" type="presOf" srcId="{9594D1B5-61DF-4266-8E5B-41B67639E290}" destId="{154375AB-3F3F-4E89-93CF-CD4C93D9F264}" srcOrd="0" destOrd="0" presId="urn:microsoft.com/office/officeart/2005/8/layout/vList2"/>
    <dgm:cxn modelId="{DF7E51D3-60FE-4E2C-820F-FB0AEFA46413}" srcId="{2E241B27-1FC3-4474-A353-8599F935CC88}" destId="{A1256FEB-2CDA-4B13-8260-076CA27235B7}" srcOrd="1" destOrd="0" parTransId="{E2B304FD-28FD-4838-AC34-979EE8C985F0}" sibTransId="{21371974-EF41-4B22-B682-9E413550FA01}"/>
    <dgm:cxn modelId="{D66EE1DC-B63F-4D63-A5E3-47FB555BC324}" type="presOf" srcId="{1571E70F-F346-4DEF-9F9D-9BA035ED9033}" destId="{44A1B814-5FC5-4EF1-9789-9265B12A0D25}" srcOrd="0" destOrd="0" presId="urn:microsoft.com/office/officeart/2005/8/layout/vList2"/>
    <dgm:cxn modelId="{32982EEB-303E-4942-9FCF-4F6FD951A417}" srcId="{2E241B27-1FC3-4474-A353-8599F935CC88}" destId="{1571E70F-F346-4DEF-9F9D-9BA035ED9033}" srcOrd="4" destOrd="0" parTransId="{68E7DADB-3E1F-4D89-8B24-CE5C41F13A45}" sibTransId="{8C02DED5-678B-403B-8CBE-53CA923735D6}"/>
    <dgm:cxn modelId="{776DD2F0-10B4-4308-A562-EE769B3A391B}" srcId="{2E241B27-1FC3-4474-A353-8599F935CC88}" destId="{9594D1B5-61DF-4266-8E5B-41B67639E290}" srcOrd="2" destOrd="0" parTransId="{536D3731-630C-4D10-BCE7-AD22E12EBB47}" sibTransId="{5EB3755C-86AD-4091-AC7D-4D68C8997B72}"/>
    <dgm:cxn modelId="{6907E7FA-A967-44B1-8F65-1B74F2A7BE8B}" srcId="{2E241B27-1FC3-4474-A353-8599F935CC88}" destId="{5444351E-F4FC-4325-A4C7-B7E4D143FA26}" srcOrd="3" destOrd="0" parTransId="{D0A13751-7217-4D86-A649-C6AA10C7003E}" sibTransId="{7E0D0EEE-3763-4D49-A851-67B1ED829EE3}"/>
    <dgm:cxn modelId="{2BF313DC-6A97-44AF-88BC-D7A013676C07}" type="presParOf" srcId="{F399A372-9F7E-4641-8F8F-F198A081A089}" destId="{E29CAAAA-D48A-4BCE-91B9-2399D5A0E92C}" srcOrd="0" destOrd="0" presId="urn:microsoft.com/office/officeart/2005/8/layout/vList2"/>
    <dgm:cxn modelId="{111EA4E3-DE81-4A40-8262-F6D663A0215B}" type="presParOf" srcId="{F399A372-9F7E-4641-8F8F-F198A081A089}" destId="{B5F066BF-F929-4DE1-A85A-FF891DE6B698}" srcOrd="1" destOrd="0" presId="urn:microsoft.com/office/officeart/2005/8/layout/vList2"/>
    <dgm:cxn modelId="{5C7F608F-C5F4-4282-AFB0-B3E93C139506}" type="presParOf" srcId="{F399A372-9F7E-4641-8F8F-F198A081A089}" destId="{BAC2C221-4A37-4D45-9D99-C3F99059D461}" srcOrd="2" destOrd="0" presId="urn:microsoft.com/office/officeart/2005/8/layout/vList2"/>
    <dgm:cxn modelId="{DFD76DAE-210F-4A2B-BE43-5B04797CE30D}" type="presParOf" srcId="{F399A372-9F7E-4641-8F8F-F198A081A089}" destId="{85A02C22-ECEA-4507-AA05-2D6BCA543AFD}" srcOrd="3" destOrd="0" presId="urn:microsoft.com/office/officeart/2005/8/layout/vList2"/>
    <dgm:cxn modelId="{F914DA89-B759-4E2A-8A72-4510932D39B6}" type="presParOf" srcId="{F399A372-9F7E-4641-8F8F-F198A081A089}" destId="{154375AB-3F3F-4E89-93CF-CD4C93D9F264}" srcOrd="4" destOrd="0" presId="urn:microsoft.com/office/officeart/2005/8/layout/vList2"/>
    <dgm:cxn modelId="{938581A3-D8F3-4238-985E-82A8E886455A}" type="presParOf" srcId="{F399A372-9F7E-4641-8F8F-F198A081A089}" destId="{7AA95308-51BE-4791-AE37-20CD39454A89}" srcOrd="5" destOrd="0" presId="urn:microsoft.com/office/officeart/2005/8/layout/vList2"/>
    <dgm:cxn modelId="{37CB02FA-4C8B-45EA-8E6C-60FE746506BF}" type="presParOf" srcId="{F399A372-9F7E-4641-8F8F-F198A081A089}" destId="{17C0AD54-D948-4D0B-9B40-1284CC75EA39}" srcOrd="6" destOrd="0" presId="urn:microsoft.com/office/officeart/2005/8/layout/vList2"/>
    <dgm:cxn modelId="{5E949F31-9BE2-4000-8729-EF905104BA61}" type="presParOf" srcId="{F399A372-9F7E-4641-8F8F-F198A081A089}" destId="{B9D90527-EB4E-4D11-8DE7-A8CE6062DF33}" srcOrd="7" destOrd="0" presId="urn:microsoft.com/office/officeart/2005/8/layout/vList2"/>
    <dgm:cxn modelId="{30C81B58-69C5-46E7-B65D-50C66A3AA677}" type="presParOf" srcId="{F399A372-9F7E-4641-8F8F-F198A081A089}" destId="{44A1B814-5FC5-4EF1-9789-9265B12A0D2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C2EB41-684D-4FC8-A436-0D467869D60A}" type="doc">
      <dgm:prSet loTypeId="urn:microsoft.com/office/officeart/2005/8/layout/bProcess2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D1E114-3A76-4878-98B0-3841974F3A3E}">
      <dgm:prSet/>
      <dgm:spPr/>
      <dgm:t>
        <a:bodyPr/>
        <a:lstStyle/>
        <a:p>
          <a:r>
            <a:rPr lang="en-US" dirty="0"/>
            <a:t>Intro to R by Olof </a:t>
          </a:r>
          <a:r>
            <a:rPr lang="en-US" dirty="0" err="1"/>
            <a:t>Rännbäck-Garpinger</a:t>
          </a:r>
          <a:endParaRPr lang="en-US" dirty="0"/>
        </a:p>
      </dgm:t>
    </dgm:pt>
    <dgm:pt modelId="{BFDA13C4-635F-4AFD-9F86-11A7FA2389AF}" type="parTrans" cxnId="{E148B3A9-7F7C-4C27-84A3-4EACFADFA568}">
      <dgm:prSet/>
      <dgm:spPr/>
      <dgm:t>
        <a:bodyPr/>
        <a:lstStyle/>
        <a:p>
          <a:endParaRPr lang="en-US"/>
        </a:p>
      </dgm:t>
    </dgm:pt>
    <dgm:pt modelId="{F091D280-B9DA-4D42-B179-F86CF655F69E}" type="sibTrans" cxnId="{E148B3A9-7F7C-4C27-84A3-4EACFADFA568}">
      <dgm:prSet/>
      <dgm:spPr/>
      <dgm:t>
        <a:bodyPr/>
        <a:lstStyle/>
        <a:p>
          <a:endParaRPr lang="en-US"/>
        </a:p>
      </dgm:t>
    </dgm:pt>
    <dgm:pt modelId="{B375ABA5-75E5-4E93-90ED-8A46B5079F04}">
      <dgm:prSet custT="1"/>
      <dgm:spPr/>
      <dgm:t>
        <a:bodyPr/>
        <a:lstStyle/>
        <a:p>
          <a:r>
            <a:rPr lang="en-US" sz="3600" dirty="0"/>
            <a:t>WORKING ON DATASETS 😁</a:t>
          </a:r>
        </a:p>
      </dgm:t>
    </dgm:pt>
    <dgm:pt modelId="{BD574555-1DCA-4041-892E-EE2EA7A92E69}" type="parTrans" cxnId="{B0C47F51-FF79-4707-99FC-F88718E25585}">
      <dgm:prSet/>
      <dgm:spPr/>
      <dgm:t>
        <a:bodyPr/>
        <a:lstStyle/>
        <a:p>
          <a:endParaRPr lang="en-US"/>
        </a:p>
      </dgm:t>
    </dgm:pt>
    <dgm:pt modelId="{8F9E6CDC-5B1F-46BE-BF2C-16CA7D294498}" type="sibTrans" cxnId="{B0C47F51-FF79-4707-99FC-F88718E25585}">
      <dgm:prSet/>
      <dgm:spPr/>
      <dgm:t>
        <a:bodyPr/>
        <a:lstStyle/>
        <a:p>
          <a:endParaRPr lang="en-US"/>
        </a:p>
      </dgm:t>
    </dgm:pt>
    <dgm:pt modelId="{32BC9047-1470-4796-878D-D0481D5A7EAF}" type="pres">
      <dgm:prSet presAssocID="{1BC2EB41-684D-4FC8-A436-0D467869D60A}" presName="diagram" presStyleCnt="0">
        <dgm:presLayoutVars>
          <dgm:dir/>
          <dgm:resizeHandles/>
        </dgm:presLayoutVars>
      </dgm:prSet>
      <dgm:spPr/>
    </dgm:pt>
    <dgm:pt modelId="{8ECBBF16-03C8-4F51-865C-CCD001D61B7B}" type="pres">
      <dgm:prSet presAssocID="{AED1E114-3A76-4878-98B0-3841974F3A3E}" presName="firstNode" presStyleLbl="node1" presStyleIdx="0" presStyleCnt="2" custScaleX="35725" custScaleY="37755" custLinFactNeighborX="6203" custLinFactNeighborY="-34025">
        <dgm:presLayoutVars>
          <dgm:bulletEnabled val="1"/>
        </dgm:presLayoutVars>
      </dgm:prSet>
      <dgm:spPr/>
    </dgm:pt>
    <dgm:pt modelId="{26D6197F-9833-4159-844F-44A23EAD8A29}" type="pres">
      <dgm:prSet presAssocID="{F091D280-B9DA-4D42-B179-F86CF655F69E}" presName="sibTrans" presStyleLbl="sibTrans2D1" presStyleIdx="0" presStyleCnt="1" custScaleX="52256" custScaleY="37485" custLinFactNeighborX="-3385" custLinFactNeighborY="10"/>
      <dgm:spPr/>
    </dgm:pt>
    <dgm:pt modelId="{37BE2788-4488-46FD-A7AB-9B2F85B941A6}" type="pres">
      <dgm:prSet presAssocID="{B375ABA5-75E5-4E93-90ED-8A46B5079F04}" presName="lastNode" presStyleLbl="node1" presStyleIdx="1" presStyleCnt="2" custScaleX="116541" custScaleY="107005" custLinFactNeighborX="-12991" custLinFactNeighborY="588">
        <dgm:presLayoutVars>
          <dgm:bulletEnabled val="1"/>
        </dgm:presLayoutVars>
      </dgm:prSet>
      <dgm:spPr/>
    </dgm:pt>
  </dgm:ptLst>
  <dgm:cxnLst>
    <dgm:cxn modelId="{B955101C-A8A5-4ADB-B68D-C784B24DFEDE}" type="presOf" srcId="{F091D280-B9DA-4D42-B179-F86CF655F69E}" destId="{26D6197F-9833-4159-844F-44A23EAD8A29}" srcOrd="0" destOrd="0" presId="urn:microsoft.com/office/officeart/2005/8/layout/bProcess2"/>
    <dgm:cxn modelId="{B0C47F51-FF79-4707-99FC-F88718E25585}" srcId="{1BC2EB41-684D-4FC8-A436-0D467869D60A}" destId="{B375ABA5-75E5-4E93-90ED-8A46B5079F04}" srcOrd="1" destOrd="0" parTransId="{BD574555-1DCA-4041-892E-EE2EA7A92E69}" sibTransId="{8F9E6CDC-5B1F-46BE-BF2C-16CA7D294498}"/>
    <dgm:cxn modelId="{F2273056-0B76-4416-BA9D-14040073F2EA}" type="presOf" srcId="{AED1E114-3A76-4878-98B0-3841974F3A3E}" destId="{8ECBBF16-03C8-4F51-865C-CCD001D61B7B}" srcOrd="0" destOrd="0" presId="urn:microsoft.com/office/officeart/2005/8/layout/bProcess2"/>
    <dgm:cxn modelId="{8483AD7A-F48B-4BAA-ADDE-4A42B0831B71}" type="presOf" srcId="{1BC2EB41-684D-4FC8-A436-0D467869D60A}" destId="{32BC9047-1470-4796-878D-D0481D5A7EAF}" srcOrd="0" destOrd="0" presId="urn:microsoft.com/office/officeart/2005/8/layout/bProcess2"/>
    <dgm:cxn modelId="{E148B3A9-7F7C-4C27-84A3-4EACFADFA568}" srcId="{1BC2EB41-684D-4FC8-A436-0D467869D60A}" destId="{AED1E114-3A76-4878-98B0-3841974F3A3E}" srcOrd="0" destOrd="0" parTransId="{BFDA13C4-635F-4AFD-9F86-11A7FA2389AF}" sibTransId="{F091D280-B9DA-4D42-B179-F86CF655F69E}"/>
    <dgm:cxn modelId="{5979A7E3-65B9-4B53-9761-79294F59EACA}" type="presOf" srcId="{B375ABA5-75E5-4E93-90ED-8A46B5079F04}" destId="{37BE2788-4488-46FD-A7AB-9B2F85B941A6}" srcOrd="0" destOrd="0" presId="urn:microsoft.com/office/officeart/2005/8/layout/bProcess2"/>
    <dgm:cxn modelId="{A73D8727-6C32-437F-A9D6-3E5842D67241}" type="presParOf" srcId="{32BC9047-1470-4796-878D-D0481D5A7EAF}" destId="{8ECBBF16-03C8-4F51-865C-CCD001D61B7B}" srcOrd="0" destOrd="0" presId="urn:microsoft.com/office/officeart/2005/8/layout/bProcess2"/>
    <dgm:cxn modelId="{F6AC4859-76E5-4B6B-88F7-471DE1917DEC}" type="presParOf" srcId="{32BC9047-1470-4796-878D-D0481D5A7EAF}" destId="{26D6197F-9833-4159-844F-44A23EAD8A29}" srcOrd="1" destOrd="0" presId="urn:microsoft.com/office/officeart/2005/8/layout/bProcess2"/>
    <dgm:cxn modelId="{E80652ED-81AE-4CF7-ABC5-BD23776C48A7}" type="presParOf" srcId="{32BC9047-1470-4796-878D-D0481D5A7EAF}" destId="{37BE2788-4488-46FD-A7AB-9B2F85B941A6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19932-D015-49F8-A932-9ABE177D0C92}">
      <dsp:nvSpPr>
        <dsp:cNvPr id="0" name=""/>
        <dsp:cNvSpPr/>
      </dsp:nvSpPr>
      <dsp:spPr>
        <a:xfrm>
          <a:off x="152718" y="2476493"/>
          <a:ext cx="1288779" cy="1050717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15 min presentation</a:t>
          </a:r>
        </a:p>
      </dsp:txBody>
      <dsp:txXfrm>
        <a:off x="341455" y="2630367"/>
        <a:ext cx="911305" cy="742969"/>
      </dsp:txXfrm>
    </dsp:sp>
    <dsp:sp modelId="{AFC11F2C-C0AB-47C1-B074-A8385C618657}">
      <dsp:nvSpPr>
        <dsp:cNvPr id="0" name=""/>
        <dsp:cNvSpPr/>
      </dsp:nvSpPr>
      <dsp:spPr>
        <a:xfrm rot="5444294">
          <a:off x="1638045" y="2768027"/>
          <a:ext cx="562645" cy="414640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5E515F-6293-47CB-BD65-394D3991FCAF}">
      <dsp:nvSpPr>
        <dsp:cNvPr id="0" name=""/>
        <dsp:cNvSpPr/>
      </dsp:nvSpPr>
      <dsp:spPr>
        <a:xfrm>
          <a:off x="2411693" y="1070905"/>
          <a:ext cx="4176063" cy="3957312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</a:rPr>
            <a:t>Rest of the time: WORK ON DATASETS IN SMALL GROUPS! 😁</a:t>
          </a:r>
        </a:p>
      </dsp:txBody>
      <dsp:txXfrm>
        <a:off x="3023263" y="1650440"/>
        <a:ext cx="2952923" cy="2798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CAAAA-D48A-4BCE-91B9-2399D5A0E92C}">
      <dsp:nvSpPr>
        <dsp:cNvPr id="0" name=""/>
        <dsp:cNvSpPr/>
      </dsp:nvSpPr>
      <dsp:spPr>
        <a:xfrm>
          <a:off x="0" y="36546"/>
          <a:ext cx="6912245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Programming languages: Julia, Perl, Ruby, </a:t>
          </a:r>
          <a:r>
            <a:rPr lang="en-US" sz="2600" kern="1200" dirty="0" err="1"/>
            <a:t>scala</a:t>
          </a:r>
          <a:endParaRPr lang="en-US" sz="2600" kern="1200" dirty="0"/>
        </a:p>
      </dsp:txBody>
      <dsp:txXfrm>
        <a:off x="50420" y="86966"/>
        <a:ext cx="6811405" cy="932014"/>
      </dsp:txXfrm>
    </dsp:sp>
    <dsp:sp modelId="{BAC2C221-4A37-4D45-9D99-C3F99059D461}">
      <dsp:nvSpPr>
        <dsp:cNvPr id="0" name=""/>
        <dsp:cNvSpPr/>
      </dsp:nvSpPr>
      <dsp:spPr>
        <a:xfrm>
          <a:off x="0" y="1144280"/>
          <a:ext cx="6912245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mining: </a:t>
          </a:r>
          <a:r>
            <a:rPr lang="en-US" sz="2600" kern="1200" dirty="0" err="1"/>
            <a:t>Rapidminer</a:t>
          </a:r>
          <a:r>
            <a:rPr lang="en-US" sz="2600" kern="1200" dirty="0"/>
            <a:t>, SSAS, </a:t>
          </a:r>
          <a:r>
            <a:rPr lang="en-US" sz="2600" kern="1200" dirty="0" err="1"/>
            <a:t>Knime</a:t>
          </a:r>
          <a:endParaRPr lang="en-US" sz="2600" kern="1200" dirty="0"/>
        </a:p>
      </dsp:txBody>
      <dsp:txXfrm>
        <a:off x="50420" y="1194700"/>
        <a:ext cx="6811405" cy="932014"/>
      </dsp:txXfrm>
    </dsp:sp>
    <dsp:sp modelId="{154375AB-3F3F-4E89-93CF-CD4C93D9F264}">
      <dsp:nvSpPr>
        <dsp:cNvPr id="0" name=""/>
        <dsp:cNvSpPr/>
      </dsp:nvSpPr>
      <dsp:spPr>
        <a:xfrm>
          <a:off x="0" y="2252014"/>
          <a:ext cx="6912245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Big data: Hadoop, Spark, Storm</a:t>
          </a:r>
        </a:p>
      </dsp:txBody>
      <dsp:txXfrm>
        <a:off x="50420" y="2302434"/>
        <a:ext cx="6811405" cy="932014"/>
      </dsp:txXfrm>
    </dsp:sp>
    <dsp:sp modelId="{17C0AD54-D948-4D0B-9B40-1284CC75EA39}">
      <dsp:nvSpPr>
        <dsp:cNvPr id="0" name=""/>
        <dsp:cNvSpPr/>
      </dsp:nvSpPr>
      <dsp:spPr>
        <a:xfrm>
          <a:off x="0" y="3359748"/>
          <a:ext cx="6912245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Libraries:  </a:t>
          </a:r>
          <a:r>
            <a:rPr lang="en-US" sz="2600" kern="1200" dirty="0" err="1"/>
            <a:t>Tidyverse</a:t>
          </a:r>
          <a:r>
            <a:rPr lang="en-US" sz="2600" kern="1200" dirty="0"/>
            <a:t>, Epic, </a:t>
          </a:r>
          <a:r>
            <a:rPr lang="en-US" sz="2600" kern="1200" dirty="0" err="1"/>
            <a:t>Numpy</a:t>
          </a:r>
          <a:r>
            <a:rPr lang="en-US" sz="2600" kern="1200" dirty="0"/>
            <a:t>, </a:t>
          </a:r>
          <a:r>
            <a:rPr lang="en-US" sz="2600" kern="1200" dirty="0" err="1"/>
            <a:t>Dplyr</a:t>
          </a:r>
          <a:r>
            <a:rPr lang="en-US" sz="2600" kern="1200" dirty="0"/>
            <a:t>, Ggplot2, </a:t>
          </a:r>
          <a:r>
            <a:rPr lang="en-US" sz="2600" kern="1200" dirty="0" err="1"/>
            <a:t>PyTorch</a:t>
          </a:r>
          <a:r>
            <a:rPr lang="en-US" sz="2600" kern="1200" dirty="0"/>
            <a:t>, </a:t>
          </a:r>
          <a:r>
            <a:rPr lang="en-US" sz="2600" kern="1200" dirty="0" err="1"/>
            <a:t>Tensorflow</a:t>
          </a:r>
          <a:r>
            <a:rPr lang="en-US" sz="2600" kern="1200" dirty="0"/>
            <a:t>, </a:t>
          </a:r>
          <a:r>
            <a:rPr lang="en-US" sz="2600" kern="1200" dirty="0" err="1"/>
            <a:t>Scikit</a:t>
          </a:r>
          <a:r>
            <a:rPr lang="en-US" sz="2600" kern="1200" dirty="0"/>
            <a:t>-learn</a:t>
          </a:r>
        </a:p>
      </dsp:txBody>
      <dsp:txXfrm>
        <a:off x="50420" y="3410168"/>
        <a:ext cx="6811405" cy="932014"/>
      </dsp:txXfrm>
    </dsp:sp>
    <dsp:sp modelId="{44A1B814-5FC5-4EF1-9789-9265B12A0D25}">
      <dsp:nvSpPr>
        <dsp:cNvPr id="0" name=""/>
        <dsp:cNvSpPr/>
      </dsp:nvSpPr>
      <dsp:spPr>
        <a:xfrm>
          <a:off x="0" y="4467482"/>
          <a:ext cx="6912245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BI: Qlik</a:t>
          </a:r>
        </a:p>
      </dsp:txBody>
      <dsp:txXfrm>
        <a:off x="50420" y="4517902"/>
        <a:ext cx="6811405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BBF16-03C8-4F51-865C-CCD001D61B7B}">
      <dsp:nvSpPr>
        <dsp:cNvPr id="0" name=""/>
        <dsp:cNvSpPr/>
      </dsp:nvSpPr>
      <dsp:spPr>
        <a:xfrm>
          <a:off x="213673" y="2144151"/>
          <a:ext cx="1220230" cy="128956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 to R by Olof </a:t>
          </a:r>
          <a:r>
            <a:rPr lang="en-US" sz="1400" kern="1200" dirty="0" err="1"/>
            <a:t>Rännbäck-Garpinger</a:t>
          </a:r>
          <a:endParaRPr lang="en-US" sz="1400" kern="1200" dirty="0"/>
        </a:p>
      </dsp:txBody>
      <dsp:txXfrm>
        <a:off x="392372" y="2333004"/>
        <a:ext cx="862832" cy="911861"/>
      </dsp:txXfrm>
    </dsp:sp>
    <dsp:sp modelId="{26D6197F-9833-4159-844F-44A23EAD8A29}">
      <dsp:nvSpPr>
        <dsp:cNvPr id="0" name=""/>
        <dsp:cNvSpPr/>
      </dsp:nvSpPr>
      <dsp:spPr>
        <a:xfrm rot="5399614">
          <a:off x="1732857" y="2643216"/>
          <a:ext cx="448120" cy="291418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BE2788-4488-46FD-A7AB-9B2F85B941A6}">
      <dsp:nvSpPr>
        <dsp:cNvPr id="0" name=""/>
        <dsp:cNvSpPr/>
      </dsp:nvSpPr>
      <dsp:spPr>
        <a:xfrm>
          <a:off x="2486120" y="961082"/>
          <a:ext cx="3980598" cy="3654885"/>
        </a:xfrm>
        <a:prstGeom prst="ellipse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WORKING ON DATASETS 😁</a:t>
          </a:r>
        </a:p>
      </dsp:txBody>
      <dsp:txXfrm>
        <a:off x="3069065" y="1496328"/>
        <a:ext cx="2814708" cy="2584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A694-5A24-4191-A103-6FD9F16414E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49E4-A78F-44D2-94D7-401A47AE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</a:t>
            </a:r>
            <a:r>
              <a:rPr lang="en-US" dirty="0" err="1"/>
              <a:t>petter</a:t>
            </a:r>
            <a:r>
              <a:rPr lang="en-US" dirty="0"/>
              <a:t> </a:t>
            </a:r>
            <a:r>
              <a:rPr lang="en-US" dirty="0" err="1"/>
              <a:t>abbeel</a:t>
            </a:r>
            <a:r>
              <a:rPr lang="en-US" dirty="0"/>
              <a:t> and point out the important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49E4-A78F-44D2-94D7-401A47AECC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9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61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0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380D9B-2C95-486E-AA04-C68CEBA73E2F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1D919AE-C07F-41FD-A49C-622CCAC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rveys/201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lytcs.com/2014/01/data-science-venn-diagram-v20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5/poll-analytics-data-science-machine-learning-software-leade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surveys/2017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AD3C-1BFE-4A7C-AD3F-1AC9D145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7356"/>
            <a:ext cx="9144000" cy="2486130"/>
          </a:xfrm>
        </p:spPr>
        <p:txBody>
          <a:bodyPr>
            <a:normAutofit/>
          </a:bodyPr>
          <a:lstStyle/>
          <a:p>
            <a:pPr algn="ctr"/>
            <a:r>
              <a:rPr lang="sv-SE" sz="5400">
                <a:solidFill>
                  <a:schemeClr val="tx1">
                    <a:lumMod val="95000"/>
                  </a:schemeClr>
                </a:solidFill>
              </a:rPr>
              <a:t>What is data science and what tools are there?</a:t>
            </a:r>
            <a:endParaRPr lang="en-US" sz="54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BFD05-4B14-498A-ACF1-BCAD9404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8057"/>
            <a:ext cx="9144000" cy="1567489"/>
          </a:xfrm>
        </p:spPr>
        <p:txBody>
          <a:bodyPr>
            <a:normAutofit/>
          </a:bodyPr>
          <a:lstStyle/>
          <a:p>
            <a:pPr algn="ctr"/>
            <a:endParaRPr lang="sv-SE" sz="1800">
              <a:solidFill>
                <a:schemeClr val="tx2"/>
              </a:solidFill>
            </a:endParaRPr>
          </a:p>
          <a:p>
            <a:pPr algn="ctr"/>
            <a:endParaRPr lang="sv-SE" sz="1800">
              <a:solidFill>
                <a:schemeClr val="tx2"/>
              </a:solidFill>
            </a:endParaRPr>
          </a:p>
          <a:p>
            <a:pPr algn="ctr"/>
            <a:endParaRPr lang="sv-SE" sz="1800">
              <a:solidFill>
                <a:schemeClr val="tx2"/>
              </a:solidFill>
            </a:endParaRPr>
          </a:p>
          <a:p>
            <a:pPr algn="ctr"/>
            <a:r>
              <a:rPr lang="sv-SE" sz="1800">
                <a:solidFill>
                  <a:schemeClr val="tx2"/>
                </a:solidFill>
              </a:rPr>
              <a:t>Philippe Wee</a:t>
            </a:r>
          </a:p>
          <a:p>
            <a:pPr algn="ctr"/>
            <a:endParaRPr lang="sv-S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2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EE360-1AF6-4767-AC6D-00A844CF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Next Meetup on JUNE 14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FCA913-EAFB-44F4-9242-845D03388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185157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270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056E-4B7E-44A5-8BCF-29FDB5E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9" y="2766218"/>
            <a:ext cx="12224084" cy="1325563"/>
          </a:xfrm>
        </p:spPr>
        <p:txBody>
          <a:bodyPr>
            <a:normAutofit/>
          </a:bodyPr>
          <a:lstStyle/>
          <a:p>
            <a:r>
              <a:rPr lang="en-US" dirty="0"/>
              <a:t>Hands On Data Science (Malmö, Sweden)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F45D-4832-41E9-891F-7207B0587A2D}"/>
              </a:ext>
            </a:extLst>
          </p:cNvPr>
          <p:cNvSpPr txBox="1"/>
          <p:nvPr/>
        </p:nvSpPr>
        <p:spPr>
          <a:xfrm>
            <a:off x="1786818" y="1467853"/>
            <a:ext cx="8900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Join the Meetup Group to keep updated on what’s going on</a:t>
            </a:r>
          </a:p>
        </p:txBody>
      </p:sp>
    </p:spTree>
    <p:extLst>
      <p:ext uri="{BB962C8B-B14F-4D97-AF65-F5344CB8AC3E}">
        <p14:creationId xmlns:p14="http://schemas.microsoft.com/office/powerpoint/2010/main" val="40352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95304-4B7B-4ED4-83D6-4186461B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42" y="799916"/>
            <a:ext cx="7018716" cy="5258168"/>
          </a:xfrm>
        </p:spPr>
      </p:pic>
    </p:spTree>
    <p:extLst>
      <p:ext uri="{BB962C8B-B14F-4D97-AF65-F5344CB8AC3E}">
        <p14:creationId xmlns:p14="http://schemas.microsoft.com/office/powerpoint/2010/main" val="269060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BF33-1687-499D-9021-E0159228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3608"/>
            <a:ext cx="9905998" cy="18440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Beginner Exercises</a:t>
            </a:r>
            <a:br>
              <a:rPr lang="en-US" dirty="0"/>
            </a:br>
            <a:r>
              <a:rPr lang="en-US" sz="2000" dirty="0"/>
              <a:t>https://github.com/wee-analyze/handsondatascience/tree/master/kaggle/airbnb/datasets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59E6-FADE-4F18-A986-83DB0AA3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8607"/>
            <a:ext cx="9905998" cy="43570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Train_user_2 set</a:t>
            </a:r>
          </a:p>
          <a:p>
            <a:pPr lvl="1"/>
            <a:r>
              <a:rPr lang="en-US" dirty="0"/>
              <a:t>Load datasets</a:t>
            </a:r>
          </a:p>
          <a:p>
            <a:pPr lvl="1"/>
            <a:r>
              <a:rPr lang="en-US" dirty="0"/>
              <a:t>Convert “</a:t>
            </a:r>
            <a:r>
              <a:rPr lang="en-US" dirty="0" err="1"/>
              <a:t>account_created</a:t>
            </a:r>
            <a:r>
              <a:rPr lang="en-US" dirty="0"/>
              <a:t>” column into a timestamp</a:t>
            </a:r>
          </a:p>
          <a:p>
            <a:pPr lvl="1"/>
            <a:r>
              <a:rPr lang="en-US" dirty="0"/>
              <a:t>Change column “</a:t>
            </a:r>
            <a:r>
              <a:rPr lang="en-US" dirty="0" err="1"/>
              <a:t>affiliate_provider</a:t>
            </a:r>
            <a:r>
              <a:rPr lang="en-US" dirty="0"/>
              <a:t>” to “marketing”</a:t>
            </a:r>
          </a:p>
          <a:p>
            <a:pPr lvl="1"/>
            <a:r>
              <a:rPr lang="en-US" dirty="0"/>
              <a:t>Return all the different categories that are in the newly made “marketing” column</a:t>
            </a:r>
          </a:p>
          <a:p>
            <a:pPr lvl="1"/>
            <a:r>
              <a:rPr lang="en-US" dirty="0"/>
              <a:t>Count how many users used Chrome as their “</a:t>
            </a:r>
            <a:r>
              <a:rPr lang="en-US" dirty="0" err="1"/>
              <a:t>first_browser_type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Count how many users are between the ages of 23 and 36</a:t>
            </a:r>
          </a:p>
          <a:p>
            <a:pPr lvl="1"/>
            <a:r>
              <a:rPr lang="en-US" dirty="0"/>
              <a:t>Parse “</a:t>
            </a:r>
            <a:r>
              <a:rPr lang="en-US" dirty="0" err="1"/>
              <a:t>data_account_created</a:t>
            </a:r>
            <a:r>
              <a:rPr lang="en-US" dirty="0"/>
              <a:t>” column into datetime object</a:t>
            </a:r>
          </a:p>
          <a:p>
            <a:endParaRPr lang="en-US" dirty="0"/>
          </a:p>
          <a:p>
            <a:r>
              <a:rPr lang="en-US" dirty="0"/>
              <a:t>Sessions set</a:t>
            </a:r>
          </a:p>
          <a:p>
            <a:pPr lvl="1"/>
            <a:r>
              <a:rPr lang="en-US" dirty="0"/>
              <a:t>Return all users who used “iPad Tablet”</a:t>
            </a:r>
          </a:p>
          <a:p>
            <a:pPr lvl="1"/>
            <a:r>
              <a:rPr lang="en-US" dirty="0"/>
              <a:t>how many MINUTES and SECONDS did those “iPad </a:t>
            </a:r>
            <a:r>
              <a:rPr lang="en-US"/>
              <a:t>Tablet” users </a:t>
            </a:r>
            <a:r>
              <a:rPr lang="en-US" dirty="0"/>
              <a:t>look at the Airbnb website</a:t>
            </a:r>
          </a:p>
          <a:p>
            <a:pPr lvl="1"/>
            <a:r>
              <a:rPr lang="en-US" dirty="0"/>
              <a:t>Return the date the “iPad Tablet” users created an Airbnb account</a:t>
            </a:r>
          </a:p>
          <a:p>
            <a:pPr lvl="1"/>
            <a:endParaRPr lang="en-US" dirty="0"/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Make a histogram of the age distribution for females in the country IT</a:t>
            </a:r>
          </a:p>
          <a:p>
            <a:pPr lvl="1"/>
            <a:r>
              <a:rPr lang="en-US" dirty="0"/>
              <a:t>Make a histogram of the “</a:t>
            </a:r>
            <a:r>
              <a:rPr lang="en-US" dirty="0" err="1"/>
              <a:t>country_destination</a:t>
            </a:r>
            <a:r>
              <a:rPr lang="en-US" dirty="0"/>
              <a:t>” countries in the train_users_2 set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BF614A2-C54B-4977-ADC3-3EAE0D75B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04" y="1688909"/>
            <a:ext cx="3565902" cy="1991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3C60B0-A159-4A15-B235-C1C07AAD8762}"/>
              </a:ext>
            </a:extLst>
          </p:cNvPr>
          <p:cNvSpPr/>
          <p:nvPr/>
        </p:nvSpPr>
        <p:spPr>
          <a:xfrm>
            <a:off x="11180189" y="2743200"/>
            <a:ext cx="292231" cy="942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BCD803-14E8-488C-8826-BEAF984B5771}"/>
              </a:ext>
            </a:extLst>
          </p:cNvPr>
          <p:cNvSpPr/>
          <p:nvPr/>
        </p:nvSpPr>
        <p:spPr>
          <a:xfrm>
            <a:off x="10868704" y="2766767"/>
            <a:ext cx="245096" cy="471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47A6A-FF0B-4DE3-A89A-E1C38C556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25" y="484341"/>
            <a:ext cx="7080545" cy="53104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B5693-7B66-4FAF-95E2-2B786A0B82A9}"/>
              </a:ext>
            </a:extLst>
          </p:cNvPr>
          <p:cNvSpPr txBox="1"/>
          <p:nvPr/>
        </p:nvSpPr>
        <p:spPr>
          <a:xfrm>
            <a:off x="2348979" y="6039293"/>
            <a:ext cx="749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https://commons.wikimedia.org/wiki/File:Data_visualization_process_v1.png</a:t>
            </a:r>
          </a:p>
        </p:txBody>
      </p:sp>
    </p:spTree>
    <p:extLst>
      <p:ext uri="{BB962C8B-B14F-4D97-AF65-F5344CB8AC3E}">
        <p14:creationId xmlns:p14="http://schemas.microsoft.com/office/powerpoint/2010/main" val="46766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DDAD-9390-48BF-99C2-C32DA499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Barriers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E42E67-5F31-4D0C-B4C7-50FCF31A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91" y="1690688"/>
            <a:ext cx="6607618" cy="4484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E28A49-DA60-4E39-A2BE-D14020E1AE29}"/>
              </a:ext>
            </a:extLst>
          </p:cNvPr>
          <p:cNvSpPr txBox="1"/>
          <p:nvPr/>
        </p:nvSpPr>
        <p:spPr>
          <a:xfrm>
            <a:off x="4310008" y="6364841"/>
            <a:ext cx="381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https://www.kaggle.com/surveys/2017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5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7E3B-55C9-4CA8-9B22-8EA17C52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257" y="1349680"/>
            <a:ext cx="3417713" cy="4827278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Meetup 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917947-BCB1-4408-87A3-982491943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894108"/>
              </p:ext>
            </p:extLst>
          </p:nvPr>
        </p:nvGraphicFramePr>
        <p:xfrm>
          <a:off x="240632" y="427148"/>
          <a:ext cx="7093819" cy="600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98CDB9-E1A5-4E21-BAFF-422A386747D2}"/>
              </a:ext>
            </a:extLst>
          </p:cNvPr>
          <p:cNvSpPr txBox="1"/>
          <p:nvPr/>
        </p:nvSpPr>
        <p:spPr>
          <a:xfrm>
            <a:off x="7834205" y="3184796"/>
            <a:ext cx="4071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Regular meetups: Twice a month</a:t>
            </a:r>
          </a:p>
        </p:txBody>
      </p:sp>
    </p:spTree>
    <p:extLst>
      <p:ext uri="{BB962C8B-B14F-4D97-AF65-F5344CB8AC3E}">
        <p14:creationId xmlns:p14="http://schemas.microsoft.com/office/powerpoint/2010/main" val="248284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130003-5222-4875-8738-1217755C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3E388DCC-9257-412E-811D-30F74D4CB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91879-473B-474E-8313-155FED8A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Data Science</a:t>
            </a:r>
            <a:endParaRPr lang="en-US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0736-712B-4632-8A4E-543240A7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sz="22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sv-SE" sz="22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Interdisciplinary</a:t>
            </a:r>
            <a:r>
              <a:rPr lang="en-US" sz="22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field</a:t>
            </a:r>
          </a:p>
          <a:p>
            <a:r>
              <a:rPr lang="en-US" sz="22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Unification of theories, concepts, tools, and technologies that enable the extraction of valuable information from raw data that may be used for multiple purposes; such as decision making, product development, trend analysis, and forecasting.</a:t>
            </a:r>
          </a:p>
          <a:p>
            <a:pPr lvl="1"/>
            <a:endParaRPr lang="sv-SE" sz="22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endParaRPr lang="en-US" sz="22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862F3-FD77-40DC-924E-3D6D0E7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069"/>
            <a:ext cx="4773166" cy="3896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8C686-C47A-44F0-A35F-71CBFE3289DD}"/>
              </a:ext>
            </a:extLst>
          </p:cNvPr>
          <p:cNvSpPr txBox="1"/>
          <p:nvPr/>
        </p:nvSpPr>
        <p:spPr>
          <a:xfrm>
            <a:off x="672957" y="6304003"/>
            <a:ext cx="689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http://www.anlytcs.com/2014/01/data-science-venn-diagram-v20.html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3E7AB-91DF-4B0A-95FA-BFC30683A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40" y="707280"/>
            <a:ext cx="6892342" cy="49443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A3E6A-0C1B-4703-9150-F7D33CCBFF51}"/>
              </a:ext>
            </a:extLst>
          </p:cNvPr>
          <p:cNvSpPr txBox="1"/>
          <p:nvPr/>
        </p:nvSpPr>
        <p:spPr>
          <a:xfrm>
            <a:off x="3090095" y="5886686"/>
            <a:ext cx="600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https://blog.udacity.com/2014/11/data-science-job-skills.html</a:t>
            </a:r>
          </a:p>
        </p:txBody>
      </p:sp>
    </p:spTree>
    <p:extLst>
      <p:ext uri="{BB962C8B-B14F-4D97-AF65-F5344CB8AC3E}">
        <p14:creationId xmlns:p14="http://schemas.microsoft.com/office/powerpoint/2010/main" val="244903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972C-EC08-4EF2-989E-2F81966D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Popular Data Science Tools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4006EE-1814-4D36-8826-542AA058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64" y="1681276"/>
            <a:ext cx="5845205" cy="36818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C9B1B-EB18-47EA-9A94-A755CBE88330}"/>
              </a:ext>
            </a:extLst>
          </p:cNvPr>
          <p:cNvSpPr txBox="1"/>
          <p:nvPr/>
        </p:nvSpPr>
        <p:spPr>
          <a:xfrm>
            <a:off x="139084" y="5953316"/>
            <a:ext cx="1207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https://www.kdnuggets.com/2017/05/poll-analytics-data-science-machine-learning-software-leaders.html</a:t>
            </a:r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947279-72E7-4E74-95BE-142DF43D8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4" y="2171269"/>
            <a:ext cx="5426354" cy="3695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2DA0CF-86D5-4CC1-848D-E50493406C90}"/>
              </a:ext>
            </a:extLst>
          </p:cNvPr>
          <p:cNvSpPr txBox="1"/>
          <p:nvPr/>
        </p:nvSpPr>
        <p:spPr>
          <a:xfrm>
            <a:off x="139084" y="6308209"/>
            <a:ext cx="381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https://www.kaggle.com/surveys/2017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2216E-0E99-4581-BC40-7C727E33378E}"/>
              </a:ext>
            </a:extLst>
          </p:cNvPr>
          <p:cNvSpPr/>
          <p:nvPr/>
        </p:nvSpPr>
        <p:spPr>
          <a:xfrm>
            <a:off x="1554480" y="2396691"/>
            <a:ext cx="10515600" cy="731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6C60-6016-43F3-8042-E440388C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Some of Many Other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F92D2A-C0B8-4F74-A692-44967EE1A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811767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395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26A-6FB3-40C6-8785-A5AD5F8A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kaggle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53BD-1F16-4842-B583-405CCD6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548639"/>
            <a:ext cx="10233800" cy="3033454"/>
          </a:xfrm>
        </p:spPr>
        <p:txBody>
          <a:bodyPr/>
          <a:lstStyle/>
          <a:p>
            <a:r>
              <a:rPr lang="sv-SE"/>
              <a:t>Platform</a:t>
            </a:r>
            <a:r>
              <a:rPr lang="en-US"/>
              <a:t> for data science and machine learning</a:t>
            </a:r>
          </a:p>
          <a:p>
            <a:pPr lvl="1"/>
            <a:r>
              <a:rPr lang="en-US"/>
              <a:t>Hosts business competitions</a:t>
            </a:r>
          </a:p>
          <a:p>
            <a:pPr lvl="1"/>
            <a:r>
              <a:rPr lang="en-US"/>
              <a:t>Public datasets</a:t>
            </a:r>
          </a:p>
          <a:p>
            <a:pPr lvl="1"/>
            <a:r>
              <a:rPr lang="en-US"/>
              <a:t>Cloud based kernels for code</a:t>
            </a:r>
          </a:p>
          <a:p>
            <a:pPr lvl="1"/>
            <a:r>
              <a:rPr lang="en-US"/>
              <a:t>Tutorials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8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32907"/>
            <a:ext cx="0" cy="27921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F5E253-98C8-4399-8EC5-DD2B8A0A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400"/>
            <a:ext cx="6351211" cy="4267200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sz="4800" spc="-300" dirty="0">
                <a:solidFill>
                  <a:schemeClr val="tx2">
                    <a:lumMod val="7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TRY THINGS OUT  </a:t>
            </a:r>
            <a:br>
              <a:rPr lang="en-US" sz="4800" spc="-300" dirty="0">
                <a:solidFill>
                  <a:schemeClr val="tx2">
                    <a:lumMod val="7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z="4800" spc="-300" dirty="0">
                <a:solidFill>
                  <a:schemeClr val="tx2">
                    <a:lumMod val="7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AND </a:t>
            </a:r>
            <a:br>
              <a:rPr lang="en-US" sz="4800" spc="-300" dirty="0">
                <a:solidFill>
                  <a:schemeClr val="tx2">
                    <a:lumMod val="7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z="4800" spc="-300" dirty="0">
                <a:solidFill>
                  <a:schemeClr val="tx2">
                    <a:lumMod val="7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IMPLEMENT IT!</a:t>
            </a:r>
          </a:p>
        </p:txBody>
      </p:sp>
    </p:spTree>
    <p:extLst>
      <p:ext uri="{BB962C8B-B14F-4D97-AF65-F5344CB8AC3E}">
        <p14:creationId xmlns:p14="http://schemas.microsoft.com/office/powerpoint/2010/main" val="152466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DD9-E526-4FB0-BF91-7B0CFF18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Airbnb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5AB1-7088-45DA-852F-AD21FE16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country new </a:t>
            </a:r>
            <a:r>
              <a:rPr lang="sv-SE" dirty="0" err="1"/>
              <a:t>users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trip</a:t>
            </a:r>
            <a:r>
              <a:rPr lang="sv-SE" dirty="0"/>
              <a:t> to</a:t>
            </a:r>
          </a:p>
          <a:p>
            <a:r>
              <a:rPr lang="sv-SE" dirty="0" err="1"/>
              <a:t>Explore</a:t>
            </a:r>
            <a:r>
              <a:rPr lang="sv-SE" dirty="0"/>
              <a:t> and </a:t>
            </a:r>
            <a:r>
              <a:rPr lang="sv-SE" dirty="0" err="1"/>
              <a:t>analyze</a:t>
            </a:r>
            <a:r>
              <a:rPr lang="sv-SE" dirty="0"/>
              <a:t> the </a:t>
            </a:r>
            <a:r>
              <a:rPr lang="sv-SE" dirty="0" err="1"/>
              <a:t>datasets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582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1879</TotalTime>
  <Words>460</Words>
  <Application>Microsoft Office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Depth</vt:lpstr>
      <vt:lpstr>What is data science and what tools are there?</vt:lpstr>
      <vt:lpstr>Meetup Structure</vt:lpstr>
      <vt:lpstr>Data Science</vt:lpstr>
      <vt:lpstr>PowerPoint Presentation</vt:lpstr>
      <vt:lpstr> Popular Data Science Tools </vt:lpstr>
      <vt:lpstr>Some of Many Other Tools</vt:lpstr>
      <vt:lpstr>kaggle</vt:lpstr>
      <vt:lpstr>TRY THINGS OUT   AND  IMPLEMENT IT!</vt:lpstr>
      <vt:lpstr>Airbnb</vt:lpstr>
      <vt:lpstr>Next Meetup on JUNE 14</vt:lpstr>
      <vt:lpstr>Hands On Data Science (Malmö, Sweden)</vt:lpstr>
      <vt:lpstr>PowerPoint Presentation</vt:lpstr>
      <vt:lpstr>Beginner Exercises https://github.com/wee-analyze/handsondatascience/tree/master/kaggle/airbnb/datasets</vt:lpstr>
      <vt:lpstr>PowerPoint Presentation</vt:lpstr>
      <vt:lpstr>Work Barriers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 and what tools are there?</dc:title>
  <dc:creator>Bunny</dc:creator>
  <cp:lastModifiedBy>Bunny</cp:lastModifiedBy>
  <cp:revision>90</cp:revision>
  <dcterms:created xsi:type="dcterms:W3CDTF">2018-05-23T10:51:11Z</dcterms:created>
  <dcterms:modified xsi:type="dcterms:W3CDTF">2018-06-05T21:07:12Z</dcterms:modified>
</cp:coreProperties>
</file>