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f635f2ae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f635f2ae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f635f2ae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f635f2ae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f17c2d7a2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f17c2d7a2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f34d02f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f34d02f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f34d02f8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f34d02f8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f34d02f8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f34d02f8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f34d02f8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f34d02f8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f17c2d7a2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f17c2d7a2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f17c2d7a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f17c2d7a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f8104d13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f8104d13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f17c2d7a2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f17c2d7a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f8104d13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f8104d13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f8104d13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f8104d13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f8104d13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f8104d13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f17c2d7a2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f17c2d7a2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In conclusion, our journey through this semester-long project in object-oriented programming has been enlightening and enriching. While we may not have achieved all our intended goals in fixing the website, the lessons we've learned are invaluable for our future endeavors.</a:t>
            </a:r>
            <a:endParaRPr/>
          </a:p>
          <a:p>
            <a:pPr indent="0" lvl="0" marL="0" rtl="0" algn="l">
              <a:lnSpc>
                <a:spcPct val="115000"/>
              </a:lnSpc>
              <a:spcBef>
                <a:spcPts val="1200"/>
              </a:spcBef>
              <a:spcAft>
                <a:spcPts val="0"/>
              </a:spcAft>
              <a:buClr>
                <a:schemeClr val="dk1"/>
              </a:buClr>
              <a:buSzPts val="1100"/>
              <a:buFont typeface="Arial"/>
              <a:buNone/>
            </a:pPr>
            <a:r>
              <a:rPr lang="en"/>
              <a:t>One of the key takeaways has been the importance of testing. We realized that thorough testing not only helps in identifying and rectifying errors but also ensures the reliability and functionality of our codebase. Moving forward, we will prioritize comprehensive testing at every stage of development.</a:t>
            </a:r>
            <a:endParaRPr/>
          </a:p>
          <a:p>
            <a:pPr indent="0" lvl="0" marL="0" rtl="0" algn="l">
              <a:lnSpc>
                <a:spcPct val="115000"/>
              </a:lnSpc>
              <a:spcBef>
                <a:spcPts val="1200"/>
              </a:spcBef>
              <a:spcAft>
                <a:spcPts val="0"/>
              </a:spcAft>
              <a:buClr>
                <a:schemeClr val="dk1"/>
              </a:buClr>
              <a:buSzPts val="1100"/>
              <a:buFont typeface="Arial"/>
              <a:buNone/>
            </a:pPr>
            <a:r>
              <a:rPr lang="en"/>
              <a:t>Documentation emerged as another crucial aspect of our project. Clear and detailed documentation not only aids in understanding our codebase but also facilitates collaboration among team members. Our experience with the lack of documentation going into this project plainly showed us the significance of maintaining up-to-date documentation for smoother workflows and knowledge sharing.</a:t>
            </a:r>
            <a:endParaRPr/>
          </a:p>
          <a:p>
            <a:pPr indent="0" lvl="0" marL="0" rtl="0" algn="l">
              <a:lnSpc>
                <a:spcPct val="115000"/>
              </a:lnSpc>
              <a:spcBef>
                <a:spcPts val="1200"/>
              </a:spcBef>
              <a:spcAft>
                <a:spcPts val="0"/>
              </a:spcAft>
              <a:buClr>
                <a:schemeClr val="dk1"/>
              </a:buClr>
              <a:buSzPts val="1100"/>
              <a:buFont typeface="Arial"/>
              <a:buNone/>
            </a:pPr>
            <a:r>
              <a:rPr lang="en"/>
              <a:t>The journey from local development to deployment was a significant learning curve. We encountered challenges in understanding the deployment vs development of the app, highlighting the complexities involved in transitioning from a local environment to a live server. This experience has equipped us with a better understanding of deployment strategies, version control systems, and server configurations, which will undoubtedly benefit us in future projects.</a:t>
            </a:r>
            <a:endParaRPr/>
          </a:p>
          <a:p>
            <a:pPr indent="0" lvl="0" marL="0" rtl="0" algn="l">
              <a:lnSpc>
                <a:spcPct val="115000"/>
              </a:lnSpc>
              <a:spcBef>
                <a:spcPts val="1200"/>
              </a:spcBef>
              <a:spcAft>
                <a:spcPts val="0"/>
              </a:spcAft>
              <a:buClr>
                <a:schemeClr val="dk1"/>
              </a:buClr>
              <a:buSzPts val="1100"/>
              <a:buFont typeface="Arial"/>
              <a:buNone/>
            </a:pPr>
            <a:r>
              <a:rPr lang="en"/>
              <a:t>As we reflect on this project, we acknowledge that it has laid a strong foundation for our strategy moving into the next semester in Software Engineering, where we hope to continue this project. We are committed to implementing the lessons learned, refining our development processes, and embracing a more systematic approach towards achieving our project objectives.</a:t>
            </a:r>
            <a:endParaRPr/>
          </a:p>
          <a:p>
            <a:pPr indent="0" lvl="0" marL="0" rtl="0" algn="l">
              <a:lnSpc>
                <a:spcPct val="115000"/>
              </a:lnSpc>
              <a:spcBef>
                <a:spcPts val="1200"/>
              </a:spcBef>
              <a:spcAft>
                <a:spcPts val="0"/>
              </a:spcAft>
              <a:buClr>
                <a:schemeClr val="dk1"/>
              </a:buClr>
              <a:buSzPts val="1100"/>
              <a:buFont typeface="Arial"/>
              <a:buNone/>
            </a:pPr>
            <a:r>
              <a:rPr lang="en"/>
              <a:t>While this website may not be fixed, our growth in understanding and skills has been substantial. We are excited about applying our newfound knowledge and strategies to future projects, confident that we are better prepared to tackle challenges and deliver high-quality solutions.</a:t>
            </a:r>
            <a:endParaRPr/>
          </a:p>
          <a:p>
            <a:pPr indent="0" lvl="0" marL="0" rtl="0" algn="l">
              <a:lnSpc>
                <a:spcPct val="115000"/>
              </a:lnSpc>
              <a:spcBef>
                <a:spcPts val="1200"/>
              </a:spcBef>
              <a:spcAft>
                <a:spcPts val="0"/>
              </a:spcAft>
              <a:buClr>
                <a:schemeClr val="dk1"/>
              </a:buClr>
              <a:buSzPts val="1100"/>
              <a:buFont typeface="Arial"/>
              <a:buNone/>
            </a:pPr>
            <a:r>
              <a:rPr lang="en"/>
              <a:t>Thank you for your attention and support throughout this journey. We look forward to showcasing our progress in the upcoming semester.</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f17c2d7a2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f17c2d7a2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f635f2a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f635f2a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f34d02f8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f34d02f8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f635f2ae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f635f2a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f635f2ae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f635f2ae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f635f2ae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f635f2ae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f635f2ae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f635f2ae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f34d02f8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f34d02f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Packard Power Rankings</a:t>
            </a:r>
            <a:r>
              <a:rPr lang="en"/>
              <a:t> Development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By: Peter Campbell, Daniel Fishbein, and Clayton Hodges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Portions Changed</a:t>
            </a:r>
            <a:endParaRPr/>
          </a:p>
        </p:txBody>
      </p:sp>
      <p:sp>
        <p:nvSpPr>
          <p:cNvPr id="112" name="Google Shape;112;p22"/>
          <p:cNvSpPr txBox="1"/>
          <p:nvPr>
            <p:ph idx="1" type="body"/>
          </p:nvPr>
        </p:nvSpPr>
        <p:spPr>
          <a:xfrm>
            <a:off x="108275" y="1152475"/>
            <a:ext cx="8933400" cy="388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108275" y="1152475"/>
            <a:ext cx="4385526" cy="3882900"/>
          </a:xfrm>
          <a:prstGeom prst="rect">
            <a:avLst/>
          </a:prstGeom>
          <a:noFill/>
          <a:ln>
            <a:noFill/>
          </a:ln>
        </p:spPr>
      </p:pic>
      <p:pic>
        <p:nvPicPr>
          <p:cNvPr id="114" name="Google Shape;114;p22"/>
          <p:cNvPicPr preferRelativeResize="0"/>
          <p:nvPr/>
        </p:nvPicPr>
        <p:blipFill>
          <a:blip r:embed="rId4">
            <a:alphaModFix/>
          </a:blip>
          <a:stretch>
            <a:fillRect/>
          </a:stretch>
        </p:blipFill>
        <p:spPr>
          <a:xfrm>
            <a:off x="4656225" y="1152475"/>
            <a:ext cx="4385449" cy="388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Portions Changed</a:t>
            </a:r>
            <a:endParaRPr/>
          </a:p>
        </p:txBody>
      </p:sp>
      <p:sp>
        <p:nvSpPr>
          <p:cNvPr id="120" name="Google Shape;120;p23"/>
          <p:cNvSpPr txBox="1"/>
          <p:nvPr>
            <p:ph idx="1" type="body"/>
          </p:nvPr>
        </p:nvSpPr>
        <p:spPr>
          <a:xfrm>
            <a:off x="119125" y="1152475"/>
            <a:ext cx="8901000" cy="389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3"/>
          <p:cNvPicPr preferRelativeResize="0"/>
          <p:nvPr/>
        </p:nvPicPr>
        <p:blipFill>
          <a:blip r:embed="rId3">
            <a:alphaModFix/>
          </a:blip>
          <a:stretch>
            <a:fillRect/>
          </a:stretch>
        </p:blipFill>
        <p:spPr>
          <a:xfrm>
            <a:off x="119125" y="1152475"/>
            <a:ext cx="4374676" cy="3893701"/>
          </a:xfrm>
          <a:prstGeom prst="rect">
            <a:avLst/>
          </a:prstGeom>
          <a:noFill/>
          <a:ln>
            <a:noFill/>
          </a:ln>
        </p:spPr>
      </p:pic>
      <p:pic>
        <p:nvPicPr>
          <p:cNvPr id="122" name="Google Shape;122;p23"/>
          <p:cNvPicPr preferRelativeResize="0"/>
          <p:nvPr/>
        </p:nvPicPr>
        <p:blipFill>
          <a:blip r:embed="rId4">
            <a:alphaModFix/>
          </a:blip>
          <a:stretch>
            <a:fillRect/>
          </a:stretch>
        </p:blipFill>
        <p:spPr>
          <a:xfrm>
            <a:off x="4756075" y="1152475"/>
            <a:ext cx="4264049" cy="389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Development</a:t>
            </a:r>
            <a:r>
              <a:rPr lang="en" sz="2800"/>
              <a:t> </a:t>
            </a:r>
            <a:endParaRPr sz="2800"/>
          </a:p>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Coverage Report</a:t>
            </a:r>
            <a:endParaRPr/>
          </a:p>
        </p:txBody>
      </p:sp>
      <p:pic>
        <p:nvPicPr>
          <p:cNvPr id="133" name="Google Shape;133;p25"/>
          <p:cNvPicPr preferRelativeResize="0"/>
          <p:nvPr/>
        </p:nvPicPr>
        <p:blipFill rotWithShape="1">
          <a:blip r:embed="rId3">
            <a:alphaModFix/>
          </a:blip>
          <a:srcRect b="742" l="2899" r="8714" t="10808"/>
          <a:stretch/>
        </p:blipFill>
        <p:spPr>
          <a:xfrm>
            <a:off x="311700" y="1152488"/>
            <a:ext cx="6442123" cy="3387924"/>
          </a:xfrm>
          <a:prstGeom prst="rect">
            <a:avLst/>
          </a:prstGeom>
          <a:noFill/>
          <a:ln>
            <a:noFill/>
          </a:ln>
        </p:spPr>
      </p:pic>
      <p:sp>
        <p:nvSpPr>
          <p:cNvPr id="134" name="Google Shape;134;p25"/>
          <p:cNvSpPr txBox="1"/>
          <p:nvPr>
            <p:ph idx="1" type="body"/>
          </p:nvPr>
        </p:nvSpPr>
        <p:spPr>
          <a:xfrm>
            <a:off x="6753825" y="1138250"/>
            <a:ext cx="2078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80% of the website code has no testing.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There should be at least 50% test coverage.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Automation</a:t>
            </a:r>
            <a:endParaRPr/>
          </a:p>
        </p:txBody>
      </p:sp>
      <p:pic>
        <p:nvPicPr>
          <p:cNvPr id="140" name="Google Shape;140;p26"/>
          <p:cNvPicPr preferRelativeResize="0"/>
          <p:nvPr/>
        </p:nvPicPr>
        <p:blipFill>
          <a:blip r:embed="rId3">
            <a:alphaModFix/>
          </a:blip>
          <a:stretch>
            <a:fillRect/>
          </a:stretch>
        </p:blipFill>
        <p:spPr>
          <a:xfrm>
            <a:off x="951250" y="2998275"/>
            <a:ext cx="2441475" cy="1899850"/>
          </a:xfrm>
          <a:prstGeom prst="rect">
            <a:avLst/>
          </a:prstGeom>
          <a:noFill/>
          <a:ln>
            <a:noFill/>
          </a:ln>
        </p:spPr>
      </p:pic>
      <p:pic>
        <p:nvPicPr>
          <p:cNvPr id="141" name="Google Shape;141;p26"/>
          <p:cNvPicPr preferRelativeResize="0"/>
          <p:nvPr/>
        </p:nvPicPr>
        <p:blipFill>
          <a:blip r:embed="rId4">
            <a:alphaModFix/>
          </a:blip>
          <a:stretch>
            <a:fillRect/>
          </a:stretch>
        </p:blipFill>
        <p:spPr>
          <a:xfrm>
            <a:off x="4412700" y="1170125"/>
            <a:ext cx="4419600" cy="3728002"/>
          </a:xfrm>
          <a:prstGeom prst="rect">
            <a:avLst/>
          </a:prstGeom>
          <a:noFill/>
          <a:ln>
            <a:noFill/>
          </a:ln>
        </p:spPr>
      </p:pic>
      <p:sp>
        <p:nvSpPr>
          <p:cNvPr id="142" name="Google Shape;142;p26"/>
          <p:cNvSpPr txBox="1"/>
          <p:nvPr>
            <p:ph idx="1" type="body"/>
          </p:nvPr>
        </p:nvSpPr>
        <p:spPr>
          <a:xfrm>
            <a:off x="311700" y="1170125"/>
            <a:ext cx="4101000" cy="1828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Bash scripts make local environment setup and server updates easier.</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Updates</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arenR"/>
            </a:pPr>
            <a:r>
              <a:rPr lang="en" sz="2000"/>
              <a:t>GitHub code backup version 1.0.0</a:t>
            </a:r>
            <a:endParaRPr sz="2000"/>
          </a:p>
          <a:p>
            <a:pPr indent="-355600" lvl="0" marL="457200" rtl="0" algn="l">
              <a:spcBef>
                <a:spcPts val="0"/>
              </a:spcBef>
              <a:spcAft>
                <a:spcPts val="0"/>
              </a:spcAft>
              <a:buSzPts val="2000"/>
              <a:buAutoNum type="arabicParenR"/>
            </a:pPr>
            <a:r>
              <a:rPr lang="en" sz="2000"/>
              <a:t>Development branch: hs-football</a:t>
            </a:r>
            <a:endParaRPr sz="2000"/>
          </a:p>
          <a:p>
            <a:pPr indent="-355600" lvl="1" marL="914400" rtl="0" algn="l">
              <a:spcBef>
                <a:spcPts val="0"/>
              </a:spcBef>
              <a:spcAft>
                <a:spcPts val="0"/>
              </a:spcAft>
              <a:buSzPts val="2000"/>
              <a:buAutoNum type="alphaLcParenR"/>
            </a:pPr>
            <a:r>
              <a:rPr lang="en" sz="2000"/>
              <a:t>Autopep8 code formatting for readability</a:t>
            </a:r>
            <a:endParaRPr sz="2000"/>
          </a:p>
          <a:p>
            <a:pPr indent="-355600" lvl="1" marL="914400" rtl="0" algn="l">
              <a:spcBef>
                <a:spcPts val="0"/>
              </a:spcBef>
              <a:spcAft>
                <a:spcPts val="0"/>
              </a:spcAft>
              <a:buSzPts val="2000"/>
              <a:buAutoNum type="alphaLcParenR"/>
            </a:pPr>
            <a:r>
              <a:rPr lang="en" sz="2000"/>
              <a:t>Removal of </a:t>
            </a:r>
            <a:r>
              <a:rPr lang="en" sz="2000"/>
              <a:t>duplicate and extraneous modules</a:t>
            </a:r>
            <a:endParaRPr sz="2000"/>
          </a:p>
          <a:p>
            <a:pPr indent="-355600" lvl="1" marL="914400" rtl="0" algn="l">
              <a:spcBef>
                <a:spcPts val="0"/>
              </a:spcBef>
              <a:spcAft>
                <a:spcPts val="0"/>
              </a:spcAft>
              <a:buSzPts val="2000"/>
              <a:buAutoNum type="alphaLcParenR"/>
            </a:pPr>
            <a:r>
              <a:rPr lang="en" sz="2000"/>
              <a:t>Removal of ‘NO DATA’ lines and games graph</a:t>
            </a:r>
            <a:endParaRPr sz="2000"/>
          </a:p>
          <a:p>
            <a:pPr indent="-355600" lvl="1" marL="914400" rtl="0" algn="l">
              <a:spcBef>
                <a:spcPts val="0"/>
              </a:spcBef>
              <a:spcAft>
                <a:spcPts val="0"/>
              </a:spcAft>
              <a:buSzPts val="2000"/>
              <a:buAutoNum type="alphaLcParenR"/>
            </a:pPr>
            <a:r>
              <a:rPr lang="en" sz="2000"/>
              <a:t>Inclusion of Makefile, Git Hooks, bash scripts, and robots.txt file</a:t>
            </a:r>
            <a:endParaRPr sz="2000"/>
          </a:p>
          <a:p>
            <a:pPr indent="-355600" lvl="0" marL="457200" rtl="0" algn="l">
              <a:spcBef>
                <a:spcPts val="0"/>
              </a:spcBef>
              <a:spcAft>
                <a:spcPts val="0"/>
              </a:spcAft>
              <a:buSzPts val="2000"/>
              <a:buAutoNum type="arabicParenR"/>
            </a:pPr>
            <a:r>
              <a:rPr lang="en" sz="2000"/>
              <a:t>UML Diagrams</a:t>
            </a:r>
            <a:endParaRPr sz="2000"/>
          </a:p>
          <a:p>
            <a:pPr indent="-355600" lvl="0" marL="457200" rtl="0" algn="l">
              <a:spcBef>
                <a:spcPts val="0"/>
              </a:spcBef>
              <a:spcAft>
                <a:spcPts val="0"/>
              </a:spcAft>
              <a:buSzPts val="2000"/>
              <a:buAutoNum type="arabicParenR"/>
            </a:pPr>
            <a:r>
              <a:rPr lang="en" sz="2000"/>
              <a:t>Coverage report capabilities</a:t>
            </a:r>
            <a:endParaRPr sz="2000"/>
          </a:p>
          <a:p>
            <a:pPr indent="-355600" lvl="0" marL="457200" rtl="0" algn="l">
              <a:spcBef>
                <a:spcPts val="0"/>
              </a:spcBef>
              <a:spcAft>
                <a:spcPts val="0"/>
              </a:spcAft>
              <a:buSzPts val="2000"/>
              <a:buAutoNum type="arabicParenR"/>
            </a:pPr>
            <a:r>
              <a:rPr lang="en" sz="2000"/>
              <a:t>Server side backups with cron</a:t>
            </a:r>
            <a:endParaRPr sz="2000"/>
          </a:p>
        </p:txBody>
      </p:sp>
      <p:pic>
        <p:nvPicPr>
          <p:cNvPr id="149" name="Google Shape;149;p27"/>
          <p:cNvPicPr preferRelativeResize="0"/>
          <p:nvPr/>
        </p:nvPicPr>
        <p:blipFill>
          <a:blip r:embed="rId3">
            <a:alphaModFix/>
          </a:blip>
          <a:stretch>
            <a:fillRect/>
          </a:stretch>
        </p:blipFill>
        <p:spPr>
          <a:xfrm>
            <a:off x="7465150" y="445025"/>
            <a:ext cx="1367150" cy="133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Roadblocks</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arenR"/>
            </a:pPr>
            <a:r>
              <a:rPr lang="en" sz="2000"/>
              <a:t>Inadequate developer documentation</a:t>
            </a:r>
            <a:endParaRPr sz="2000"/>
          </a:p>
          <a:p>
            <a:pPr indent="-355600" lvl="0" marL="457200" rtl="0" algn="l">
              <a:spcBef>
                <a:spcPts val="0"/>
              </a:spcBef>
              <a:spcAft>
                <a:spcPts val="0"/>
              </a:spcAft>
              <a:buSzPts val="2000"/>
              <a:buAutoNum type="arabicParenR"/>
            </a:pPr>
            <a:r>
              <a:rPr lang="en" sz="2000"/>
              <a:t>Improper GitHub and AWS server setup</a:t>
            </a:r>
            <a:endParaRPr sz="2000"/>
          </a:p>
          <a:p>
            <a:pPr indent="-355600" lvl="0" marL="457200" rtl="0" algn="l">
              <a:spcBef>
                <a:spcPts val="0"/>
              </a:spcBef>
              <a:spcAft>
                <a:spcPts val="0"/>
              </a:spcAft>
              <a:buSzPts val="2000"/>
              <a:buAutoNum type="arabicParenR"/>
            </a:pPr>
            <a:r>
              <a:rPr lang="en" sz="2000"/>
              <a:t>Drastic differences between GitHub and AWS server</a:t>
            </a:r>
            <a:endParaRPr sz="2000"/>
          </a:p>
          <a:p>
            <a:pPr indent="-355600" lvl="0" marL="457200" rtl="0" algn="l">
              <a:spcBef>
                <a:spcPts val="0"/>
              </a:spcBef>
              <a:spcAft>
                <a:spcPts val="0"/>
              </a:spcAft>
              <a:buSzPts val="2000"/>
              <a:buAutoNum type="arabicParenR"/>
            </a:pPr>
            <a:r>
              <a:rPr lang="en" sz="2000"/>
              <a:t>Creating and utilizing backup data</a:t>
            </a:r>
            <a:endParaRPr sz="2000"/>
          </a:p>
          <a:p>
            <a:pPr indent="-355600" lvl="0" marL="457200" rtl="0" algn="l">
              <a:spcBef>
                <a:spcPts val="0"/>
              </a:spcBef>
              <a:spcAft>
                <a:spcPts val="0"/>
              </a:spcAft>
              <a:buSzPts val="2000"/>
              <a:buAutoNum type="arabicParenR"/>
            </a:pPr>
            <a:r>
              <a:rPr lang="en" sz="2000"/>
              <a:t>Database data overwritten</a:t>
            </a:r>
            <a:endParaRPr sz="2000"/>
          </a:p>
          <a:p>
            <a:pPr indent="-355600" lvl="0" marL="457200" rtl="0" algn="l">
              <a:spcBef>
                <a:spcPts val="0"/>
              </a:spcBef>
              <a:spcAft>
                <a:spcPts val="0"/>
              </a:spcAft>
              <a:buSzPts val="2000"/>
              <a:buAutoNum type="arabicParenR"/>
            </a:pPr>
            <a:r>
              <a:rPr lang="en" sz="2000"/>
              <a:t>High school football webpage rendered inoperable (numerous times)</a:t>
            </a:r>
            <a:endParaRPr sz="2000"/>
          </a:p>
          <a:p>
            <a:pPr indent="-355600" lvl="0" marL="457200" rtl="0" algn="l">
              <a:spcBef>
                <a:spcPts val="0"/>
              </a:spcBef>
              <a:spcAft>
                <a:spcPts val="0"/>
              </a:spcAft>
              <a:buSzPts val="2000"/>
              <a:buAutoNum type="arabicParenR"/>
            </a:pPr>
            <a:r>
              <a:rPr lang="en" sz="2000"/>
              <a:t>Learning curve</a:t>
            </a:r>
            <a:endParaRPr sz="2000"/>
          </a:p>
        </p:txBody>
      </p:sp>
      <p:pic>
        <p:nvPicPr>
          <p:cNvPr id="156" name="Google Shape;156;p28"/>
          <p:cNvPicPr preferRelativeResize="0"/>
          <p:nvPr/>
        </p:nvPicPr>
        <p:blipFill>
          <a:blip r:embed="rId3">
            <a:alphaModFix/>
          </a:blip>
          <a:stretch>
            <a:fillRect/>
          </a:stretch>
        </p:blipFill>
        <p:spPr>
          <a:xfrm>
            <a:off x="7232100" y="445025"/>
            <a:ext cx="1600200" cy="121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Future Development Plans</a:t>
            </a:r>
            <a:endParaRPr sz="2800"/>
          </a:p>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a:t>
            </a:r>
            <a:r>
              <a:rPr lang="en"/>
              <a:t> Environment</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Utilize backup Lightsail Deployment</a:t>
            </a:r>
            <a:endParaRPr/>
          </a:p>
          <a:p>
            <a:pPr indent="-342900" lvl="0" marL="457200" rtl="0" algn="l">
              <a:spcBef>
                <a:spcPts val="0"/>
              </a:spcBef>
              <a:spcAft>
                <a:spcPts val="0"/>
              </a:spcAft>
              <a:buSzPts val="1800"/>
              <a:buChar char="●"/>
            </a:pPr>
            <a:r>
              <a:rPr lang="en"/>
              <a:t>Synchronize</a:t>
            </a:r>
            <a:r>
              <a:rPr lang="en"/>
              <a:t> Github and Development Lightsail Server</a:t>
            </a:r>
            <a:endParaRPr/>
          </a:p>
          <a:p>
            <a:pPr indent="-342900" lvl="0" marL="457200" rtl="0" algn="l">
              <a:spcBef>
                <a:spcPts val="0"/>
              </a:spcBef>
              <a:spcAft>
                <a:spcPts val="0"/>
              </a:spcAft>
              <a:buSzPts val="1800"/>
              <a:buChar char="●"/>
            </a:pPr>
            <a:r>
              <a:rPr lang="en"/>
              <a:t>Build in Testing </a:t>
            </a:r>
            <a:endParaRPr/>
          </a:p>
          <a:p>
            <a:pPr indent="-342900" lvl="0" marL="457200" rtl="0" algn="l">
              <a:spcBef>
                <a:spcPts val="0"/>
              </a:spcBef>
              <a:spcAft>
                <a:spcPts val="0"/>
              </a:spcAft>
              <a:buSzPts val="1800"/>
              <a:buChar char="●"/>
            </a:pPr>
            <a:r>
              <a:rPr lang="en"/>
              <a:t>Front End</a:t>
            </a:r>
            <a:r>
              <a:rPr lang="en"/>
              <a:t> rebuild</a:t>
            </a:r>
            <a:endParaRPr/>
          </a:p>
          <a:p>
            <a:pPr indent="-317500" lvl="1" marL="914400" rtl="0" algn="l">
              <a:spcBef>
                <a:spcPts val="0"/>
              </a:spcBef>
              <a:spcAft>
                <a:spcPts val="0"/>
              </a:spcAft>
              <a:buSzPts val="1400"/>
              <a:buChar char="○"/>
            </a:pPr>
            <a:r>
              <a:rPr lang="en"/>
              <a:t>ReactJS</a:t>
            </a:r>
            <a:endParaRPr/>
          </a:p>
          <a:p>
            <a:pPr indent="-317500" lvl="1" marL="914400" rtl="0" algn="l">
              <a:spcBef>
                <a:spcPts val="0"/>
              </a:spcBef>
              <a:spcAft>
                <a:spcPts val="0"/>
              </a:spcAft>
              <a:buSzPts val="1400"/>
              <a:buChar char="○"/>
            </a:pPr>
            <a:r>
              <a:rPr lang="en"/>
              <a:t>Utilize the pieces available</a:t>
            </a:r>
            <a:endParaRPr/>
          </a:p>
          <a:p>
            <a:pPr indent="-342900" lvl="0" marL="457200" rtl="0" algn="l">
              <a:spcBef>
                <a:spcPts val="0"/>
              </a:spcBef>
              <a:spcAft>
                <a:spcPts val="0"/>
              </a:spcAft>
              <a:buSzPts val="1800"/>
              <a:buChar char="●"/>
            </a:pPr>
            <a:r>
              <a:rPr lang="en"/>
              <a:t>Documentation</a:t>
            </a:r>
            <a:endParaRPr/>
          </a:p>
          <a:p>
            <a:pPr indent="-342900" lvl="0" marL="457200" rtl="0" algn="l">
              <a:spcBef>
                <a:spcPts val="0"/>
              </a:spcBef>
              <a:spcAft>
                <a:spcPts val="0"/>
              </a:spcAft>
              <a:buSzPts val="1800"/>
              <a:buChar char="●"/>
            </a:pPr>
            <a:r>
              <a:rPr lang="en"/>
              <a:t>Documentation</a:t>
            </a:r>
            <a:endParaRPr/>
          </a:p>
          <a:p>
            <a:pPr indent="-342900" lvl="0" marL="457200" rtl="0" algn="l">
              <a:spcBef>
                <a:spcPts val="0"/>
              </a:spcBef>
              <a:spcAft>
                <a:spcPts val="0"/>
              </a:spcAft>
              <a:buSzPts val="1800"/>
              <a:buChar char="●"/>
            </a:pPr>
            <a:r>
              <a:rPr lang="en"/>
              <a:t>Documentation</a:t>
            </a:r>
            <a:endParaRPr/>
          </a:p>
          <a:p>
            <a:pPr indent="0" lvl="0" marL="914400" rtl="0" algn="l">
              <a:spcBef>
                <a:spcPts val="1200"/>
              </a:spcBef>
              <a:spcAft>
                <a:spcPts val="1200"/>
              </a:spcAft>
              <a:buNone/>
            </a:pPr>
            <a:r>
              <a:t/>
            </a:r>
            <a:endParaRPr/>
          </a:p>
        </p:txBody>
      </p:sp>
      <p:pic>
        <p:nvPicPr>
          <p:cNvPr id="168" name="Google Shape;168;p30"/>
          <p:cNvPicPr preferRelativeResize="0"/>
          <p:nvPr/>
        </p:nvPicPr>
        <p:blipFill>
          <a:blip r:embed="rId3">
            <a:alphaModFix/>
          </a:blip>
          <a:stretch>
            <a:fillRect/>
          </a:stretch>
        </p:blipFill>
        <p:spPr>
          <a:xfrm>
            <a:off x="2279150" y="1864700"/>
            <a:ext cx="6721949" cy="31977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to Lightsail</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Github issues and branching</a:t>
            </a:r>
            <a:endParaRPr/>
          </a:p>
          <a:p>
            <a:pPr indent="-342900" lvl="0" marL="457200" rtl="0" algn="l">
              <a:spcBef>
                <a:spcPts val="0"/>
              </a:spcBef>
              <a:spcAft>
                <a:spcPts val="0"/>
              </a:spcAft>
              <a:buSzPts val="1800"/>
              <a:buChar char="●"/>
            </a:pPr>
            <a:r>
              <a:rPr lang="en"/>
              <a:t>Sandbox and testing</a:t>
            </a:r>
            <a:endParaRPr/>
          </a:p>
          <a:p>
            <a:pPr indent="-317500" lvl="1" marL="914400" rtl="0" algn="l">
              <a:spcBef>
                <a:spcPts val="0"/>
              </a:spcBef>
              <a:spcAft>
                <a:spcPts val="0"/>
              </a:spcAft>
              <a:buSzPts val="1400"/>
              <a:buChar char="○"/>
            </a:pPr>
            <a:r>
              <a:rPr lang="en"/>
              <a:t>Local Development</a:t>
            </a:r>
            <a:endParaRPr/>
          </a:p>
          <a:p>
            <a:pPr indent="-317500" lvl="1" marL="914400" rtl="0" algn="l">
              <a:spcBef>
                <a:spcPts val="0"/>
              </a:spcBef>
              <a:spcAft>
                <a:spcPts val="0"/>
              </a:spcAft>
              <a:buSzPts val="1400"/>
              <a:buChar char="○"/>
            </a:pPr>
            <a:r>
              <a:rPr lang="en"/>
              <a:t>Live Deployment</a:t>
            </a:r>
            <a:endParaRPr/>
          </a:p>
          <a:p>
            <a:pPr indent="-342900" lvl="0" marL="457200" rtl="0" algn="l">
              <a:spcBef>
                <a:spcPts val="0"/>
              </a:spcBef>
              <a:spcAft>
                <a:spcPts val="0"/>
              </a:spcAft>
              <a:buSzPts val="1800"/>
              <a:buChar char="●"/>
            </a:pPr>
            <a:r>
              <a:rPr lang="en"/>
              <a:t>Prove functionality before migration/implementation</a:t>
            </a:r>
            <a:endParaRPr/>
          </a:p>
        </p:txBody>
      </p:sp>
      <p:pic>
        <p:nvPicPr>
          <p:cNvPr id="175" name="Google Shape;175;p31"/>
          <p:cNvPicPr preferRelativeResize="0"/>
          <p:nvPr/>
        </p:nvPicPr>
        <p:blipFill>
          <a:blip r:embed="rId3">
            <a:alphaModFix/>
          </a:blip>
          <a:stretch>
            <a:fillRect/>
          </a:stretch>
        </p:blipFill>
        <p:spPr>
          <a:xfrm>
            <a:off x="2163650" y="2823125"/>
            <a:ext cx="4019325" cy="2137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800"/>
              <a:t>Introduction</a:t>
            </a:r>
            <a:endParaRPr sz="2800"/>
          </a:p>
          <a:p>
            <a:pPr indent="0" lvl="0" marL="0" rtl="0" algn="ctr">
              <a:spcBef>
                <a:spcPts val="0"/>
              </a:spcBef>
              <a:spcAft>
                <a:spcPts val="0"/>
              </a:spcAft>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81" name="Google Shape;181;p32"/>
          <p:cNvSpPr txBox="1"/>
          <p:nvPr>
            <p:ph idx="1" type="body"/>
          </p:nvPr>
        </p:nvSpPr>
        <p:spPr>
          <a:xfrm>
            <a:off x="311700" y="11293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Isolate bugs and leaks</a:t>
            </a:r>
            <a:endParaRPr/>
          </a:p>
          <a:p>
            <a:pPr indent="-342900" lvl="0" marL="457200" rtl="0" algn="l">
              <a:spcBef>
                <a:spcPts val="0"/>
              </a:spcBef>
              <a:spcAft>
                <a:spcPts val="0"/>
              </a:spcAft>
              <a:buSzPts val="1800"/>
              <a:buChar char="●"/>
            </a:pPr>
            <a:r>
              <a:rPr lang="en"/>
              <a:t>Developer Readability</a:t>
            </a:r>
            <a:endParaRPr/>
          </a:p>
          <a:p>
            <a:pPr indent="0" lvl="0" marL="457200" rtl="0" algn="l">
              <a:spcBef>
                <a:spcPts val="1200"/>
              </a:spcBef>
              <a:spcAft>
                <a:spcPts val="1200"/>
              </a:spcAft>
              <a:buNone/>
            </a:pPr>
            <a:r>
              <a:t/>
            </a:r>
            <a:endParaRPr/>
          </a:p>
        </p:txBody>
      </p:sp>
      <p:pic>
        <p:nvPicPr>
          <p:cNvPr id="182" name="Google Shape;182;p32"/>
          <p:cNvPicPr preferRelativeResize="0"/>
          <p:nvPr/>
        </p:nvPicPr>
        <p:blipFill>
          <a:blip r:embed="rId3">
            <a:alphaModFix/>
          </a:blip>
          <a:stretch>
            <a:fillRect/>
          </a:stretch>
        </p:blipFill>
        <p:spPr>
          <a:xfrm>
            <a:off x="1755584" y="2132250"/>
            <a:ext cx="5397600" cy="260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 End Rebuild</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Simplify</a:t>
            </a:r>
            <a:endParaRPr/>
          </a:p>
          <a:p>
            <a:pPr indent="-342900" lvl="0" marL="457200" rtl="0" algn="l">
              <a:spcBef>
                <a:spcPts val="0"/>
              </a:spcBef>
              <a:spcAft>
                <a:spcPts val="0"/>
              </a:spcAft>
              <a:buSzPts val="1800"/>
              <a:buChar char="●"/>
            </a:pPr>
            <a:r>
              <a:rPr lang="en"/>
              <a:t>Streamline</a:t>
            </a:r>
            <a:endParaRPr/>
          </a:p>
          <a:p>
            <a:pPr indent="-342900" lvl="0" marL="457200" rtl="0" algn="l">
              <a:spcBef>
                <a:spcPts val="0"/>
              </a:spcBef>
              <a:spcAft>
                <a:spcPts val="0"/>
              </a:spcAft>
              <a:buSzPts val="1800"/>
              <a:buChar char="●"/>
            </a:pPr>
            <a:r>
              <a:rPr lang="en"/>
              <a:t>User Friendly</a:t>
            </a:r>
            <a:endParaRPr/>
          </a:p>
          <a:p>
            <a:pPr indent="-342900" lvl="0" marL="457200" rtl="0" algn="l">
              <a:spcBef>
                <a:spcPts val="0"/>
              </a:spcBef>
              <a:spcAft>
                <a:spcPts val="0"/>
              </a:spcAft>
              <a:buSzPts val="1800"/>
              <a:buChar char="●"/>
            </a:pPr>
            <a:r>
              <a:rPr lang="en"/>
              <a:t>Scalable</a:t>
            </a:r>
            <a:endParaRPr/>
          </a:p>
        </p:txBody>
      </p:sp>
      <p:pic>
        <p:nvPicPr>
          <p:cNvPr id="189" name="Google Shape;189;p33"/>
          <p:cNvPicPr preferRelativeResize="0"/>
          <p:nvPr/>
        </p:nvPicPr>
        <p:blipFill>
          <a:blip r:embed="rId3">
            <a:alphaModFix/>
          </a:blip>
          <a:stretch>
            <a:fillRect/>
          </a:stretch>
        </p:blipFill>
        <p:spPr>
          <a:xfrm>
            <a:off x="3228700" y="312100"/>
            <a:ext cx="5641526" cy="4192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Documentation</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Biggest Roadblock</a:t>
            </a:r>
            <a:endParaRPr/>
          </a:p>
          <a:p>
            <a:pPr indent="-342900" lvl="0" marL="457200" rtl="0" algn="l">
              <a:spcBef>
                <a:spcPts val="0"/>
              </a:spcBef>
              <a:spcAft>
                <a:spcPts val="0"/>
              </a:spcAft>
              <a:buSzPts val="1800"/>
              <a:buChar char="●"/>
            </a:pPr>
            <a:r>
              <a:rPr lang="en"/>
              <a:t>Future Development</a:t>
            </a:r>
            <a:endParaRPr/>
          </a:p>
          <a:p>
            <a:pPr indent="-342900" lvl="0" marL="457200" rtl="0" algn="l">
              <a:spcBef>
                <a:spcPts val="0"/>
              </a:spcBef>
              <a:spcAft>
                <a:spcPts val="0"/>
              </a:spcAft>
              <a:buSzPts val="1800"/>
              <a:buChar char="●"/>
            </a:pPr>
            <a:r>
              <a:rPr lang="en"/>
              <a:t>Scaling and expansion</a:t>
            </a:r>
            <a:endParaRPr/>
          </a:p>
          <a:p>
            <a:pPr indent="0" lvl="0" marL="0" rtl="0" algn="l">
              <a:spcBef>
                <a:spcPts val="1200"/>
              </a:spcBef>
              <a:spcAft>
                <a:spcPts val="1200"/>
              </a:spcAft>
              <a:buNone/>
            </a:pPr>
            <a:r>
              <a:t/>
            </a:r>
            <a:endParaRPr/>
          </a:p>
        </p:txBody>
      </p:sp>
      <p:pic>
        <p:nvPicPr>
          <p:cNvPr descr="What are Software Documentation Best Practices? I DevTeam.Space" id="196" name="Google Shape;196;p34"/>
          <p:cNvPicPr preferRelativeResize="0"/>
          <p:nvPr/>
        </p:nvPicPr>
        <p:blipFill>
          <a:blip r:embed="rId3">
            <a:alphaModFix/>
          </a:blip>
          <a:stretch>
            <a:fillRect/>
          </a:stretch>
        </p:blipFill>
        <p:spPr>
          <a:xfrm>
            <a:off x="1630750" y="2381728"/>
            <a:ext cx="5437699" cy="233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763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Conclusion</a:t>
            </a:r>
            <a:endParaRPr/>
          </a:p>
          <a:p>
            <a:pPr indent="0" lvl="0" marL="0" rtl="0" algn="ctr">
              <a:spcBef>
                <a:spcPts val="0"/>
              </a:spcBef>
              <a:spcAft>
                <a:spcPts val="0"/>
              </a:spcAft>
              <a:buNone/>
            </a:pPr>
            <a:r>
              <a:t/>
            </a:r>
            <a:endParaRPr sz="2800"/>
          </a:p>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 +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t>
            </a:r>
            <a:r>
              <a:rPr lang="en"/>
              <a:t>GitHub,</a:t>
            </a:r>
            <a:r>
              <a:rPr lang="en"/>
              <a:t> Documentation, Local Setup</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Website</a:t>
            </a:r>
            <a:endParaRPr/>
          </a:p>
          <a:p>
            <a:pPr indent="-317500" lvl="1" marL="914400" rtl="0" algn="l">
              <a:spcBef>
                <a:spcPts val="0"/>
              </a:spcBef>
              <a:spcAft>
                <a:spcPts val="0"/>
              </a:spcAft>
              <a:buSzPts val="1400"/>
              <a:buChar char="○"/>
            </a:pPr>
            <a:r>
              <a:rPr lang="en"/>
              <a:t>Rankings of specific Colorado sports and teams for win/loss predictions based off of the algorithm created by Dr. Packard</a:t>
            </a:r>
            <a:endParaRPr/>
          </a:p>
          <a:p>
            <a:pPr indent="-342900" lvl="0" marL="457200" rtl="0" algn="l">
              <a:spcBef>
                <a:spcPts val="0"/>
              </a:spcBef>
              <a:spcAft>
                <a:spcPts val="0"/>
              </a:spcAft>
              <a:buSzPts val="1800"/>
              <a:buChar char="●"/>
            </a:pPr>
            <a:r>
              <a:rPr lang="en"/>
              <a:t>Github was used for the development of the web app</a:t>
            </a:r>
            <a:endParaRPr/>
          </a:p>
          <a:p>
            <a:pPr indent="-317500" lvl="1" marL="914400" rtl="0" algn="l">
              <a:spcBef>
                <a:spcPts val="0"/>
              </a:spcBef>
              <a:spcAft>
                <a:spcPts val="0"/>
              </a:spcAft>
              <a:buSzPts val="1400"/>
              <a:buChar char="○"/>
            </a:pPr>
            <a:r>
              <a:rPr lang="en"/>
              <a:t>This was also used in the </a:t>
            </a:r>
            <a:r>
              <a:rPr lang="en"/>
              <a:t>AWS</a:t>
            </a:r>
            <a:r>
              <a:rPr lang="en"/>
              <a:t> Lightsail server to pull and add our changes to the site</a:t>
            </a:r>
            <a:endParaRPr/>
          </a:p>
          <a:p>
            <a:pPr indent="-317500" lvl="1" marL="914400" rtl="0" algn="l">
              <a:spcBef>
                <a:spcPts val="0"/>
              </a:spcBef>
              <a:spcAft>
                <a:spcPts val="0"/>
              </a:spcAft>
              <a:buSzPts val="1400"/>
              <a:buChar char="○"/>
            </a:pPr>
            <a:r>
              <a:rPr lang="en"/>
              <a:t>Made it quick to implement changes and to add to the server side</a:t>
            </a:r>
            <a:endParaRPr/>
          </a:p>
          <a:p>
            <a:pPr indent="-342900" lvl="0" marL="457200" rtl="0" algn="l">
              <a:spcBef>
                <a:spcPts val="0"/>
              </a:spcBef>
              <a:spcAft>
                <a:spcPts val="0"/>
              </a:spcAft>
              <a:buSzPts val="1800"/>
              <a:buChar char="●"/>
            </a:pPr>
            <a:r>
              <a:rPr lang="en"/>
              <a:t>Documentation</a:t>
            </a:r>
            <a:endParaRPr/>
          </a:p>
          <a:p>
            <a:pPr indent="-317500" lvl="1" marL="914400" rtl="0" algn="l">
              <a:spcBef>
                <a:spcPts val="0"/>
              </a:spcBef>
              <a:spcAft>
                <a:spcPts val="0"/>
              </a:spcAft>
              <a:buSzPts val="1400"/>
              <a:buChar char="○"/>
            </a:pPr>
            <a:r>
              <a:rPr lang="en"/>
              <a:t>The documentation that was available was helpful in understanding the traversal of the actual web app itself</a:t>
            </a:r>
            <a:endParaRPr/>
          </a:p>
          <a:p>
            <a:pPr indent="-317500" lvl="1" marL="914400" rtl="0" algn="l">
              <a:spcBef>
                <a:spcPts val="0"/>
              </a:spcBef>
              <a:spcAft>
                <a:spcPts val="0"/>
              </a:spcAft>
              <a:buSzPts val="1400"/>
              <a:buChar char="○"/>
            </a:pPr>
            <a:r>
              <a:rPr lang="en"/>
              <a:t>Useful directions on how to deploy changes to the actual server and what to do when something was not working</a:t>
            </a:r>
            <a:endParaRPr/>
          </a:p>
          <a:p>
            <a:pPr indent="-342900" lvl="0" marL="457200" rtl="0" algn="l">
              <a:spcBef>
                <a:spcPts val="0"/>
              </a:spcBef>
              <a:spcAft>
                <a:spcPts val="0"/>
              </a:spcAft>
              <a:buSzPts val="1800"/>
              <a:buChar char="●"/>
            </a:pPr>
            <a:r>
              <a:rPr lang="en"/>
              <a:t>Local Setup/Development</a:t>
            </a:r>
            <a:endParaRPr/>
          </a:p>
          <a:p>
            <a:pPr indent="-317500" lvl="1" marL="914400" rtl="0" algn="l">
              <a:spcBef>
                <a:spcPts val="0"/>
              </a:spcBef>
              <a:spcAft>
                <a:spcPts val="0"/>
              </a:spcAft>
              <a:buSzPts val="1400"/>
              <a:buChar char="○"/>
            </a:pPr>
            <a:r>
              <a:rPr lang="en"/>
              <a:t>Deployment of the web app as a mock for development purposes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3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Diagrams: Development View</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6"/>
          <p:cNvPicPr preferRelativeResize="0"/>
          <p:nvPr/>
        </p:nvPicPr>
        <p:blipFill>
          <a:blip r:embed="rId3">
            <a:alphaModFix/>
          </a:blip>
          <a:stretch>
            <a:fillRect/>
          </a:stretch>
        </p:blipFill>
        <p:spPr>
          <a:xfrm>
            <a:off x="311700" y="1201950"/>
            <a:ext cx="8520601" cy="336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3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Diagrams: Logical View</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0" y="1152475"/>
            <a:ext cx="9144001"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3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Diagrams: Physical View</a:t>
            </a:r>
            <a:endParaRPr/>
          </a:p>
        </p:txBody>
      </p:sp>
      <p:pic>
        <p:nvPicPr>
          <p:cNvPr id="86" name="Google Shape;86;p18"/>
          <p:cNvPicPr preferRelativeResize="0"/>
          <p:nvPr/>
        </p:nvPicPr>
        <p:blipFill>
          <a:blip r:embed="rId3">
            <a:alphaModFix/>
          </a:blip>
          <a:stretch>
            <a:fillRect/>
          </a:stretch>
        </p:blipFill>
        <p:spPr>
          <a:xfrm>
            <a:off x="311700" y="1743375"/>
            <a:ext cx="8520601" cy="269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3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Diagrams: Process View</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311700" y="1006900"/>
            <a:ext cx="8520598" cy="356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3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Diagrams: Use Case</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#172 Team Data and Graph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issue that my team and I chose to work on</a:t>
            </a:r>
            <a:endParaRPr/>
          </a:p>
          <a:p>
            <a:pPr indent="-317500" lvl="1" marL="914400" rtl="0" algn="l">
              <a:spcBef>
                <a:spcPts val="0"/>
              </a:spcBef>
              <a:spcAft>
                <a:spcPts val="0"/>
              </a:spcAft>
              <a:buSzPts val="1400"/>
              <a:buChar char="○"/>
            </a:pPr>
            <a:r>
              <a:rPr lang="en"/>
              <a:t>Mainly focused on finding where we could optimize code so we could increase server load times</a:t>
            </a:r>
            <a:endParaRPr/>
          </a:p>
          <a:p>
            <a:pPr indent="-317500" lvl="1" marL="914400" rtl="0" algn="l">
              <a:spcBef>
                <a:spcPts val="0"/>
              </a:spcBef>
              <a:spcAft>
                <a:spcPts val="0"/>
              </a:spcAft>
              <a:buSzPts val="1400"/>
              <a:buChar char="○"/>
            </a:pPr>
            <a:r>
              <a:rPr lang="en"/>
              <a:t>Since the entire website is split into six different sites we chose to work on a sport that was out of season to see what we could do to </a:t>
            </a:r>
            <a:r>
              <a:rPr lang="en"/>
              <a:t>improve site performance</a:t>
            </a:r>
            <a:endParaRPr/>
          </a:p>
          <a:p>
            <a:pPr indent="-342900" lvl="0" marL="457200" rtl="0" algn="l">
              <a:spcBef>
                <a:spcPts val="0"/>
              </a:spcBef>
              <a:spcAft>
                <a:spcPts val="0"/>
              </a:spcAft>
              <a:buSzPts val="1800"/>
              <a:buChar char="●"/>
            </a:pPr>
            <a:r>
              <a:rPr lang="en"/>
              <a:t>Implementing changes to Packard Power Rankings</a:t>
            </a:r>
            <a:endParaRPr/>
          </a:p>
          <a:p>
            <a:pPr indent="-317500" lvl="1" marL="914400" rtl="0" algn="l">
              <a:spcBef>
                <a:spcPts val="0"/>
              </a:spcBef>
              <a:spcAft>
                <a:spcPts val="0"/>
              </a:spcAft>
              <a:buSzPts val="1400"/>
              <a:buChar char="○"/>
            </a:pPr>
            <a:r>
              <a:rPr lang="en"/>
              <a:t>Small changes that we made to the site as per the client’s request was easily implemented to the site</a:t>
            </a:r>
            <a:endParaRPr/>
          </a:p>
          <a:p>
            <a:pPr indent="-317500" lvl="2" marL="1371600" rtl="0" algn="l">
              <a:spcBef>
                <a:spcPts val="0"/>
              </a:spcBef>
              <a:spcAft>
                <a:spcPts val="0"/>
              </a:spcAft>
              <a:buSzPts val="1400"/>
              <a:buChar char="■"/>
            </a:pPr>
            <a:r>
              <a:rPr lang="en"/>
              <a:t>Increase in server load time as we got rid of unnecessary imports.</a:t>
            </a:r>
            <a:endParaRPr/>
          </a:p>
          <a:p>
            <a:pPr indent="-317500" lvl="1" marL="914400" rtl="0" algn="l">
              <a:spcBef>
                <a:spcPts val="0"/>
              </a:spcBef>
              <a:spcAft>
                <a:spcPts val="0"/>
              </a:spcAft>
              <a:buSzPts val="1400"/>
              <a:buChar char="○"/>
            </a:pPr>
            <a:r>
              <a:rPr lang="en"/>
              <a:t>Removed unwanted information</a:t>
            </a:r>
            <a:endParaRPr/>
          </a:p>
          <a:p>
            <a:pPr indent="-317500" lvl="2" marL="1371600" rtl="0" algn="l">
              <a:spcBef>
                <a:spcPts val="0"/>
              </a:spcBef>
              <a:spcAft>
                <a:spcPts val="0"/>
              </a:spcAft>
              <a:buSzPts val="1400"/>
              <a:buChar char="■"/>
            </a:pPr>
            <a:r>
              <a:rPr lang="en"/>
              <a:t>Cleaned up website for the individual teams information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