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71" r:id="rId3"/>
    <p:sldId id="266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7" r:id="rId18"/>
    <p:sldId id="382" r:id="rId19"/>
    <p:sldId id="383" r:id="rId20"/>
    <p:sldId id="384" r:id="rId21"/>
    <p:sldId id="282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04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00" r:id="rId42"/>
    <p:sldId id="401" r:id="rId43"/>
    <p:sldId id="402" r:id="rId44"/>
    <p:sldId id="403" r:id="rId45"/>
    <p:sldId id="417" r:id="rId46"/>
    <p:sldId id="416" r:id="rId47"/>
    <p:sldId id="418" r:id="rId48"/>
    <p:sldId id="419" r:id="rId49"/>
    <p:sldId id="420" r:id="rId50"/>
    <p:sldId id="422" r:id="rId51"/>
    <p:sldId id="423" r:id="rId52"/>
    <p:sldId id="424" r:id="rId53"/>
    <p:sldId id="425" r:id="rId54"/>
    <p:sldId id="426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7" r:id="rId64"/>
    <p:sldId id="438" r:id="rId65"/>
    <p:sldId id="440" r:id="rId66"/>
    <p:sldId id="441" r:id="rId67"/>
    <p:sldId id="442" r:id="rId6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3" autoAdjust="0"/>
  </p:normalViewPr>
  <p:slideViewPr>
    <p:cSldViewPr>
      <p:cViewPr varScale="1">
        <p:scale>
          <a:sx n="103" d="100"/>
          <a:sy n="103" d="100"/>
        </p:scale>
        <p:origin x="184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736A-F40B-4AE3-9FCC-40689CA88852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FEBA-EBB8-462B-BB84-372CD85F4A42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09C-5BD7-4727-B3DC-F884C0CE00AF}" type="datetime1">
              <a:rPr lang="en-US" smtClean="0"/>
              <a:t>29-Aug-22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CE4E-391F-4ED2-84CC-6F990FB5C0BD}" type="datetime1">
              <a:rPr lang="en-US" smtClean="0"/>
              <a:t>29-Aug-22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C4DC-BD04-485B-A61B-9BA5EE2F07CE}" type="datetime1">
              <a:rPr lang="en-US" smtClean="0"/>
              <a:t>29-Aug-22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7C52-B689-470D-87AB-89A8A82B22E3}" type="datetime1">
              <a:rPr lang="en-US" smtClean="0"/>
              <a:t>29-Aug-22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50" Type="http://schemas.openxmlformats.org/officeDocument/2006/relationships/image" Target="../media/image5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0.png"/><Relationship Id="rId39" Type="http://schemas.openxmlformats.org/officeDocument/2006/relationships/image" Target="../media/image92.png"/><Relationship Id="rId21" Type="http://schemas.openxmlformats.org/officeDocument/2006/relationships/image" Target="../media/image76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6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9" Type="http://schemas.openxmlformats.org/officeDocument/2006/relationships/image" Target="../media/image82.png"/><Relationship Id="rId11" Type="http://schemas.openxmlformats.org/officeDocument/2006/relationships/image" Target="../media/image66.png"/><Relationship Id="rId24" Type="http://schemas.openxmlformats.org/officeDocument/2006/relationships/image" Target="../media/image19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5" Type="http://schemas.openxmlformats.org/officeDocument/2006/relationships/image" Target="../media/image60.png"/><Relationship Id="rId61" Type="http://schemas.openxmlformats.org/officeDocument/2006/relationships/image" Target="../media/image112.png"/><Relationship Id="rId19" Type="http://schemas.openxmlformats.org/officeDocument/2006/relationships/image" Target="../media/image7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41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0.png"/><Relationship Id="rId56" Type="http://schemas.openxmlformats.org/officeDocument/2006/relationships/image" Target="../media/image107.png"/><Relationship Id="rId8" Type="http://schemas.openxmlformats.org/officeDocument/2006/relationships/image" Target="../media/image63.png"/><Relationship Id="rId51" Type="http://schemas.openxmlformats.org/officeDocument/2006/relationships/image" Target="../media/image103.png"/><Relationship Id="rId3" Type="http://schemas.openxmlformats.org/officeDocument/2006/relationships/image" Target="../media/image3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79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13.png"/><Relationship Id="rId59" Type="http://schemas.openxmlformats.org/officeDocument/2006/relationships/image" Target="../media/image110.png"/><Relationship Id="rId20" Type="http://schemas.openxmlformats.org/officeDocument/2006/relationships/image" Target="../media/image75.png"/><Relationship Id="rId41" Type="http://schemas.openxmlformats.org/officeDocument/2006/relationships/image" Target="../media/image94.png"/><Relationship Id="rId54" Type="http://schemas.openxmlformats.org/officeDocument/2006/relationships/image" Target="../media/image105.png"/><Relationship Id="rId6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1.png"/><Relationship Id="rId57" Type="http://schemas.openxmlformats.org/officeDocument/2006/relationships/image" Target="../media/image108.png"/><Relationship Id="rId10" Type="http://schemas.openxmlformats.org/officeDocument/2006/relationships/image" Target="../media/image65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52" Type="http://schemas.openxmlformats.org/officeDocument/2006/relationships/image" Target="../media/image34.png"/><Relationship Id="rId60" Type="http://schemas.openxmlformats.org/officeDocument/2006/relationships/image" Target="../media/image111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7.png"/><Relationship Id="rId21" Type="http://schemas.openxmlformats.org/officeDocument/2006/relationships/image" Target="../media/image132.png"/><Relationship Id="rId42" Type="http://schemas.openxmlformats.org/officeDocument/2006/relationships/image" Target="../media/image153.png"/><Relationship Id="rId47" Type="http://schemas.openxmlformats.org/officeDocument/2006/relationships/image" Target="../media/image158.png"/><Relationship Id="rId63" Type="http://schemas.openxmlformats.org/officeDocument/2006/relationships/image" Target="../media/image174.png"/><Relationship Id="rId68" Type="http://schemas.openxmlformats.org/officeDocument/2006/relationships/image" Target="../media/image179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9" Type="http://schemas.openxmlformats.org/officeDocument/2006/relationships/image" Target="../media/image140.png"/><Relationship Id="rId11" Type="http://schemas.openxmlformats.org/officeDocument/2006/relationships/image" Target="../media/image123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7.png"/><Relationship Id="rId74" Type="http://schemas.openxmlformats.org/officeDocument/2006/relationships/image" Target="../media/image185.png"/><Relationship Id="rId5" Type="http://schemas.openxmlformats.org/officeDocument/2006/relationships/image" Target="../media/image117.png"/><Relationship Id="rId61" Type="http://schemas.openxmlformats.org/officeDocument/2006/relationships/image" Target="../media/image172.png"/><Relationship Id="rId19" Type="http://schemas.openxmlformats.org/officeDocument/2006/relationships/image" Target="../media/image130.png"/><Relationship Id="rId14" Type="http://schemas.openxmlformats.org/officeDocument/2006/relationships/image" Target="../media/image126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5.png"/><Relationship Id="rId69" Type="http://schemas.openxmlformats.org/officeDocument/2006/relationships/image" Target="../media/image180.png"/><Relationship Id="rId8" Type="http://schemas.openxmlformats.org/officeDocument/2006/relationships/image" Target="../media/image120.png"/><Relationship Id="rId51" Type="http://schemas.openxmlformats.org/officeDocument/2006/relationships/image" Target="../media/image162.png"/><Relationship Id="rId72" Type="http://schemas.openxmlformats.org/officeDocument/2006/relationships/image" Target="../media/image18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67" Type="http://schemas.openxmlformats.org/officeDocument/2006/relationships/image" Target="../media/image178.png"/><Relationship Id="rId20" Type="http://schemas.openxmlformats.org/officeDocument/2006/relationships/image" Target="../media/image131.png"/><Relationship Id="rId41" Type="http://schemas.openxmlformats.org/officeDocument/2006/relationships/image" Target="../media/image152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70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2.png"/><Relationship Id="rId31" Type="http://schemas.openxmlformats.org/officeDocument/2006/relationships/image" Target="../media/image142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6.png"/><Relationship Id="rId73" Type="http://schemas.openxmlformats.org/officeDocument/2006/relationships/image" Target="../media/image184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77.png"/><Relationship Id="rId39" Type="http://schemas.openxmlformats.org/officeDocument/2006/relationships/image" Target="../media/image150.png"/><Relationship Id="rId34" Type="http://schemas.openxmlformats.org/officeDocument/2006/relationships/image" Target="../media/image145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7" Type="http://schemas.openxmlformats.org/officeDocument/2006/relationships/image" Target="../media/image119.png"/><Relationship Id="rId71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png"/><Relationship Id="rId18" Type="http://schemas.openxmlformats.org/officeDocument/2006/relationships/image" Target="../media/image198.png"/><Relationship Id="rId26" Type="http://schemas.openxmlformats.org/officeDocument/2006/relationships/image" Target="../media/image205.png"/><Relationship Id="rId39" Type="http://schemas.openxmlformats.org/officeDocument/2006/relationships/image" Target="../media/image218.png"/><Relationship Id="rId21" Type="http://schemas.openxmlformats.org/officeDocument/2006/relationships/image" Target="../media/image201.png"/><Relationship Id="rId34" Type="http://schemas.openxmlformats.org/officeDocument/2006/relationships/image" Target="../media/image213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6" Type="http://schemas.openxmlformats.org/officeDocument/2006/relationships/image" Target="../media/image197.png"/><Relationship Id="rId20" Type="http://schemas.openxmlformats.org/officeDocument/2006/relationships/image" Target="../media/image200.png"/><Relationship Id="rId29" Type="http://schemas.openxmlformats.org/officeDocument/2006/relationships/image" Target="../media/image208.png"/><Relationship Id="rId41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9.png"/><Relationship Id="rId11" Type="http://schemas.openxmlformats.org/officeDocument/2006/relationships/image" Target="../media/image9.png"/><Relationship Id="rId24" Type="http://schemas.openxmlformats.org/officeDocument/2006/relationships/image" Target="../media/image32.png"/><Relationship Id="rId32" Type="http://schemas.openxmlformats.org/officeDocument/2006/relationships/image" Target="../media/image211.png"/><Relationship Id="rId37" Type="http://schemas.openxmlformats.org/officeDocument/2006/relationships/image" Target="../media/image216.png"/><Relationship Id="rId40" Type="http://schemas.openxmlformats.org/officeDocument/2006/relationships/image" Target="../media/image219.png"/><Relationship Id="rId5" Type="http://schemas.openxmlformats.org/officeDocument/2006/relationships/image" Target="../media/image188.png"/><Relationship Id="rId15" Type="http://schemas.openxmlformats.org/officeDocument/2006/relationships/image" Target="../media/image196.png"/><Relationship Id="rId23" Type="http://schemas.openxmlformats.org/officeDocument/2006/relationships/image" Target="../media/image203.png"/><Relationship Id="rId28" Type="http://schemas.openxmlformats.org/officeDocument/2006/relationships/image" Target="../media/image207.png"/><Relationship Id="rId36" Type="http://schemas.openxmlformats.org/officeDocument/2006/relationships/image" Target="../media/image215.png"/><Relationship Id="rId10" Type="http://schemas.openxmlformats.org/officeDocument/2006/relationships/image" Target="../media/image193.png"/><Relationship Id="rId19" Type="http://schemas.openxmlformats.org/officeDocument/2006/relationships/image" Target="../media/image199.png"/><Relationship Id="rId31" Type="http://schemas.openxmlformats.org/officeDocument/2006/relationships/image" Target="../media/image210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5.png"/><Relationship Id="rId22" Type="http://schemas.openxmlformats.org/officeDocument/2006/relationships/image" Target="../media/image202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35" Type="http://schemas.openxmlformats.org/officeDocument/2006/relationships/image" Target="../media/image214.png"/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204.png"/><Relationship Id="rId33" Type="http://schemas.openxmlformats.org/officeDocument/2006/relationships/image" Target="../media/image212.png"/><Relationship Id="rId38" Type="http://schemas.openxmlformats.org/officeDocument/2006/relationships/image" Target="../media/image21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40.png"/><Relationship Id="rId21" Type="http://schemas.openxmlformats.org/officeDocument/2006/relationships/image" Target="../media/image235.png"/><Relationship Id="rId34" Type="http://schemas.openxmlformats.org/officeDocument/2006/relationships/image" Target="../media/image248.png"/><Relationship Id="rId7" Type="http://schemas.openxmlformats.org/officeDocument/2006/relationships/image" Target="../media/image207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33" Type="http://schemas.openxmlformats.org/officeDocument/2006/relationships/image" Target="../media/image247.png"/><Relationship Id="rId38" Type="http://schemas.openxmlformats.org/officeDocument/2006/relationships/image" Target="../media/image252.png"/><Relationship Id="rId2" Type="http://schemas.openxmlformats.org/officeDocument/2006/relationships/image" Target="../media/image58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41.png"/><Relationship Id="rId24" Type="http://schemas.openxmlformats.org/officeDocument/2006/relationships/image" Target="../media/image238.png"/><Relationship Id="rId32" Type="http://schemas.openxmlformats.org/officeDocument/2006/relationships/image" Target="../media/image246.png"/><Relationship Id="rId37" Type="http://schemas.openxmlformats.org/officeDocument/2006/relationships/image" Target="../media/image251.png"/><Relationship Id="rId5" Type="http://schemas.openxmlformats.org/officeDocument/2006/relationships/image" Target="../media/image222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10" Type="http://schemas.openxmlformats.org/officeDocument/2006/relationships/image" Target="../media/image225.png"/><Relationship Id="rId19" Type="http://schemas.openxmlformats.org/officeDocument/2006/relationships/image" Target="../media/image233.png"/><Relationship Id="rId31" Type="http://schemas.openxmlformats.org/officeDocument/2006/relationships/image" Target="../media/image245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png"/><Relationship Id="rId30" Type="http://schemas.openxmlformats.org/officeDocument/2006/relationships/image" Target="../media/image244.png"/><Relationship Id="rId35" Type="http://schemas.openxmlformats.org/officeDocument/2006/relationships/image" Target="../media/image249.png"/><Relationship Id="rId8" Type="http://schemas.openxmlformats.org/officeDocument/2006/relationships/image" Target="../media/image13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2.png"/><Relationship Id="rId18" Type="http://schemas.openxmlformats.org/officeDocument/2006/relationships/image" Target="../media/image267.png"/><Relationship Id="rId26" Type="http://schemas.openxmlformats.org/officeDocument/2006/relationships/image" Target="../media/image74.png"/><Relationship Id="rId39" Type="http://schemas.openxmlformats.org/officeDocument/2006/relationships/image" Target="../media/image285.png"/><Relationship Id="rId21" Type="http://schemas.openxmlformats.org/officeDocument/2006/relationships/image" Target="../media/image270.png"/><Relationship Id="rId34" Type="http://schemas.openxmlformats.org/officeDocument/2006/relationships/image" Target="../media/image280.png"/><Relationship Id="rId42" Type="http://schemas.openxmlformats.org/officeDocument/2006/relationships/image" Target="../media/image288.png"/><Relationship Id="rId47" Type="http://schemas.openxmlformats.org/officeDocument/2006/relationships/image" Target="../media/image293.png"/><Relationship Id="rId7" Type="http://schemas.openxmlformats.org/officeDocument/2006/relationships/image" Target="../media/image256.png"/><Relationship Id="rId2" Type="http://schemas.openxmlformats.org/officeDocument/2006/relationships/image" Target="../media/image65.png"/><Relationship Id="rId16" Type="http://schemas.openxmlformats.org/officeDocument/2006/relationships/image" Target="../media/image265.png"/><Relationship Id="rId29" Type="http://schemas.openxmlformats.org/officeDocument/2006/relationships/image" Target="../media/image275.png"/><Relationship Id="rId11" Type="http://schemas.openxmlformats.org/officeDocument/2006/relationships/image" Target="../media/image260.png"/><Relationship Id="rId24" Type="http://schemas.openxmlformats.org/officeDocument/2006/relationships/image" Target="../media/image141.png"/><Relationship Id="rId32" Type="http://schemas.openxmlformats.org/officeDocument/2006/relationships/image" Target="../media/image278.png"/><Relationship Id="rId37" Type="http://schemas.openxmlformats.org/officeDocument/2006/relationships/image" Target="../media/image283.png"/><Relationship Id="rId40" Type="http://schemas.openxmlformats.org/officeDocument/2006/relationships/image" Target="../media/image286.png"/><Relationship Id="rId45" Type="http://schemas.openxmlformats.org/officeDocument/2006/relationships/image" Target="../media/image291.png"/><Relationship Id="rId5" Type="http://schemas.openxmlformats.org/officeDocument/2006/relationships/image" Target="../media/image254.png"/><Relationship Id="rId15" Type="http://schemas.openxmlformats.org/officeDocument/2006/relationships/image" Target="../media/image264.png"/><Relationship Id="rId23" Type="http://schemas.openxmlformats.org/officeDocument/2006/relationships/image" Target="../media/image272.png"/><Relationship Id="rId28" Type="http://schemas.openxmlformats.org/officeDocument/2006/relationships/image" Target="../media/image274.png"/><Relationship Id="rId36" Type="http://schemas.openxmlformats.org/officeDocument/2006/relationships/image" Target="../media/image282.png"/><Relationship Id="rId49" Type="http://schemas.openxmlformats.org/officeDocument/2006/relationships/image" Target="../media/image295.png"/><Relationship Id="rId10" Type="http://schemas.openxmlformats.org/officeDocument/2006/relationships/image" Target="../media/image259.png"/><Relationship Id="rId19" Type="http://schemas.openxmlformats.org/officeDocument/2006/relationships/image" Target="../media/image268.png"/><Relationship Id="rId31" Type="http://schemas.openxmlformats.org/officeDocument/2006/relationships/image" Target="../media/image277.png"/><Relationship Id="rId44" Type="http://schemas.openxmlformats.org/officeDocument/2006/relationships/image" Target="../media/image290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Relationship Id="rId14" Type="http://schemas.openxmlformats.org/officeDocument/2006/relationships/image" Target="../media/image263.png"/><Relationship Id="rId22" Type="http://schemas.openxmlformats.org/officeDocument/2006/relationships/image" Target="../media/image271.png"/><Relationship Id="rId27" Type="http://schemas.openxmlformats.org/officeDocument/2006/relationships/image" Target="../media/image33.png"/><Relationship Id="rId30" Type="http://schemas.openxmlformats.org/officeDocument/2006/relationships/image" Target="../media/image276.png"/><Relationship Id="rId35" Type="http://schemas.openxmlformats.org/officeDocument/2006/relationships/image" Target="../media/image281.png"/><Relationship Id="rId43" Type="http://schemas.openxmlformats.org/officeDocument/2006/relationships/image" Target="../media/image289.png"/><Relationship Id="rId48" Type="http://schemas.openxmlformats.org/officeDocument/2006/relationships/image" Target="../media/image294.png"/><Relationship Id="rId8" Type="http://schemas.openxmlformats.org/officeDocument/2006/relationships/image" Target="../media/image257.png"/><Relationship Id="rId3" Type="http://schemas.openxmlformats.org/officeDocument/2006/relationships/image" Target="../media/image6.png"/><Relationship Id="rId12" Type="http://schemas.openxmlformats.org/officeDocument/2006/relationships/image" Target="../media/image261.png"/><Relationship Id="rId17" Type="http://schemas.openxmlformats.org/officeDocument/2006/relationships/image" Target="../media/image266.png"/><Relationship Id="rId25" Type="http://schemas.openxmlformats.org/officeDocument/2006/relationships/image" Target="../media/image273.png"/><Relationship Id="rId33" Type="http://schemas.openxmlformats.org/officeDocument/2006/relationships/image" Target="../media/image279.png"/><Relationship Id="rId38" Type="http://schemas.openxmlformats.org/officeDocument/2006/relationships/image" Target="../media/image284.png"/><Relationship Id="rId46" Type="http://schemas.openxmlformats.org/officeDocument/2006/relationships/image" Target="../media/image292.png"/><Relationship Id="rId20" Type="http://schemas.openxmlformats.org/officeDocument/2006/relationships/image" Target="../media/image269.png"/><Relationship Id="rId41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308.png"/><Relationship Id="rId26" Type="http://schemas.openxmlformats.org/officeDocument/2006/relationships/image" Target="../media/image314.png"/><Relationship Id="rId39" Type="http://schemas.openxmlformats.org/officeDocument/2006/relationships/image" Target="../media/image327.png"/><Relationship Id="rId21" Type="http://schemas.openxmlformats.org/officeDocument/2006/relationships/image" Target="../media/image9.png"/><Relationship Id="rId34" Type="http://schemas.openxmlformats.org/officeDocument/2006/relationships/image" Target="../media/image322.png"/><Relationship Id="rId42" Type="http://schemas.openxmlformats.org/officeDocument/2006/relationships/image" Target="../media/image330.png"/><Relationship Id="rId7" Type="http://schemas.openxmlformats.org/officeDocument/2006/relationships/image" Target="../media/image66.png"/><Relationship Id="rId2" Type="http://schemas.openxmlformats.org/officeDocument/2006/relationships/image" Target="../media/image5.png"/><Relationship Id="rId16" Type="http://schemas.openxmlformats.org/officeDocument/2006/relationships/image" Target="../media/image306.png"/><Relationship Id="rId20" Type="http://schemas.openxmlformats.org/officeDocument/2006/relationships/image" Target="../media/image310.png"/><Relationship Id="rId29" Type="http://schemas.openxmlformats.org/officeDocument/2006/relationships/image" Target="../media/image317.png"/><Relationship Id="rId41" Type="http://schemas.openxmlformats.org/officeDocument/2006/relationships/image" Target="../media/image3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302.png"/><Relationship Id="rId24" Type="http://schemas.openxmlformats.org/officeDocument/2006/relationships/image" Target="../media/image49.png"/><Relationship Id="rId32" Type="http://schemas.openxmlformats.org/officeDocument/2006/relationships/image" Target="../media/image320.png"/><Relationship Id="rId37" Type="http://schemas.openxmlformats.org/officeDocument/2006/relationships/image" Target="../media/image325.png"/><Relationship Id="rId40" Type="http://schemas.openxmlformats.org/officeDocument/2006/relationships/image" Target="../media/image328.png"/><Relationship Id="rId5" Type="http://schemas.openxmlformats.org/officeDocument/2006/relationships/image" Target="../media/image102.png"/><Relationship Id="rId15" Type="http://schemas.openxmlformats.org/officeDocument/2006/relationships/image" Target="../media/image305.png"/><Relationship Id="rId23" Type="http://schemas.openxmlformats.org/officeDocument/2006/relationships/image" Target="../media/image312.png"/><Relationship Id="rId28" Type="http://schemas.openxmlformats.org/officeDocument/2006/relationships/image" Target="../media/image316.png"/><Relationship Id="rId36" Type="http://schemas.openxmlformats.org/officeDocument/2006/relationships/image" Target="../media/image324.png"/><Relationship Id="rId10" Type="http://schemas.openxmlformats.org/officeDocument/2006/relationships/image" Target="../media/image301.png"/><Relationship Id="rId19" Type="http://schemas.openxmlformats.org/officeDocument/2006/relationships/image" Target="../media/image309.png"/><Relationship Id="rId31" Type="http://schemas.openxmlformats.org/officeDocument/2006/relationships/image" Target="../media/image319.png"/><Relationship Id="rId4" Type="http://schemas.openxmlformats.org/officeDocument/2006/relationships/image" Target="../media/image297.png"/><Relationship Id="rId9" Type="http://schemas.openxmlformats.org/officeDocument/2006/relationships/image" Target="../media/image300.png"/><Relationship Id="rId14" Type="http://schemas.openxmlformats.org/officeDocument/2006/relationships/image" Target="../media/image304.png"/><Relationship Id="rId22" Type="http://schemas.openxmlformats.org/officeDocument/2006/relationships/image" Target="../media/image311.png"/><Relationship Id="rId27" Type="http://schemas.openxmlformats.org/officeDocument/2006/relationships/image" Target="../media/image315.png"/><Relationship Id="rId30" Type="http://schemas.openxmlformats.org/officeDocument/2006/relationships/image" Target="../media/image318.png"/><Relationship Id="rId35" Type="http://schemas.openxmlformats.org/officeDocument/2006/relationships/image" Target="../media/image323.png"/><Relationship Id="rId43" Type="http://schemas.openxmlformats.org/officeDocument/2006/relationships/image" Target="../media/image331.png"/><Relationship Id="rId8" Type="http://schemas.openxmlformats.org/officeDocument/2006/relationships/image" Target="../media/image299.png"/><Relationship Id="rId3" Type="http://schemas.openxmlformats.org/officeDocument/2006/relationships/image" Target="../media/image296.png"/><Relationship Id="rId12" Type="http://schemas.openxmlformats.org/officeDocument/2006/relationships/image" Target="../media/image303.png"/><Relationship Id="rId17" Type="http://schemas.openxmlformats.org/officeDocument/2006/relationships/image" Target="../media/image307.png"/><Relationship Id="rId25" Type="http://schemas.openxmlformats.org/officeDocument/2006/relationships/image" Target="../media/image313.png"/><Relationship Id="rId33" Type="http://schemas.openxmlformats.org/officeDocument/2006/relationships/image" Target="../media/image321.png"/><Relationship Id="rId38" Type="http://schemas.openxmlformats.org/officeDocument/2006/relationships/image" Target="../media/image326.pn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7.png"/><Relationship Id="rId18" Type="http://schemas.openxmlformats.org/officeDocument/2006/relationships/image" Target="../media/image341.png"/><Relationship Id="rId26" Type="http://schemas.openxmlformats.org/officeDocument/2006/relationships/image" Target="../media/image348.png"/><Relationship Id="rId39" Type="http://schemas.openxmlformats.org/officeDocument/2006/relationships/image" Target="../media/image360.png"/><Relationship Id="rId21" Type="http://schemas.openxmlformats.org/officeDocument/2006/relationships/image" Target="../media/image344.png"/><Relationship Id="rId34" Type="http://schemas.openxmlformats.org/officeDocument/2006/relationships/image" Target="../media/image356.png"/><Relationship Id="rId42" Type="http://schemas.openxmlformats.org/officeDocument/2006/relationships/image" Target="../media/image363.png"/><Relationship Id="rId47" Type="http://schemas.openxmlformats.org/officeDocument/2006/relationships/image" Target="../media/image368.png"/><Relationship Id="rId50" Type="http://schemas.openxmlformats.org/officeDocument/2006/relationships/image" Target="../media/image37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6" Type="http://schemas.openxmlformats.org/officeDocument/2006/relationships/image" Target="../media/image339.png"/><Relationship Id="rId29" Type="http://schemas.openxmlformats.org/officeDocument/2006/relationships/image" Target="../media/image351.png"/><Relationship Id="rId11" Type="http://schemas.openxmlformats.org/officeDocument/2006/relationships/image" Target="../media/image335.png"/><Relationship Id="rId24" Type="http://schemas.openxmlformats.org/officeDocument/2006/relationships/image" Target="../media/image307.png"/><Relationship Id="rId32" Type="http://schemas.openxmlformats.org/officeDocument/2006/relationships/image" Target="../media/image354.png"/><Relationship Id="rId37" Type="http://schemas.openxmlformats.org/officeDocument/2006/relationships/image" Target="../media/image309.png"/><Relationship Id="rId40" Type="http://schemas.openxmlformats.org/officeDocument/2006/relationships/image" Target="../media/image361.png"/><Relationship Id="rId45" Type="http://schemas.openxmlformats.org/officeDocument/2006/relationships/image" Target="../media/image366.png"/><Relationship Id="rId53" Type="http://schemas.openxmlformats.org/officeDocument/2006/relationships/image" Target="../media/image374.png"/><Relationship Id="rId5" Type="http://schemas.openxmlformats.org/officeDocument/2006/relationships/image" Target="../media/image102.png"/><Relationship Id="rId10" Type="http://schemas.openxmlformats.org/officeDocument/2006/relationships/image" Target="../media/image334.png"/><Relationship Id="rId19" Type="http://schemas.openxmlformats.org/officeDocument/2006/relationships/image" Target="../media/image342.png"/><Relationship Id="rId31" Type="http://schemas.openxmlformats.org/officeDocument/2006/relationships/image" Target="../media/image353.png"/><Relationship Id="rId44" Type="http://schemas.openxmlformats.org/officeDocument/2006/relationships/image" Target="../media/image365.png"/><Relationship Id="rId52" Type="http://schemas.openxmlformats.org/officeDocument/2006/relationships/image" Target="../media/image373.png"/><Relationship Id="rId4" Type="http://schemas.openxmlformats.org/officeDocument/2006/relationships/image" Target="../media/image297.png"/><Relationship Id="rId9" Type="http://schemas.openxmlformats.org/officeDocument/2006/relationships/image" Target="../media/image333.png"/><Relationship Id="rId14" Type="http://schemas.openxmlformats.org/officeDocument/2006/relationships/image" Target="../media/image77.png"/><Relationship Id="rId22" Type="http://schemas.openxmlformats.org/officeDocument/2006/relationships/image" Target="../media/image345.png"/><Relationship Id="rId27" Type="http://schemas.openxmlformats.org/officeDocument/2006/relationships/image" Target="../media/image349.png"/><Relationship Id="rId30" Type="http://schemas.openxmlformats.org/officeDocument/2006/relationships/image" Target="../media/image352.png"/><Relationship Id="rId35" Type="http://schemas.openxmlformats.org/officeDocument/2006/relationships/image" Target="../media/image357.png"/><Relationship Id="rId43" Type="http://schemas.openxmlformats.org/officeDocument/2006/relationships/image" Target="../media/image364.png"/><Relationship Id="rId48" Type="http://schemas.openxmlformats.org/officeDocument/2006/relationships/image" Target="../media/image369.png"/><Relationship Id="rId8" Type="http://schemas.openxmlformats.org/officeDocument/2006/relationships/image" Target="../media/image49.png"/><Relationship Id="rId51" Type="http://schemas.openxmlformats.org/officeDocument/2006/relationships/image" Target="../media/image372.png"/><Relationship Id="rId3" Type="http://schemas.openxmlformats.org/officeDocument/2006/relationships/image" Target="../media/image296.png"/><Relationship Id="rId12" Type="http://schemas.openxmlformats.org/officeDocument/2006/relationships/image" Target="../media/image336.png"/><Relationship Id="rId17" Type="http://schemas.openxmlformats.org/officeDocument/2006/relationships/image" Target="../media/image340.png"/><Relationship Id="rId25" Type="http://schemas.openxmlformats.org/officeDocument/2006/relationships/image" Target="../media/image347.png"/><Relationship Id="rId33" Type="http://schemas.openxmlformats.org/officeDocument/2006/relationships/image" Target="../media/image355.png"/><Relationship Id="rId38" Type="http://schemas.openxmlformats.org/officeDocument/2006/relationships/image" Target="../media/image359.png"/><Relationship Id="rId46" Type="http://schemas.openxmlformats.org/officeDocument/2006/relationships/image" Target="../media/image367.png"/><Relationship Id="rId20" Type="http://schemas.openxmlformats.org/officeDocument/2006/relationships/image" Target="../media/image343.png"/><Relationship Id="rId41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2.png"/><Relationship Id="rId15" Type="http://schemas.openxmlformats.org/officeDocument/2006/relationships/image" Target="../media/image338.png"/><Relationship Id="rId23" Type="http://schemas.openxmlformats.org/officeDocument/2006/relationships/image" Target="../media/image346.png"/><Relationship Id="rId28" Type="http://schemas.openxmlformats.org/officeDocument/2006/relationships/image" Target="../media/image350.png"/><Relationship Id="rId36" Type="http://schemas.openxmlformats.org/officeDocument/2006/relationships/image" Target="../media/image358.png"/><Relationship Id="rId49" Type="http://schemas.openxmlformats.org/officeDocument/2006/relationships/image" Target="../media/image37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TRÌNH PHÂN TÍCH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DỮ LIỆU VỚI PYTHON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1253" cy="53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“bằng”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hai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giống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nhau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“khác”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15" dirty="0">
                          <a:latin typeface="Calibri"/>
                          <a:cs typeface="Calibri"/>
                        </a:rPr>
                        <a:t>!=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 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mà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kia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 của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 hai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 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không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&gt;=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&lt;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 marR="196215">
                        <a:lnSpc>
                          <a:spcPct val="11470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tử thuộc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&lt;=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nhỏ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309943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set('abracadabra')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b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set('alacazam')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1950" y="862431"/>
            <a:ext cx="3796029" cy="8394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{'z',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'l',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2081012"/>
            <a:ext cx="757047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63650">
              <a:lnSpc>
                <a:spcPct val="133300"/>
              </a:lnSpc>
              <a:spcBef>
                <a:spcPts val="105"/>
              </a:spcBef>
              <a:tabLst>
                <a:tab pos="3924935" algn="l"/>
              </a:tabLst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Phép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Hiệu: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 a nhưng không thuộc b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 –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'b'}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Hợp: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hoặc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'r',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|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Giao: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cả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và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2493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&amp;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Xor: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 b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nhưng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phải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cả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^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248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phần</a:t>
            </a:r>
            <a:r>
              <a:rPr sz="3600" spc="-10" dirty="0"/>
              <a:t> </a:t>
            </a:r>
            <a:r>
              <a:rPr sz="3600" dirty="0"/>
              <a:t>tử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spc="-5" dirty="0"/>
              <a:t>tập</a:t>
            </a:r>
            <a:r>
              <a:rPr sz="3600" spc="-10" dirty="0"/>
              <a:t> </a:t>
            </a:r>
            <a:r>
              <a:rPr sz="3600" dirty="0"/>
              <a:t>hợp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537575" cy="4585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đơn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Cẩn</a:t>
            </a:r>
            <a:r>
              <a:rPr sz="2800" spc="-5" dirty="0">
                <a:latin typeface="Calibri"/>
                <a:cs typeface="Calibri"/>
              </a:rPr>
              <a:t> thận: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5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chỉ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enumerate: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4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enumerate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367395" cy="45853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add(e)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vào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clear()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copy()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trừ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10096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bỏ những 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x khỏi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discard(e)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dirty="0">
                <a:latin typeface="Calibri"/>
                <a:cs typeface="Calibri"/>
              </a:rPr>
              <a:t>giao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(cập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5360" cy="5367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isdisjoint(x)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chung</a:t>
            </a:r>
            <a:r>
              <a:rPr sz="2400" spc="-5" dirty="0">
                <a:latin typeface="Calibri"/>
                <a:cs typeface="Calibri"/>
              </a:rPr>
              <a:t> nào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issubset(x)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20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issuperset(x)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 </a:t>
            </a:r>
            <a:r>
              <a:rPr sz="2400" spc="-4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x là </a:t>
            </a:r>
            <a:r>
              <a:rPr sz="2400" spc="-10" dirty="0">
                <a:latin typeface="Calibri"/>
                <a:cs typeface="Calibri"/>
              </a:rPr>
              <a:t>tập con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tập,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so sánh &gt;=x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lấy</a:t>
            </a:r>
            <a:r>
              <a:rPr sz="2400" dirty="0">
                <a:latin typeface="Calibri"/>
                <a:cs typeface="Calibri"/>
              </a:rPr>
              <a:t>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khỏi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10" dirty="0">
                <a:latin typeface="Calibri"/>
                <a:cs typeface="Calibri"/>
              </a:rPr>
              <a:t> biết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trước)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remove(e)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 </a:t>
            </a:r>
            <a:r>
              <a:rPr sz="2400" spc="-10" dirty="0">
                <a:latin typeface="Calibri"/>
                <a:cs typeface="Calibri"/>
              </a:rPr>
              <a:t>tập,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 lỗi 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 ^x</a:t>
            </a:r>
            <a:endParaRPr sz="2400">
              <a:latin typeface="Calibri"/>
              <a:cs typeface="Calibri"/>
            </a:endParaRPr>
          </a:p>
          <a:p>
            <a:pPr marL="744220" marR="480059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^x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union(x)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update(x)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đưa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5" dirty="0">
                <a:latin typeface="Calibri"/>
                <a:cs typeface="Calibri"/>
              </a:rPr>
              <a:t> hiện</a:t>
            </a:r>
            <a:r>
              <a:rPr sz="2400" spc="-10" dirty="0">
                <a:latin typeface="Calibri"/>
                <a:cs typeface="Calibri"/>
              </a:rPr>
              <a:t> tại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882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Frozenset</a:t>
            </a:r>
            <a:r>
              <a:rPr spc="-50" dirty="0"/>
              <a:t> </a:t>
            </a:r>
            <a:r>
              <a:rPr spc="-5" dirty="0"/>
              <a:t>(tập</a:t>
            </a:r>
            <a:r>
              <a:rPr spc="-20" dirty="0"/>
              <a:t> </a:t>
            </a:r>
            <a:r>
              <a:rPr dirty="0"/>
              <a:t>hợp</a:t>
            </a:r>
            <a:r>
              <a:rPr spc="-25" dirty="0"/>
              <a:t> </a:t>
            </a:r>
            <a:r>
              <a:rPr dirty="0"/>
              <a:t>tĩnh)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5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Frozenset</a:t>
            </a:r>
            <a:r>
              <a:rPr sz="3600" spc="-50" dirty="0"/>
              <a:t> </a:t>
            </a:r>
            <a:r>
              <a:rPr sz="3600" spc="-5" dirty="0"/>
              <a:t>(tập</a:t>
            </a:r>
            <a:r>
              <a:rPr sz="3600" spc="-40" dirty="0"/>
              <a:t> </a:t>
            </a:r>
            <a:r>
              <a:rPr sz="3600" dirty="0"/>
              <a:t>tĩnh)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733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Frozenset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giống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388516"/>
            <a:ext cx="449961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b =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 frozenset(((1,2), (2,3))) </a:t>
            </a:r>
            <a:r>
              <a:rPr sz="2200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b.add("abc")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940" y="1388516"/>
            <a:ext cx="2797175" cy="800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3)}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5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2195208"/>
            <a:ext cx="8563610" cy="41154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giữa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tĩnh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hợp: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tĩnh là kiểu </a:t>
            </a:r>
            <a:r>
              <a:rPr sz="2400" spc="-10" dirty="0">
                <a:latin typeface="Calibri"/>
                <a:cs typeface="Calibri"/>
              </a:rPr>
              <a:t>bất </a:t>
            </a:r>
            <a:r>
              <a:rPr sz="2400" spc="-5" dirty="0">
                <a:latin typeface="Calibri"/>
                <a:cs typeface="Calibri"/>
              </a:rPr>
              <a:t>biến,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dirty="0">
                <a:latin typeface="Calibri"/>
                <a:cs typeface="Calibri"/>
              </a:rPr>
              <a:t>là kiểu khả </a:t>
            </a:r>
            <a:r>
              <a:rPr sz="2400" spc="-5" dirty="0">
                <a:latin typeface="Calibri"/>
                <a:cs typeface="Calibri"/>
              </a:rPr>
              <a:t>biến (dù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 phải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 </a:t>
            </a: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tốn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 </a:t>
            </a:r>
            <a:r>
              <a:rPr sz="2400" spc="-15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marR="502284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dirty="0">
                <a:latin typeface="Calibri"/>
                <a:cs typeface="Calibri"/>
              </a:rPr>
              <a:t>add()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remove()</a:t>
            </a:r>
            <a:endParaRPr sz="2400">
              <a:latin typeface="Calibri"/>
              <a:cs typeface="Calibri"/>
            </a:endParaRPr>
          </a:p>
          <a:p>
            <a:pPr marL="744220" marR="14859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5" dirty="0">
                <a:latin typeface="Calibri"/>
                <a:cs typeface="Calibri"/>
              </a:rPr>
              <a:t> hỗ</a:t>
            </a:r>
            <a:r>
              <a:rPr sz="2400" spc="-10" dirty="0">
                <a:latin typeface="Calibri"/>
                <a:cs typeface="Calibri"/>
              </a:rPr>
              <a:t> trợ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(giao,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hiệu,…)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hỗ </a:t>
            </a:r>
            <a:r>
              <a:rPr sz="2400" spc="-10" dirty="0">
                <a:latin typeface="Calibri"/>
                <a:cs typeface="Calibri"/>
              </a:rPr>
              <a:t>trợ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(học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 smtClean="0"/>
              <a:t>T</a:t>
            </a:r>
            <a:r>
              <a:rPr lang="en-US" sz="3600" dirty="0" err="1" smtClean="0"/>
              <a:t>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lại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1690" cy="500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952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kiểu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 điểm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chính: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đôi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endParaRPr sz="24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tính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cắt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lát,</a:t>
            </a:r>
            <a:r>
              <a:rPr sz="2800" spc="-5" dirty="0">
                <a:latin typeface="Calibri"/>
                <a:cs typeface="Calibri"/>
              </a:rPr>
              <a:t> tuy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vẫn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bằng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287020" marR="387985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hữu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 dirty="0">
              <a:latin typeface="Calibri"/>
              <a:cs typeface="Calibri"/>
            </a:endParaRPr>
          </a:p>
          <a:p>
            <a:pPr marL="287020" marR="205104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tĩnh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(frozenset)</a:t>
            </a:r>
            <a:r>
              <a:rPr sz="2800" spc="-5" dirty="0">
                <a:latin typeface="Calibri"/>
                <a:cs typeface="Calibri"/>
              </a:rPr>
              <a:t> 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biến,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xong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7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296909" cy="840105"/>
            <a:chOff x="271881" y="1002538"/>
            <a:chExt cx="8296909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774598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429258"/>
              <a:ext cx="3000374" cy="4130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1881" y="1957781"/>
            <a:ext cx="8745220" cy="840740"/>
            <a:chOff x="271881" y="1957781"/>
            <a:chExt cx="8745220" cy="8407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515721" cy="4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350" y="1957781"/>
              <a:ext cx="5221351" cy="413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5019" y="1957781"/>
              <a:ext cx="691896" cy="413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232" y="1957781"/>
              <a:ext cx="2588641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2385060"/>
              <a:ext cx="268223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313" y="2385060"/>
              <a:ext cx="432752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7589" y="2385060"/>
              <a:ext cx="1264831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1881" y="2913888"/>
            <a:ext cx="8810625" cy="1693545"/>
            <a:chOff x="271881" y="2913888"/>
            <a:chExt cx="8810625" cy="169354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51572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350" y="2913888"/>
              <a:ext cx="5528310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2868" y="2913888"/>
              <a:ext cx="770001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8563" y="2913888"/>
              <a:ext cx="662838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5642" y="2913888"/>
              <a:ext cx="1500504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" y="3340557"/>
              <a:ext cx="681126" cy="413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046" y="3340557"/>
              <a:ext cx="885507" cy="413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4637" y="3340557"/>
              <a:ext cx="3743198" cy="413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75148" y="3340557"/>
              <a:ext cx="2751454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1442" y="3340557"/>
              <a:ext cx="1100937" cy="413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201" y="3767582"/>
              <a:ext cx="1078471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9837" y="3767582"/>
              <a:ext cx="5654420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937" y="3767582"/>
              <a:ext cx="825246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56830" y="3767582"/>
              <a:ext cx="1264831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4194302"/>
              <a:ext cx="1088491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168" y="4194302"/>
              <a:ext cx="268224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13281" y="4194302"/>
              <a:ext cx="537209" cy="41300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71881" y="4721605"/>
            <a:ext cx="8839835" cy="1693545"/>
            <a:chOff x="271881" y="4721605"/>
            <a:chExt cx="8839835" cy="1693545"/>
          </a:xfrm>
        </p:grpSpPr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1881" y="4721605"/>
              <a:ext cx="436626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2965" y="4721605"/>
              <a:ext cx="651967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9134" y="4721605"/>
              <a:ext cx="80429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2237" y="4721605"/>
              <a:ext cx="770001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7933" y="4721605"/>
              <a:ext cx="662838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54756" y="4721605"/>
              <a:ext cx="1683512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69994" y="4721605"/>
              <a:ext cx="628294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40909" y="4721605"/>
              <a:ext cx="1236967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3204" y="4721605"/>
              <a:ext cx="308229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5146497"/>
              <a:ext cx="1869313" cy="41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71649" y="5144973"/>
              <a:ext cx="1797430" cy="41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05757" y="5143449"/>
              <a:ext cx="387705" cy="41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99306" y="5141925"/>
              <a:ext cx="773950" cy="41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43957" y="5140401"/>
              <a:ext cx="949071" cy="413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503163" y="5138877"/>
              <a:ext cx="781431" cy="413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28004" y="5137353"/>
              <a:ext cx="1254378" cy="413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25537" y="5135829"/>
              <a:ext cx="1885696" cy="413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5575401"/>
              <a:ext cx="344423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8413" y="5575401"/>
              <a:ext cx="2284730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52674" y="5575401"/>
              <a:ext cx="387705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47746" y="5575401"/>
              <a:ext cx="714756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19245" y="5575401"/>
              <a:ext cx="3087624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44056" y="5575401"/>
              <a:ext cx="2216023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6201" y="6002121"/>
              <a:ext cx="2391537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88284" y="6002121"/>
              <a:ext cx="626262" cy="4130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258058" y="6002121"/>
              <a:ext cx="1847468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53000" y="6002121"/>
              <a:ext cx="1572768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82512" y="6002121"/>
              <a:ext cx="1633092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867142" y="6002121"/>
              <a:ext cx="553669" cy="413003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8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349615" cy="840105"/>
            <a:chOff x="271881" y="1002538"/>
            <a:chExt cx="834961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1794129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9789" y="1002538"/>
              <a:ext cx="123870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733" y="1002538"/>
              <a:ext cx="4439920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9061" y="1002538"/>
              <a:ext cx="632358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201" y="1429258"/>
              <a:ext cx="208229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245" y="1429258"/>
              <a:ext cx="1985391" cy="413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71881" y="1957781"/>
            <a:ext cx="8767445" cy="840740"/>
            <a:chOff x="271881" y="1957781"/>
            <a:chExt cx="8767445" cy="8407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651967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134" y="1957781"/>
              <a:ext cx="2098802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018" y="1957781"/>
              <a:ext cx="2547747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5524" y="1957781"/>
              <a:ext cx="3703447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2385060"/>
              <a:ext cx="286511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457" y="2385060"/>
              <a:ext cx="826985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8584" y="2385060"/>
              <a:ext cx="650646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6265" y="2385060"/>
              <a:ext cx="366522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2100" y="2385060"/>
              <a:ext cx="636422" cy="4130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71881" y="2913888"/>
            <a:ext cx="8740775" cy="1266825"/>
            <a:chOff x="271881" y="2913888"/>
            <a:chExt cx="8740775" cy="126682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651967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134" y="2913888"/>
              <a:ext cx="156565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90521" y="2913888"/>
              <a:ext cx="739520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83737" y="2913888"/>
              <a:ext cx="1175613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91101" y="2913888"/>
              <a:ext cx="760476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9177" y="2913888"/>
              <a:ext cx="662838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7780" y="2913888"/>
              <a:ext cx="2364739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4785" y="2913888"/>
              <a:ext cx="652678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93989" y="2913888"/>
              <a:ext cx="387705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87537" y="2913888"/>
              <a:ext cx="632358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3340557"/>
              <a:ext cx="363931" cy="413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0346" y="3340557"/>
              <a:ext cx="695312" cy="413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69440" y="3340557"/>
              <a:ext cx="821499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53717" y="3340557"/>
              <a:ext cx="6841490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6201" y="3767582"/>
              <a:ext cx="78905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7442" y="3767582"/>
              <a:ext cx="365759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60297" y="3767582"/>
              <a:ext cx="168059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55721" y="3767582"/>
              <a:ext cx="97694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69538" y="3767582"/>
              <a:ext cx="806196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14189" y="3767582"/>
              <a:ext cx="2837434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95413" y="3767582"/>
              <a:ext cx="2017014" cy="41300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71881" y="4294885"/>
            <a:ext cx="8789670" cy="2120265"/>
            <a:chOff x="271881" y="4294885"/>
            <a:chExt cx="8789670" cy="2120265"/>
          </a:xfrm>
        </p:grpSpPr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1881" y="4294885"/>
              <a:ext cx="436626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62965" y="4294885"/>
              <a:ext cx="3474720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79850" y="4294885"/>
              <a:ext cx="4397375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20125" y="4294885"/>
              <a:ext cx="387705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313673" y="4294885"/>
              <a:ext cx="518566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4721605"/>
              <a:ext cx="1026261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25829" y="4721605"/>
              <a:ext cx="7635367" cy="4130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6201" y="5146497"/>
              <a:ext cx="268223" cy="4133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0313" y="5144973"/>
              <a:ext cx="3645662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60265" y="5143449"/>
              <a:ext cx="828814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50638" y="5141925"/>
              <a:ext cx="925741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22036" y="5140401"/>
              <a:ext cx="1289177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49795" y="5138877"/>
              <a:ext cx="1088491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82737" y="5137353"/>
              <a:ext cx="804291" cy="4133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25865" y="5135829"/>
              <a:ext cx="642518" cy="4133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46201" y="5575401"/>
              <a:ext cx="740054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01242" y="5575401"/>
              <a:ext cx="2608072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46094" y="5575401"/>
              <a:ext cx="387705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39642" y="5575401"/>
              <a:ext cx="5319648" cy="4130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6201" y="6002121"/>
              <a:ext cx="365760" cy="4130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9081" y="6002121"/>
              <a:ext cx="1454912" cy="4130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038477" y="6002121"/>
              <a:ext cx="2050288" cy="4130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42333" y="6002121"/>
              <a:ext cx="1928876" cy="4130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10427" y="6002121"/>
              <a:ext cx="387705" cy="4130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903975" y="6002121"/>
              <a:ext cx="885507" cy="4130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641592" y="6002121"/>
              <a:ext cx="845273" cy="4130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345934" y="6002121"/>
              <a:ext cx="1632712" cy="413003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3C1C-036E-4430-AA52-F0FE873C09BE}"/>
              </a:ext>
            </a:extLst>
          </p:cNvPr>
          <p:cNvSpPr txBox="1"/>
          <p:nvPr/>
        </p:nvSpPr>
        <p:spPr>
          <a:xfrm>
            <a:off x="914400" y="1096711"/>
            <a:ext cx="5791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List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Tuple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Range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Set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bài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trước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752840" cy="1693545"/>
            <a:chOff x="271881" y="1002538"/>
            <a:chExt cx="8752840" cy="169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2849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738" y="1002538"/>
              <a:ext cx="589686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148" y="1002538"/>
              <a:ext cx="358305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386" y="1002538"/>
              <a:ext cx="2148332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363" y="1002538"/>
              <a:ext cx="115570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3218" y="1002538"/>
              <a:ext cx="627887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4134" y="1002538"/>
              <a:ext cx="840104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1429258"/>
              <a:ext cx="4157979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4313" y="1429258"/>
              <a:ext cx="1154277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3644" y="1429258"/>
              <a:ext cx="938542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5456" y="1429258"/>
              <a:ext cx="2603246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1855673"/>
              <a:ext cx="2265172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9601" y="1855673"/>
              <a:ext cx="3517900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7607" y="1855673"/>
              <a:ext cx="2541397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201" y="2282952"/>
              <a:ext cx="199936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712" y="2282952"/>
              <a:ext cx="1175613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0458" y="2282952"/>
              <a:ext cx="2051939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1327" y="2282952"/>
              <a:ext cx="918425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6375" y="2282952"/>
              <a:ext cx="2669667" cy="41300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9081" y="2759964"/>
            <a:ext cx="357073" cy="35356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186586" y="2759964"/>
            <a:ext cx="7724775" cy="719455"/>
            <a:chOff x="1186586" y="2759964"/>
            <a:chExt cx="7724775" cy="719455"/>
          </a:xfrm>
        </p:grpSpPr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6586" y="2759964"/>
              <a:ext cx="56007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9940" y="2759964"/>
              <a:ext cx="219646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10102" y="2759964"/>
              <a:ext cx="1856613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33999" y="2759964"/>
              <a:ext cx="1517142" cy="3535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13219" y="2759964"/>
              <a:ext cx="2198116" cy="3535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6586" y="3125724"/>
              <a:ext cx="484631" cy="3535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09648" y="3125724"/>
              <a:ext cx="1222095" cy="3535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20644" y="3125724"/>
              <a:ext cx="645794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37662" y="3125724"/>
              <a:ext cx="747979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60977" y="3125724"/>
              <a:ext cx="809625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08677" y="3125724"/>
              <a:ext cx="666750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43855" y="3125724"/>
              <a:ext cx="1119924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23787" y="3125724"/>
              <a:ext cx="1398650" cy="3535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84390" y="3125724"/>
              <a:ext cx="1635886" cy="353567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9081" y="3541471"/>
            <a:ext cx="368503" cy="353872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186586" y="3541471"/>
            <a:ext cx="6447790" cy="354330"/>
            <a:chOff x="1186586" y="3541471"/>
            <a:chExt cx="6447790" cy="354330"/>
          </a:xfrm>
        </p:grpSpPr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86586" y="3541471"/>
              <a:ext cx="2720593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64025" y="3541471"/>
              <a:ext cx="2088769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13475" y="3541471"/>
              <a:ext cx="1920621" cy="35387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29081" y="3958082"/>
            <a:ext cx="347929" cy="3535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186586" y="3958082"/>
            <a:ext cx="6894195" cy="353695"/>
            <a:chOff x="1186586" y="3958082"/>
            <a:chExt cx="6894195" cy="353695"/>
          </a:xfrm>
        </p:grpSpPr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6586" y="3958082"/>
              <a:ext cx="1470253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603880" y="3958082"/>
              <a:ext cx="3607943" cy="3535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73140" y="3958082"/>
              <a:ext cx="1512442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48042" y="3958082"/>
              <a:ext cx="632358" cy="353568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29081" y="4375658"/>
            <a:ext cx="368503" cy="35356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186586" y="4375658"/>
            <a:ext cx="6969759" cy="353695"/>
            <a:chOff x="1186586" y="4375658"/>
            <a:chExt cx="6969759" cy="353695"/>
          </a:xfrm>
        </p:grpSpPr>
        <p:pic>
          <p:nvPicPr>
            <p:cNvPr id="53" name="object 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86586" y="4375658"/>
              <a:ext cx="4893411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2075" y="4375658"/>
              <a:ext cx="1714119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24242" y="4375658"/>
              <a:ext cx="631951" cy="353568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29081" y="4791709"/>
            <a:ext cx="347929" cy="35356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186586" y="4791709"/>
            <a:ext cx="7661909" cy="719455"/>
            <a:chOff x="1186586" y="4791709"/>
            <a:chExt cx="7661909" cy="719455"/>
          </a:xfrm>
        </p:grpSpPr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86586" y="4791709"/>
              <a:ext cx="934516" cy="353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65325" y="4791709"/>
              <a:ext cx="866851" cy="3535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87700" y="4791709"/>
              <a:ext cx="2706116" cy="3535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251704" y="4791709"/>
              <a:ext cx="1465199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583679" y="4791709"/>
              <a:ext cx="857707" cy="3535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298690" y="4791709"/>
              <a:ext cx="1549527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86586" y="5157165"/>
              <a:ext cx="510031" cy="3538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69084" y="5157165"/>
              <a:ext cx="1407160" cy="3538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837434" y="5157165"/>
              <a:ext cx="1038352" cy="35387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27449" y="5157165"/>
              <a:ext cx="546608" cy="3538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137406" y="5157165"/>
              <a:ext cx="795527" cy="35387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800346" y="5157165"/>
              <a:ext cx="1075270" cy="35387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68340" y="5157165"/>
              <a:ext cx="1879600" cy="353872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29081" y="5573877"/>
            <a:ext cx="281635" cy="353568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186586" y="5573877"/>
            <a:ext cx="7463155" cy="719455"/>
            <a:chOff x="1186586" y="5573877"/>
            <a:chExt cx="7463155" cy="719455"/>
          </a:xfrm>
        </p:grpSpPr>
        <p:pic>
          <p:nvPicPr>
            <p:cNvPr id="73" name="object 7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86586" y="5573877"/>
              <a:ext cx="411479" cy="3535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92300" y="5573877"/>
              <a:ext cx="562356" cy="3535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38833" y="5573877"/>
              <a:ext cx="1045463" cy="3535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34944" y="5573877"/>
              <a:ext cx="3310508" cy="3535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13119" y="5573877"/>
              <a:ext cx="313944" cy="3535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070092" y="5573877"/>
              <a:ext cx="711403" cy="35356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662928" y="5573877"/>
              <a:ext cx="678179" cy="35356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05725" y="5573877"/>
              <a:ext cx="868679" cy="35356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929625" y="5573877"/>
              <a:ext cx="720090" cy="35356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186586" y="5939637"/>
              <a:ext cx="1488440" cy="3535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26156" y="5939637"/>
              <a:ext cx="1104252" cy="353567"/>
            </a:xfrm>
            <a:prstGeom prst="rect">
              <a:avLst/>
            </a:prstGeom>
          </p:spPr>
        </p:pic>
      </p:grp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1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4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90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  <a:r>
              <a:rPr spc="-60" dirty="0"/>
              <a:t> </a:t>
            </a:r>
            <a:r>
              <a:rPr spc="-5" dirty="0"/>
              <a:t>(từ</a:t>
            </a:r>
            <a:r>
              <a:rPr spc="-35" dirty="0"/>
              <a:t> </a:t>
            </a:r>
            <a:r>
              <a:rPr dirty="0"/>
              <a:t>điển)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7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37245" cy="54279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cứu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nghĩa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sắp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 một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các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con</a:t>
            </a:r>
            <a:endParaRPr sz="2400">
              <a:latin typeface="Calibri"/>
              <a:cs typeface="Calibri"/>
            </a:endParaRPr>
          </a:p>
          <a:p>
            <a:pPr marL="287020" marR="28067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Dictionary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10" dirty="0">
                <a:latin typeface="Calibri"/>
                <a:cs typeface="Calibri"/>
              </a:rPr>
              <a:t> cảm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trong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(pair)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khóa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109980" marR="23114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30" dirty="0">
                <a:latin typeface="Calibri"/>
                <a:cs typeface="Calibri"/>
              </a:rPr>
              <a:t>Tương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với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khái </a:t>
            </a:r>
            <a:r>
              <a:rPr sz="2200" spc="-10" dirty="0">
                <a:latin typeface="Calibri"/>
                <a:cs typeface="Calibri"/>
              </a:rPr>
              <a:t>niệm</a:t>
            </a:r>
            <a:r>
              <a:rPr sz="2200" spc="-5" dirty="0">
                <a:latin typeface="Calibri"/>
                <a:cs typeface="Calibri"/>
              </a:rPr>
              <a:t> mục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từ </a:t>
            </a:r>
            <a:r>
              <a:rPr sz="2200" spc="-20" dirty="0">
                <a:latin typeface="Calibri"/>
                <a:cs typeface="Calibri"/>
              </a:rPr>
              <a:t>và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ngữ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nghĩa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trong</a:t>
            </a:r>
            <a:r>
              <a:rPr sz="2200" spc="-5" dirty="0">
                <a:latin typeface="Calibri"/>
                <a:cs typeface="Calibri"/>
              </a:rPr>
              <a:t> từ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điển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thông </a:t>
            </a:r>
            <a:r>
              <a:rPr sz="2200" spc="-10" dirty="0">
                <a:latin typeface="Calibri"/>
                <a:cs typeface="Calibri"/>
              </a:rPr>
              <a:t>thường</a:t>
            </a:r>
            <a:endParaRPr sz="22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khóa </a:t>
            </a:r>
            <a:r>
              <a:rPr sz="2400" spc="-20" dirty="0">
                <a:latin typeface="Calibri"/>
                <a:cs typeface="Calibri"/>
              </a:rPr>
              <a:t>(key) </a:t>
            </a:r>
            <a:r>
              <a:rPr sz="2400" dirty="0">
                <a:latin typeface="Calibri"/>
                <a:cs typeface="Calibri"/>
              </a:rPr>
              <a:t>không được trùng </a:t>
            </a:r>
            <a:r>
              <a:rPr sz="2400" spc="-5" dirty="0">
                <a:latin typeface="Calibri"/>
                <a:cs typeface="Calibri"/>
              </a:rPr>
              <a:t>nhau, như </a:t>
            </a:r>
            <a:r>
              <a:rPr sz="2400" spc="-30" dirty="0">
                <a:latin typeface="Calibri"/>
                <a:cs typeface="Calibri"/>
              </a:rPr>
              <a:t>vậy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20" dirty="0">
                <a:latin typeface="Calibri"/>
                <a:cs typeface="Calibri"/>
              </a:rPr>
              <a:t>xem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10" dirty="0">
                <a:latin typeface="Calibri"/>
                <a:cs typeface="Calibri"/>
              </a:rPr>
              <a:t> set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r>
              <a:rPr sz="2400" spc="-5" dirty="0">
                <a:latin typeface="Calibri"/>
                <a:cs typeface="Calibri"/>
              </a:rPr>
              <a:t> 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sắp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dirty="0">
                <a:latin typeface="Calibri"/>
                <a:cs typeface="Calibri"/>
              </a:rPr>
              <a:t> 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8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6640"/>
            <a:ext cx="8199120" cy="10801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&lt;key&gt; :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&lt;value&gt;</a:t>
            </a:r>
            <a:endParaRPr sz="28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-5" dirty="0">
                <a:latin typeface="Calibri"/>
                <a:cs typeface="Calibri"/>
              </a:rPr>
              <a:t> trực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2047734"/>
          <a:ext cx="8165462" cy="132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36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5192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1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số-chuỗi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2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chuỗi-số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'tên'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'nam'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'sđt'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</a:t>
                      </a:r>
                      <a:r>
                        <a:rPr sz="2000" spc="-6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3332808"/>
            <a:ext cx="8471535" cy="15106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coi</a:t>
            </a:r>
            <a:r>
              <a:rPr sz="2800" spc="-5" dirty="0">
                <a:latin typeface="Calibri"/>
                <a:cs typeface="Calibri"/>
              </a:rPr>
              <a:t> 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rộng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  <a:p>
            <a:pPr marL="287020" marR="4375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0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dict</a:t>
            </a:r>
            <a:r>
              <a:rPr sz="2800" spc="-5" dirty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331" y="4954737"/>
          <a:ext cx="6490970" cy="1321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d5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dict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(d4)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lấy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dữ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liệu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2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{'tên':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'nam',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'sđt':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0}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d6</a:t>
                      </a:r>
                      <a:r>
                        <a:rPr sz="2000" spc="-3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dict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tạo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61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d6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0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25484" cy="493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727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endParaRPr sz="2800">
              <a:latin typeface="Calibri"/>
              <a:cs typeface="Calibri"/>
            </a:endParaRPr>
          </a:p>
          <a:p>
            <a:pPr marL="287020" marR="30416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 dụ: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 khóa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10" dirty="0">
                <a:latin typeface="Calibri"/>
                <a:cs typeface="Calibri"/>
              </a:rPr>
              <a:t>nhiên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nhỏ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ứng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nó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range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khóa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ký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20" dirty="0">
                <a:latin typeface="Calibri"/>
                <a:cs typeface="Calibri"/>
              </a:rPr>
              <a:t>xuất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xuất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006FC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count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latin typeface="Consolas"/>
                <a:cs typeface="Consolas"/>
              </a:rPr>
              <a:t>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006FC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422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13750" cy="468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đổi) mới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dic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(1,2,3):"abc",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3.1415:"abc"}</a:t>
            </a:r>
            <a:endParaRPr sz="2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4933950" algn="l"/>
              </a:tabLst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dic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[1,2,3]:"abc"}	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5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2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len(d)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độ</a:t>
            </a:r>
            <a:r>
              <a:rPr sz="2400" spc="-5" dirty="0">
                <a:latin typeface="Calibri"/>
                <a:cs typeface="Calibri"/>
              </a:rPr>
              <a:t> dài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(số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key-value)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del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d[k]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popitem()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 </a:t>
            </a:r>
            <a:r>
              <a:rPr sz="2400" spc="-20" dirty="0">
                <a:latin typeface="Calibri"/>
                <a:cs typeface="Calibri"/>
              </a:rPr>
              <a:t>xóa)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(key,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tùy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07730" cy="41890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get(k)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Khác</a:t>
            </a:r>
            <a:r>
              <a:rPr sz="2200" spc="-10" dirty="0">
                <a:latin typeface="Calibri"/>
                <a:cs typeface="Calibri"/>
              </a:rPr>
              <a:t> phép</a:t>
            </a:r>
            <a:r>
              <a:rPr sz="2200" spc="-5" dirty="0">
                <a:latin typeface="Calibri"/>
                <a:cs typeface="Calibri"/>
              </a:rPr>
              <a:t> []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ở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chỗ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trả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về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nếu</a:t>
            </a:r>
            <a:r>
              <a:rPr sz="2200" spc="-5" dirty="0">
                <a:latin typeface="Calibri"/>
                <a:cs typeface="Calibri"/>
              </a:rPr>
              <a:t> 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phải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update(w)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nội dung </a:t>
            </a:r>
            <a:r>
              <a:rPr sz="2400" dirty="0">
                <a:latin typeface="Calibri"/>
                <a:cs typeface="Calibri"/>
              </a:rPr>
              <a:t>từ từ điển w </a:t>
            </a:r>
            <a:r>
              <a:rPr sz="2400" spc="-15" dirty="0">
                <a:latin typeface="Calibri"/>
                <a:cs typeface="Calibri"/>
              </a:rPr>
              <a:t>vào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điển 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trùng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items()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(key,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keys()</a:t>
            </a:r>
            <a:r>
              <a:rPr sz="2400" spc="-2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values()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popitem()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</a:t>
            </a:r>
            <a:r>
              <a:rPr sz="2400" spc="-20" dirty="0">
                <a:latin typeface="Calibri"/>
                <a:cs typeface="Calibri"/>
              </a:rPr>
              <a:t> xóa)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(key,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tùy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4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81798"/>
            <a:ext cx="5630545" cy="20777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zip 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ghép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endParaRPr sz="2800">
              <a:latin typeface="Calibri"/>
              <a:cs typeface="Calibri"/>
            </a:endParaRPr>
          </a:p>
          <a:p>
            <a:pPr marL="835660">
              <a:lnSpc>
                <a:spcPct val="100000"/>
              </a:lnSpc>
              <a:spcBef>
                <a:spcPts val="455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["a","b","c"]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l2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[1,2,3]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c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zip(l1,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 l2)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c:</a:t>
            </a:r>
            <a:endParaRPr sz="2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3396" y="3070997"/>
          <a:ext cx="2526665" cy="182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93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2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07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print(i)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R="37465"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('a',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33">
                <a:tc>
                  <a:txBody>
                    <a:bodyPr/>
                    <a:lstStyle/>
                    <a:p>
                      <a:pPr marR="37465" algn="ctr">
                        <a:lnSpc>
                          <a:spcPts val="2495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('b',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5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R="37465"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('c',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4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9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Truy</a:t>
            </a:r>
            <a:r>
              <a:rPr sz="3600" spc="-10" dirty="0"/>
              <a:t> </a:t>
            </a:r>
            <a:r>
              <a:rPr sz="3600" dirty="0"/>
              <a:t>xuất</a:t>
            </a:r>
            <a:r>
              <a:rPr sz="3600" spc="-1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spc="-5" dirty="0"/>
              <a:t>liệu</a:t>
            </a:r>
            <a:r>
              <a:rPr sz="3600" spc="-20" dirty="0"/>
              <a:t> </a:t>
            </a:r>
            <a:r>
              <a:rPr sz="3600" dirty="0"/>
              <a:t>theo</a:t>
            </a:r>
            <a:r>
              <a:rPr sz="3600" spc="-5" dirty="0"/>
              <a:t> </a:t>
            </a:r>
            <a:r>
              <a:rPr sz="3600" dirty="0"/>
              <a:t>khóa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173720" cy="166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 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get(k), 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thuận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2601569"/>
            <a:ext cx="4215765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'd.get(3)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=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get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'd[3]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'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'd.get(9)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=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get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9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'd[9]</a:t>
            </a:r>
            <a:r>
              <a:rPr sz="20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10" dirty="0"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098557"/>
                </a:solidFill>
                <a:latin typeface="Consolas"/>
                <a:cs typeface="Consolas"/>
              </a:rPr>
              <a:t>9</a:t>
            </a:r>
            <a:r>
              <a:rPr sz="2000" spc="-10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5388" y="2651251"/>
            <a:ext cx="2679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7864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d.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ge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t(3) =	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hr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388" y="2956661"/>
            <a:ext cx="2538730" cy="10928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408430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d[3]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=	three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1967864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d.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ge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t(9) =	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on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7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KeyError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7331" y="4151589"/>
          <a:ext cx="8164827" cy="964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'ba'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cập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nhật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'three'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'ba'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'bốn'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4:</a:t>
                      </a:r>
                      <a:r>
                        <a:rPr sz="2000" spc="-5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'bốn'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{1: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'ba',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'bốn'}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9181" y="5184089"/>
            <a:ext cx="817499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-10" dirty="0">
                <a:latin typeface="Calibri"/>
                <a:cs typeface="Calibri"/>
              </a:rPr>
              <a:t> 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get(k)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KeyError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hôm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nay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97331" y="1143000"/>
            <a:ext cx="7760869" cy="52322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logic,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bit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 ….else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if,…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,….else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Xóa</a:t>
            </a:r>
            <a:r>
              <a:rPr sz="3600" spc="-2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spc="-5" dirty="0"/>
              <a:t>liệu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20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19770" cy="18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16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xóa</a:t>
            </a:r>
            <a:r>
              <a:rPr sz="2800" spc="-5" dirty="0">
                <a:latin typeface="Calibri"/>
                <a:cs typeface="Calibri"/>
              </a:rPr>
              <a:t> 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5" dirty="0">
                <a:latin typeface="Calibri"/>
                <a:cs typeface="Calibri"/>
              </a:rPr>
              <a:t> 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khỏi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popitem,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kế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huống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3256746"/>
          <a:ext cx="8165462" cy="238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5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'three'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'zero'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7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5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bỏ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 1: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79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{3: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'three',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'two',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0: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'zero'}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pop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popitem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(0,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'zero')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82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clear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9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49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Kiểm</a:t>
            </a:r>
            <a:r>
              <a:rPr sz="3600" spc="-25" dirty="0"/>
              <a:t> </a:t>
            </a:r>
            <a:r>
              <a:rPr sz="3600" dirty="0"/>
              <a:t>tra</a:t>
            </a:r>
            <a:r>
              <a:rPr sz="3600" spc="-1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dirty="0"/>
              <a:t>liệu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15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468360" cy="30314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khóa</a:t>
            </a:r>
            <a:endParaRPr sz="2800">
              <a:latin typeface="Calibri"/>
              <a:cs typeface="Calibri"/>
            </a:endParaRPr>
          </a:p>
          <a:p>
            <a:pPr marL="469900" marR="864869">
              <a:lnSpc>
                <a:spcPct val="117000"/>
              </a:lnSpc>
              <a:spcBef>
                <a:spcPts val="60"/>
              </a:spcBef>
              <a:tabLst>
                <a:tab pos="4661535" algn="l"/>
              </a:tabLst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{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'zero'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tra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trong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điển	không?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True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3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4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 marR="168275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tra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không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'one'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trong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từ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điển phải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không?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True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not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tra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cặp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(3,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'three')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trong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điển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không?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False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((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4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5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0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dirty="0"/>
              <a:t>dữ</a:t>
            </a:r>
            <a:r>
              <a:rPr sz="3600" spc="-20" dirty="0"/>
              <a:t> </a:t>
            </a:r>
            <a:r>
              <a:rPr sz="3600" dirty="0"/>
              <a:t>liệu</a:t>
            </a:r>
            <a:r>
              <a:rPr sz="3600" spc="-20" dirty="0"/>
              <a:t>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20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85200" cy="487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625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dữ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 </a:t>
            </a:r>
            <a:r>
              <a:rPr sz="2800" spc="-10" dirty="0">
                <a:latin typeface="Calibri"/>
                <a:cs typeface="Calibri"/>
              </a:rPr>
              <a:t>dàng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chúng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d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'zero'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 marR="2936875">
              <a:lnSpc>
                <a:spcPct val="116500"/>
              </a:lnSpc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điển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khóa: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3,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2, 0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duyệt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điển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khóa: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3,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dirty="0">
                <a:latin typeface="Consolas"/>
                <a:cs typeface="Consolas"/>
              </a:rPr>
              <a:t>d.keys():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 marR="5080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cặp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khóa-giá trị: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(1,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'one'),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(3,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'three'),..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d.items():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theo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trị: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'one',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'three',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'two',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'zero'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latin typeface="Consolas"/>
                <a:cs typeface="Consolas"/>
              </a:rPr>
              <a:t>d.values():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651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32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và</a:t>
            </a:r>
            <a:r>
              <a:rPr spc="-60" dirty="0"/>
              <a:t> </a:t>
            </a:r>
            <a:r>
              <a:rPr dirty="0"/>
              <a:t>Package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3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67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90" dirty="0"/>
              <a:t> </a:t>
            </a:r>
            <a:r>
              <a:rPr sz="3600" dirty="0"/>
              <a:t>(khối)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9170" cy="5429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0" dirty="0">
                <a:latin typeface="Calibri"/>
                <a:cs typeface="Calibri"/>
              </a:rPr>
              <a:t>Trong</a:t>
            </a:r>
            <a:r>
              <a:rPr sz="2800" spc="-5" dirty="0">
                <a:latin typeface="Calibri"/>
                <a:cs typeface="Calibri"/>
              </a:rPr>
              <a:t> python,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module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rộng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.py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Mọi hàm,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biến,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module:</a:t>
            </a:r>
            <a:endParaRPr sz="2800">
              <a:latin typeface="Calibri"/>
              <a:cs typeface="Calibri"/>
            </a:endParaRPr>
          </a:p>
          <a:p>
            <a:pPr marL="744220" marR="481330" lvl="1" indent="-274955" algn="just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 </a:t>
            </a:r>
            <a:r>
              <a:rPr sz="2400" dirty="0">
                <a:latin typeface="Calibri"/>
                <a:cs typeface="Calibri"/>
              </a:rPr>
              <a:t>import </a:t>
            </a:r>
            <a:r>
              <a:rPr sz="2400" spc="-5" dirty="0">
                <a:latin typeface="Calibri"/>
                <a:cs typeface="Calibri"/>
              </a:rPr>
              <a:t>(nhập/nạp)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20" dirty="0">
                <a:latin typeface="Calibri"/>
                <a:cs typeface="Calibri"/>
              </a:rPr>
              <a:t>đó, đây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phương pháp </a:t>
            </a:r>
            <a:r>
              <a:rPr sz="2400" spc="-15" dirty="0">
                <a:latin typeface="Calibri"/>
                <a:cs typeface="Calibri"/>
              </a:rPr>
              <a:t>cơ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để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 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Cú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pháp: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import &lt;tên-module&gt;</a:t>
            </a:r>
            <a:endParaRPr sz="24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lúc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dirty="0">
                <a:latin typeface="Calibri"/>
                <a:cs typeface="Calibri"/>
              </a:rPr>
              <a:t> module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phẩy</a:t>
            </a:r>
            <a:endParaRPr sz="2400">
              <a:latin typeface="Calibri"/>
              <a:cs typeface="Calibri"/>
            </a:endParaRPr>
          </a:p>
          <a:p>
            <a:pPr marL="744220" marR="52895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muốn </a:t>
            </a:r>
            <a:r>
              <a:rPr sz="2400" spc="-5" dirty="0">
                <a:latin typeface="Calibri"/>
                <a:cs typeface="Calibri"/>
              </a:rPr>
              <a:t>sử dụng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hàm, biến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module thì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tên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riêng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hàm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cú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/>
                <a:cs typeface="Calibri"/>
              </a:rPr>
              <a:t>pháp: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from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&lt;tên-module&gt;</a:t>
            </a:r>
            <a:r>
              <a:rPr sz="2400" spc="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import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fuc1, fuc2,…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fucN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54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55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Package</a:t>
            </a:r>
            <a:r>
              <a:rPr sz="3600" spc="-40" dirty="0"/>
              <a:t> </a:t>
            </a:r>
            <a:r>
              <a:rPr sz="3600" spc="-5" dirty="0"/>
              <a:t>(gói)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455660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(lưu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vật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ổ</a:t>
            </a:r>
            <a:r>
              <a:rPr sz="2800" dirty="0">
                <a:latin typeface="Calibri"/>
                <a:cs typeface="Calibri"/>
              </a:rPr>
              <a:t> đĩa)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import</a:t>
            </a:r>
            <a:r>
              <a:rPr sz="20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numpy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875749"/>
          <a:ext cx="4533899" cy="2031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numpy.array([1,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np.array([1,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78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</a:t>
                      </a:r>
                      <a:r>
                        <a:rPr sz="20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9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array([1,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3871620"/>
            <a:ext cx="8543290" cy="25666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giúp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tốt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endParaRPr sz="2800">
              <a:latin typeface="Calibri"/>
              <a:cs typeface="Calibri"/>
            </a:endParaRPr>
          </a:p>
          <a:p>
            <a:pPr marL="287020" marR="574675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Nhóm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lớp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cùng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chủ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giúp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sử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 dàng </a:t>
            </a:r>
            <a:r>
              <a:rPr sz="2800" spc="-10" dirty="0">
                <a:latin typeface="Calibri"/>
                <a:cs typeface="Calibri"/>
              </a:rPr>
              <a:t>hơn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Giải </a:t>
            </a:r>
            <a:r>
              <a:rPr sz="2800" spc="-20" dirty="0">
                <a:latin typeface="Calibri"/>
                <a:cs typeface="Calibri"/>
              </a:rPr>
              <a:t>quyết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chấp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hỗ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1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011795" cy="53352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thông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math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sẵn: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pi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3.141592…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2.718281…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tau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6.283185…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inf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dương </a:t>
            </a:r>
            <a:r>
              <a:rPr sz="2400" spc="-20" dirty="0">
                <a:latin typeface="Calibri"/>
                <a:cs typeface="Calibri"/>
              </a:rPr>
              <a:t>vô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5" dirty="0">
                <a:latin typeface="Calibri"/>
                <a:cs typeface="Calibri"/>
              </a:rPr>
              <a:t> (âm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vô</a:t>
            </a:r>
            <a:r>
              <a:rPr sz="2400" spc="-5" dirty="0">
                <a:latin typeface="Calibri"/>
                <a:cs typeface="Calibri"/>
              </a:rPr>
              <a:t> cùng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–math.inf)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nan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float('nan'))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học: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ceil</a:t>
            </a:r>
            <a:r>
              <a:rPr sz="2400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 </a:t>
            </a:r>
            <a:r>
              <a:rPr sz="2400" spc="-5" dirty="0">
                <a:latin typeface="Calibri"/>
                <a:cs typeface="Calibri"/>
              </a:rPr>
              <a:t>nhỏ</a:t>
            </a:r>
            <a:r>
              <a:rPr sz="2400" spc="-10" dirty="0">
                <a:latin typeface="Calibri"/>
                <a:cs typeface="Calibri"/>
              </a:rPr>
              <a:t> nhất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nhỏ hơn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copysign</a:t>
            </a:r>
            <a:r>
              <a:rPr sz="2400" spc="-10" dirty="0">
                <a:latin typeface="Calibri"/>
                <a:cs typeface="Calibri"/>
              </a:rPr>
              <a:t>(x,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copy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dấu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20" dirty="0">
                <a:latin typeface="Calibri"/>
                <a:cs typeface="Calibri"/>
              </a:rPr>
              <a:t>gán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Ví </a:t>
            </a:r>
            <a:r>
              <a:rPr sz="2200" spc="-10" dirty="0">
                <a:latin typeface="Calibri"/>
                <a:cs typeface="Calibri"/>
              </a:rPr>
              <a:t>dụ: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copysign(1.0,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-0.0)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trả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về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-1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fabs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tuyệt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6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767329" y="5689701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212851" y="0"/>
                </a:moveTo>
                <a:lnTo>
                  <a:pt x="174878" y="0"/>
                </a:lnTo>
                <a:lnTo>
                  <a:pt x="101345" y="254050"/>
                </a:lnTo>
                <a:lnTo>
                  <a:pt x="48768" y="138557"/>
                </a:lnTo>
                <a:lnTo>
                  <a:pt x="0" y="160883"/>
                </a:lnTo>
                <a:lnTo>
                  <a:pt x="4571" y="172046"/>
                </a:lnTo>
                <a:lnTo>
                  <a:pt x="29718" y="160883"/>
                </a:lnTo>
                <a:lnTo>
                  <a:pt x="91439" y="293331"/>
                </a:lnTo>
                <a:lnTo>
                  <a:pt x="105790" y="293331"/>
                </a:lnTo>
                <a:lnTo>
                  <a:pt x="185927" y="19786"/>
                </a:lnTo>
                <a:lnTo>
                  <a:pt x="194437" y="19786"/>
                </a:lnTo>
                <a:lnTo>
                  <a:pt x="194437" y="20078"/>
                </a:lnTo>
                <a:lnTo>
                  <a:pt x="365125" y="20078"/>
                </a:lnTo>
                <a:lnTo>
                  <a:pt x="365125" y="266"/>
                </a:lnTo>
                <a:lnTo>
                  <a:pt x="212851" y="266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781" y="891683"/>
            <a:ext cx="8112125" cy="51098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124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3124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(tiếp…):</a:t>
            </a:r>
            <a:endParaRPr sz="28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factorial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x!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floor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dirty="0">
                <a:latin typeface="Calibri"/>
                <a:cs typeface="Calibri"/>
              </a:rPr>
              <a:t> 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vượt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quá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gcd</a:t>
            </a:r>
            <a:r>
              <a:rPr sz="2400" spc="-5" dirty="0">
                <a:latin typeface="Calibri"/>
                <a:cs typeface="Calibri"/>
              </a:rPr>
              <a:t>(a,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b):</a:t>
            </a:r>
            <a:r>
              <a:rPr sz="2400" spc="-20" dirty="0">
                <a:latin typeface="Calibri"/>
                <a:cs typeface="Calibri"/>
              </a:rPr>
              <a:t> 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ước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isinf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dương/âm</a:t>
            </a:r>
            <a:r>
              <a:rPr sz="2400" spc="-15" dirty="0">
                <a:latin typeface="Calibri"/>
                <a:cs typeface="Calibri"/>
              </a:rPr>
              <a:t> vô</a:t>
            </a:r>
            <a:r>
              <a:rPr sz="2400" spc="-5" dirty="0">
                <a:latin typeface="Calibri"/>
                <a:cs typeface="Calibri"/>
              </a:rPr>
              <a:t> cùng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isnan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NaN </a:t>
            </a:r>
            <a:r>
              <a:rPr sz="2400" spc="-5" dirty="0">
                <a:latin typeface="Calibri"/>
                <a:cs typeface="Calibri"/>
              </a:rPr>
              <a:t>(not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number)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trunc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dirty="0">
                <a:latin typeface="Calibri"/>
                <a:cs typeface="Calibri"/>
              </a:rPr>
              <a:t> 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exp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 e</a:t>
            </a:r>
            <a:r>
              <a:rPr sz="2400" spc="-22" baseline="24305" dirty="0">
                <a:latin typeface="Calibri"/>
                <a:cs typeface="Calibri"/>
              </a:rPr>
              <a:t>x</a:t>
            </a:r>
            <a:endParaRPr sz="2400" baseline="24305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log</a:t>
            </a:r>
            <a:r>
              <a:rPr sz="2400" spc="-5" dirty="0">
                <a:latin typeface="Calibri"/>
                <a:cs typeface="Calibri"/>
              </a:rPr>
              <a:t>(x[,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y]):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7" baseline="-20833" dirty="0">
                <a:latin typeface="Calibri"/>
                <a:cs typeface="Calibri"/>
              </a:rPr>
              <a:t>y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log10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7" baseline="-20833" dirty="0">
                <a:latin typeface="Calibri"/>
                <a:cs typeface="Calibri"/>
              </a:rPr>
              <a:t>10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pow</a:t>
            </a:r>
            <a:r>
              <a:rPr sz="2400" spc="-10" dirty="0">
                <a:latin typeface="Calibri"/>
                <a:cs typeface="Calibri"/>
              </a:rPr>
              <a:t>(x,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24305" dirty="0">
                <a:latin typeface="Calibri"/>
                <a:cs typeface="Calibri"/>
              </a:rPr>
              <a:t>y</a:t>
            </a:r>
            <a:endParaRPr sz="2400" baseline="24305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sqrt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175" spc="75" baseline="40229" dirty="0">
                <a:latin typeface="Cambria Math"/>
                <a:cs typeface="Cambria Math"/>
              </a:rPr>
              <a:t>2</a:t>
            </a:r>
            <a:r>
              <a:rPr sz="2175" spc="202" baseline="4022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4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5919470" cy="3853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giác: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degrees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radians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acos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asin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 </a:t>
            </a:r>
            <a:r>
              <a:rPr sz="2400" spc="-10" dirty="0">
                <a:latin typeface="Calibri"/>
                <a:cs typeface="Calibri"/>
              </a:rPr>
              <a:t>đo 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atan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10" dirty="0">
                <a:latin typeface="Calibri"/>
                <a:cs typeface="Calibri"/>
              </a:rPr>
              <a:t> tang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đo 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cos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sin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0" dirty="0">
                <a:latin typeface="Calibri"/>
                <a:cs typeface="Calibri"/>
              </a:rPr>
              <a:t> 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tan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0" dirty="0">
                <a:latin typeface="Calibri"/>
                <a:cs typeface="Calibri"/>
              </a:rPr>
              <a:t> 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2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193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</a:t>
            </a:r>
            <a:r>
              <a:rPr spc="-45" dirty="0"/>
              <a:t> </a:t>
            </a:r>
            <a:r>
              <a:rPr spc="-5" dirty="0"/>
              <a:t>(tập</a:t>
            </a:r>
            <a:r>
              <a:rPr spc="-35" dirty="0"/>
              <a:t> </a:t>
            </a:r>
            <a:r>
              <a:rPr dirty="0"/>
              <a:t>hợp)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 smtClean="0"/>
              <a:t>T</a:t>
            </a:r>
            <a:r>
              <a:rPr lang="en-US" sz="3600" dirty="0" err="1" smtClean="0"/>
              <a:t>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95360" cy="522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482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là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mục,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đôi</a:t>
            </a:r>
            <a:r>
              <a:rPr sz="2400" dirty="0">
                <a:latin typeface="Calibri"/>
                <a:cs typeface="Calibri"/>
              </a:rPr>
              <a:t>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biến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cứu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744220" marR="6223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duyệt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</a:t>
            </a:r>
            <a:r>
              <a:rPr sz="2400" spc="-15" dirty="0">
                <a:latin typeface="Calibri"/>
                <a:cs typeface="Calibri"/>
              </a:rPr>
              <a:t> vòng</a:t>
            </a:r>
            <a:r>
              <a:rPr sz="2400" dirty="0">
                <a:latin typeface="Calibri"/>
                <a:cs typeface="Calibri"/>
              </a:rPr>
              <a:t> lặp</a:t>
            </a:r>
            <a:endParaRPr sz="2400">
              <a:latin typeface="Calibri"/>
              <a:cs typeface="Calibri"/>
            </a:endParaRPr>
          </a:p>
          <a:p>
            <a:pPr marL="287020" marR="570865" indent="-27432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soát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6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961389"/>
            <a:ext cx="8778875" cy="1181100"/>
            <a:chOff x="271881" y="961389"/>
            <a:chExt cx="8778875" cy="118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961389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961389"/>
              <a:ext cx="1782318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256" y="961389"/>
              <a:ext cx="6394577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345437"/>
              <a:ext cx="32049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390" y="1345437"/>
              <a:ext cx="1836039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145" y="1345437"/>
              <a:ext cx="307467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83" y="1345437"/>
              <a:ext cx="3692271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729485"/>
              <a:ext cx="365760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081" y="1729485"/>
              <a:ext cx="616102" cy="41300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71881" y="2215895"/>
            <a:ext cx="8367395" cy="797560"/>
            <a:chOff x="271881" y="2215895"/>
            <a:chExt cx="8367395" cy="7975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881" y="2215895"/>
              <a:ext cx="436626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2215895"/>
              <a:ext cx="651967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134" y="2215895"/>
              <a:ext cx="3221862" cy="4130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59682" y="2215895"/>
              <a:ext cx="4579239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6201" y="2599943"/>
              <a:ext cx="1219542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3281" y="2599943"/>
              <a:ext cx="1176007" cy="41300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71881" y="3084576"/>
            <a:ext cx="8364220" cy="797560"/>
            <a:chOff x="271881" y="3084576"/>
            <a:chExt cx="8364220" cy="79756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1881" y="3084576"/>
              <a:ext cx="436626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3084576"/>
              <a:ext cx="651967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9134" y="3084576"/>
              <a:ext cx="4997323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39968" y="3084576"/>
              <a:ext cx="1217803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244" y="3084576"/>
              <a:ext cx="1173835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1337" y="3084576"/>
              <a:ext cx="724280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201" y="3468319"/>
              <a:ext cx="4220464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5942" y="3468319"/>
              <a:ext cx="2579242" cy="4133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3955034"/>
            <a:ext cx="8704580" cy="2321560"/>
            <a:chOff x="271881" y="3955034"/>
            <a:chExt cx="8704580" cy="232156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881" y="3955034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3955034"/>
              <a:ext cx="651967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9134" y="3955034"/>
              <a:ext cx="2946146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89933" y="3955034"/>
              <a:ext cx="728090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72101" y="3955034"/>
              <a:ext cx="4316857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34654" y="3955034"/>
              <a:ext cx="441655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4339082"/>
              <a:ext cx="1138275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21840" y="4339082"/>
              <a:ext cx="3407664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74438" y="4339082"/>
              <a:ext cx="1663318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86500" y="4339082"/>
              <a:ext cx="1042784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56958" y="4339082"/>
              <a:ext cx="912939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17434" y="4339082"/>
              <a:ext cx="58359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54822" y="4339082"/>
              <a:ext cx="459943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4723130"/>
              <a:ext cx="15849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5449" y="4723130"/>
              <a:ext cx="5069713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29081" y="5161737"/>
              <a:ext cx="667131" cy="35387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62786" y="5161737"/>
              <a:ext cx="3281019" cy="3538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29561" y="5543397"/>
              <a:ext cx="4618227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17849" y="5922873"/>
              <a:ext cx="4669028" cy="353568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572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828405" cy="2120265"/>
            <a:chOff x="271881" y="1002538"/>
            <a:chExt cx="8828405" cy="2120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285610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2209" y="1002538"/>
              <a:ext cx="905624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6589" y="1002538"/>
              <a:ext cx="4336161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097" y="1002538"/>
              <a:ext cx="441655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201" y="1429258"/>
              <a:ext cx="268223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313" y="1429258"/>
              <a:ext cx="2196465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373" y="1429258"/>
              <a:ext cx="905624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5133" y="1429258"/>
              <a:ext cx="983589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7906" y="1429258"/>
              <a:ext cx="387705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1454" y="1429258"/>
              <a:ext cx="434530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855673"/>
              <a:ext cx="842390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0114" y="1855673"/>
              <a:ext cx="1707769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5236" y="1855673"/>
              <a:ext cx="3585210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7063" y="1855673"/>
              <a:ext cx="1750440" cy="41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8373" y="1855673"/>
              <a:ext cx="650646" cy="4133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" y="2282952"/>
              <a:ext cx="126657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4429" y="2282952"/>
              <a:ext cx="6098540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6201" y="2709672"/>
              <a:ext cx="775715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774" y="2709672"/>
              <a:ext cx="430225" cy="41300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46201" y="3560013"/>
            <a:ext cx="7094220" cy="906144"/>
            <a:chOff x="546201" y="3560013"/>
            <a:chExt cx="7094220" cy="906144"/>
          </a:xfrm>
        </p:grpSpPr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201" y="3560013"/>
              <a:ext cx="381000" cy="2959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701" y="3560013"/>
              <a:ext cx="1497076" cy="2959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26868" y="3560013"/>
              <a:ext cx="1315466" cy="2959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2734" y="3560013"/>
              <a:ext cx="1121321" cy="2959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41621" y="3560013"/>
              <a:ext cx="764895" cy="2959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3865118"/>
              <a:ext cx="7094092" cy="2956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201" y="4169918"/>
              <a:ext cx="5838317" cy="29565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46201" y="4779517"/>
            <a:ext cx="2388870" cy="1515745"/>
            <a:chOff x="546201" y="4779517"/>
            <a:chExt cx="2388870" cy="1515745"/>
          </a:xfrm>
        </p:grpSpPr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4779517"/>
              <a:ext cx="359664" cy="2956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6033" y="4779517"/>
              <a:ext cx="2208657" cy="2956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6201" y="5084394"/>
              <a:ext cx="841349" cy="2959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43760" y="5084394"/>
              <a:ext cx="402336" cy="2959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6201" y="5389473"/>
              <a:ext cx="569976" cy="2956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43760" y="5389473"/>
              <a:ext cx="402336" cy="2956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201" y="5694273"/>
              <a:ext cx="896467" cy="2956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3760" y="5694273"/>
              <a:ext cx="402336" cy="2956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6201" y="5999073"/>
              <a:ext cx="677024" cy="2956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43760" y="5999073"/>
              <a:ext cx="268224" cy="295656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4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585835" cy="840105"/>
            <a:chOff x="271881" y="1002538"/>
            <a:chExt cx="858583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303898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162" y="1002538"/>
              <a:ext cx="92574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306" y="1002538"/>
              <a:ext cx="1152512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0" y="1002538"/>
              <a:ext cx="176225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82" y="1002538"/>
              <a:ext cx="165163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1900682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8412" y="1429258"/>
              <a:ext cx="5666613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3322" y="1429258"/>
              <a:ext cx="1074267" cy="4130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6381" y="1810725"/>
            <a:ext cx="165100" cy="12744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05230" y="1905965"/>
            <a:ext cx="6991984" cy="354330"/>
            <a:chOff x="1005230" y="1905965"/>
            <a:chExt cx="6991984" cy="35433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230" y="1905965"/>
              <a:ext cx="441959" cy="353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6210" y="1905965"/>
              <a:ext cx="5160137" cy="353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6875" y="1905965"/>
              <a:ext cx="662431" cy="3538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3699" y="1905965"/>
              <a:ext cx="1253299" cy="3538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05230" y="2322576"/>
            <a:ext cx="7994015" cy="353695"/>
            <a:chOff x="1005230" y="2322576"/>
            <a:chExt cx="7994015" cy="35369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230" y="2322576"/>
              <a:ext cx="878332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8061" y="2322576"/>
              <a:ext cx="2134489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67074" y="2322576"/>
              <a:ext cx="2327148" cy="3535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7316" y="2322576"/>
              <a:ext cx="3041776" cy="3535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05230" y="2738627"/>
            <a:ext cx="6789420" cy="353695"/>
            <a:chOff x="1005230" y="2738627"/>
            <a:chExt cx="6789420" cy="353695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30" y="2738627"/>
              <a:ext cx="507491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3533" y="2738627"/>
              <a:ext cx="989380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68016" y="2738627"/>
              <a:ext cx="980579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27934" y="2738627"/>
              <a:ext cx="2188337" cy="3535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81016" y="2738627"/>
              <a:ext cx="645795" cy="3535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97652" y="2738627"/>
              <a:ext cx="2196465" cy="35356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71881" y="3208020"/>
            <a:ext cx="8368030" cy="1266825"/>
            <a:chOff x="271881" y="3208020"/>
            <a:chExt cx="8368030" cy="1266825"/>
          </a:xfrm>
        </p:grpSpPr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1881" y="3208020"/>
              <a:ext cx="436626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2965" y="3208020"/>
              <a:ext cx="651967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9134" y="3208020"/>
              <a:ext cx="5993003" cy="4130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38187" y="3208020"/>
              <a:ext cx="1739392" cy="4130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6201" y="3632911"/>
              <a:ext cx="332232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2317" y="3631387"/>
              <a:ext cx="3688461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47133" y="3629863"/>
              <a:ext cx="1581912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70804" y="3628339"/>
              <a:ext cx="2968625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6201" y="4061714"/>
              <a:ext cx="94220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31340" y="4061714"/>
              <a:ext cx="1219542" cy="41300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16381" y="4440682"/>
            <a:ext cx="165100" cy="16427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05230" y="4537202"/>
            <a:ext cx="7450455" cy="353695"/>
            <a:chOff x="1005230" y="4537202"/>
            <a:chExt cx="7450455" cy="353695"/>
          </a:xfrm>
        </p:grpSpPr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05230" y="4537202"/>
              <a:ext cx="539496" cy="3535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74953" y="4537202"/>
              <a:ext cx="2543429" cy="3535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77158" y="4537202"/>
              <a:ext cx="1134999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86046" y="4537202"/>
              <a:ext cx="3769613" cy="353568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05230" y="4954854"/>
            <a:ext cx="7463155" cy="720090"/>
            <a:chOff x="1005230" y="4954854"/>
            <a:chExt cx="7463155" cy="720090"/>
          </a:xfrm>
        </p:grpSpPr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5230" y="4954854"/>
              <a:ext cx="432816" cy="3538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1638" y="4954854"/>
              <a:ext cx="6017006" cy="35387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106666" y="4954854"/>
              <a:ext cx="1361567" cy="3538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5230" y="5320893"/>
              <a:ext cx="1751711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22169" y="5320893"/>
              <a:ext cx="3000756" cy="35356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05230" y="5736945"/>
            <a:ext cx="7479665" cy="719455"/>
            <a:chOff x="1005230" y="5736945"/>
            <a:chExt cx="7479665" cy="719455"/>
          </a:xfrm>
        </p:grpSpPr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5230" y="5736945"/>
              <a:ext cx="432816" cy="3535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21638" y="5736945"/>
              <a:ext cx="3988942" cy="3535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079492" y="5736945"/>
              <a:ext cx="2990850" cy="353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40293" y="5736945"/>
              <a:ext cx="544576" cy="3535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5230" y="6102705"/>
              <a:ext cx="1751711" cy="3535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22169" y="6102705"/>
              <a:ext cx="1969516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51349" y="6102705"/>
              <a:ext cx="611631" cy="353568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4" y="3754577"/>
            <a:ext cx="69173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Ngoại</a:t>
            </a:r>
            <a:r>
              <a:rPr spc="-30" dirty="0"/>
              <a:t> </a:t>
            </a:r>
            <a:r>
              <a:rPr spc="-10" dirty="0" err="1"/>
              <a:t>lệ</a:t>
            </a:r>
            <a:r>
              <a:rPr spc="-25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88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3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Nội</a:t>
            </a:r>
            <a:r>
              <a:rPr sz="3600" spc="-90" dirty="0"/>
              <a:t> </a:t>
            </a:r>
            <a:r>
              <a:rPr sz="3600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5138420" cy="26682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gì?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latin typeface="Calibri"/>
                <a:cs typeface="Calibri"/>
              </a:rPr>
              <a:t>Xử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gặp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spc="-85" dirty="0">
                <a:latin typeface="Calibri"/>
                <a:cs typeface="Calibri"/>
              </a:rPr>
              <a:t>Tự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Bài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7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2366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1377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7719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máy</a:t>
            </a:r>
            <a:r>
              <a:rPr sz="2800" spc="-10" dirty="0">
                <a:latin typeface="Calibri"/>
                <a:cs typeface="Calibri"/>
              </a:rPr>
              <a:t> tính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hoạt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hoàn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hảo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 </a:t>
            </a:r>
            <a:r>
              <a:rPr sz="2800" spc="-15" dirty="0">
                <a:latin typeface="Calibri"/>
                <a:cs typeface="Calibri"/>
              </a:rPr>
              <a:t>tránh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khỏi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 giới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endParaRPr sz="2800">
              <a:latin typeface="Calibri"/>
              <a:cs typeface="Calibri"/>
            </a:endParaRPr>
          </a:p>
          <a:p>
            <a:pPr marL="984885" marR="172720" lvl="1" indent="-51562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Lỗi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khi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viết chương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trình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hệ quả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chương </a:t>
            </a:r>
            <a:r>
              <a:rPr sz="2400" dirty="0">
                <a:latin typeface="Calibri"/>
                <a:cs typeface="Calibri"/>
              </a:rPr>
              <a:t>trình không </a:t>
            </a:r>
            <a:r>
              <a:rPr sz="2400" spc="-15" dirty="0">
                <a:latin typeface="Calibri"/>
                <a:cs typeface="Calibri"/>
              </a:rPr>
              <a:t>chạy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 khi </a:t>
            </a:r>
            <a:r>
              <a:rPr sz="2400" spc="-20" dirty="0">
                <a:latin typeface="Calibri"/>
                <a:cs typeface="Calibri"/>
              </a:rPr>
              <a:t>gặp </a:t>
            </a:r>
            <a:r>
              <a:rPr sz="2400" spc="-5" dirty="0">
                <a:latin typeface="Calibri"/>
                <a:cs typeface="Calibri"/>
              </a:rPr>
              <a:t>dòng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5" dirty="0">
                <a:latin typeface="Calibri"/>
                <a:cs typeface="Calibri"/>
              </a:rPr>
              <a:t>sai, nếu </a:t>
            </a:r>
            <a:r>
              <a:rPr sz="2400" dirty="0">
                <a:latin typeface="Calibri"/>
                <a:cs typeface="Calibri"/>
              </a:rPr>
              <a:t>là thông </a:t>
            </a:r>
            <a:r>
              <a:rPr sz="2400" spc="-5" dirty="0">
                <a:latin typeface="Calibri"/>
                <a:cs typeface="Calibri"/>
              </a:rPr>
              <a:t>dịch (hoặc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dịch)</a:t>
            </a:r>
            <a:endParaRPr sz="24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Lỗi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khi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chương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trình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chạy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hệ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quả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phải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Chẳng</a:t>
            </a:r>
            <a:r>
              <a:rPr sz="2200" spc="-10" dirty="0">
                <a:latin typeface="Calibri"/>
                <a:cs typeface="Calibri"/>
              </a:rPr>
              <a:t> hạn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liệu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đúng,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thì</a:t>
            </a:r>
            <a:r>
              <a:rPr sz="2200" spc="-10" dirty="0">
                <a:latin typeface="Calibri"/>
                <a:cs typeface="Calibri"/>
              </a:rPr>
              <a:t> phải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lại</a:t>
            </a:r>
            <a:endParaRPr sz="22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Ngoại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lệ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5" dirty="0">
                <a:latin typeface="Calibri"/>
                <a:cs typeface="Calibri"/>
              </a:rPr>
              <a:t>vẫn </a:t>
            </a:r>
            <a:r>
              <a:rPr sz="2400" dirty="0">
                <a:latin typeface="Calibri"/>
                <a:cs typeface="Calibri"/>
              </a:rPr>
              <a:t>là lỗi,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25" dirty="0">
                <a:latin typeface="Calibri"/>
                <a:cs typeface="Calibri"/>
              </a:rPr>
              <a:t>ra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10" dirty="0">
                <a:latin typeface="Calibri"/>
                <a:cs typeface="Calibri"/>
              </a:rPr>
              <a:t>bất </a:t>
            </a:r>
            <a:r>
              <a:rPr sz="2400" dirty="0">
                <a:latin typeface="Calibri"/>
                <a:cs typeface="Calibri"/>
              </a:rPr>
              <a:t>thường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khiến một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được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Chẳng hạn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đang ghi dữ liệu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nhưng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lại </a:t>
            </a:r>
            <a:r>
              <a:rPr sz="2200" spc="-10" dirty="0">
                <a:latin typeface="Calibri"/>
                <a:cs typeface="Calibri"/>
              </a:rPr>
              <a:t>bị</a:t>
            </a:r>
            <a:endParaRPr sz="2200">
              <a:latin typeface="Calibri"/>
              <a:cs typeface="Calibri"/>
            </a:endParaRPr>
          </a:p>
          <a:p>
            <a:pPr marL="11099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tiến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khác </a:t>
            </a:r>
            <a:r>
              <a:rPr sz="2200" spc="-25" dirty="0">
                <a:latin typeface="Calibri"/>
                <a:cs typeface="Calibri"/>
              </a:rPr>
              <a:t>xóa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mất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Ngoại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lỗi?</a:t>
            </a:r>
            <a:r>
              <a:rPr sz="2800" spc="5" dirty="0">
                <a:latin typeface="Calibri"/>
                <a:cs typeface="Calibri"/>
              </a:rPr>
              <a:t> Đúng,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hẳn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3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93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603615" cy="5466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498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Ranh giới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giữa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lỗi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manh,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thậm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tình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huống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60" dirty="0">
                <a:latin typeface="Calibri"/>
                <a:cs typeface="Calibri"/>
              </a:rPr>
              <a:t>Vấn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 lỗi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khuynh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hướng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rằng</a:t>
            </a:r>
            <a:r>
              <a:rPr sz="2800" spc="-5" dirty="0">
                <a:latin typeface="Calibri"/>
                <a:cs typeface="Calibri"/>
              </a:rPr>
              <a:t> môi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trường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thân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thiện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10" dirty="0">
                <a:latin typeface="Calibri"/>
                <a:cs typeface="Calibri"/>
              </a:rPr>
              <a:t> hoàn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hảo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lỗi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Syntax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error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cú </a:t>
            </a:r>
            <a:r>
              <a:rPr sz="2400" spc="-5" dirty="0">
                <a:latin typeface="Calibri"/>
                <a:cs typeface="Calibri"/>
              </a:rPr>
              <a:t>pháp, </a:t>
            </a:r>
            <a:r>
              <a:rPr sz="2400" dirty="0">
                <a:latin typeface="Calibri"/>
                <a:cs typeface="Calibri"/>
              </a:rPr>
              <a:t>khiến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 thông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dịch</a:t>
            </a:r>
            <a:endParaRPr sz="2400">
              <a:latin typeface="Calibri"/>
              <a:cs typeface="Calibri"/>
            </a:endParaRPr>
          </a:p>
          <a:p>
            <a:pPr marL="744220" marR="1193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5" dirty="0">
                <a:latin typeface="Calibri"/>
                <a:cs typeface="Calibri"/>
              </a:rPr>
              <a:t>dịch </a:t>
            </a:r>
            <a:r>
              <a:rPr sz="2400" dirty="0">
                <a:latin typeface="Calibri"/>
                <a:cs typeface="Calibri"/>
              </a:rPr>
              <a:t>được,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trường hợp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dirty="0">
                <a:latin typeface="Calibri"/>
                <a:cs typeface="Calibri"/>
              </a:rPr>
              <a:t>lập trình viên </a:t>
            </a:r>
            <a:r>
              <a:rPr sz="2400" spc="-5" dirty="0">
                <a:latin typeface="Calibri"/>
                <a:cs typeface="Calibri"/>
              </a:rPr>
              <a:t>phải viết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án</a:t>
            </a:r>
            <a:r>
              <a:rPr sz="2400" spc="-5" dirty="0">
                <a:latin typeface="Calibri"/>
                <a:cs typeface="Calibri"/>
              </a:rPr>
              <a:t> nào </a:t>
            </a:r>
            <a:r>
              <a:rPr sz="2400" dirty="0">
                <a:latin typeface="Calibri"/>
                <a:cs typeface="Calibri"/>
              </a:rPr>
              <a:t>khác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Exception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xảy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thiết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kế</a:t>
            </a:r>
            <a:endParaRPr sz="2400">
              <a:latin typeface="Calibri"/>
              <a:cs typeface="Calibri"/>
            </a:endParaRPr>
          </a:p>
          <a:p>
            <a:pPr marL="1109980" marR="40767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Như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vậy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xử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exception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khiến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chương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 ổn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định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và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hoạt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động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tốt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trong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mọi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tình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huống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25" dirty="0">
                <a:latin typeface="Calibri"/>
                <a:cs typeface="Calibri"/>
              </a:rPr>
              <a:t>Trường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hợp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này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lập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viên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phải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có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án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khắc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phục</a:t>
            </a:r>
            <a:endParaRPr sz="2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63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93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Ngoại</a:t>
            </a:r>
            <a:r>
              <a:rPr sz="3600" spc="-40" dirty="0" smtClean="0"/>
              <a:t> </a:t>
            </a:r>
            <a:r>
              <a:rPr sz="3600" dirty="0"/>
              <a:t>lệ</a:t>
            </a:r>
            <a:r>
              <a:rPr sz="3600" spc="-30" dirty="0"/>
              <a:t> </a:t>
            </a:r>
            <a:r>
              <a:rPr sz="3600" dirty="0"/>
              <a:t>là</a:t>
            </a:r>
            <a:r>
              <a:rPr sz="3600" spc="-30" dirty="0"/>
              <a:t> </a:t>
            </a:r>
            <a:r>
              <a:rPr sz="3600" dirty="0"/>
              <a:t>gì?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5372735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dụ</a:t>
            </a:r>
            <a:r>
              <a:rPr sz="2800" spc="-15" dirty="0">
                <a:latin typeface="Calibri"/>
                <a:cs typeface="Calibri"/>
              </a:rPr>
              <a:t> về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syntax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&gt;&gt;&gt;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 True </a:t>
            </a:r>
            <a:r>
              <a:rPr sz="2000" spc="-5" dirty="0">
                <a:latin typeface="Consolas"/>
                <a:cs typeface="Consolas"/>
              </a:rPr>
              <a:t>print('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Hello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world</a:t>
            </a:r>
            <a:r>
              <a:rPr sz="2000" spc="-5" dirty="0">
                <a:latin typeface="Consolas"/>
                <a:cs typeface="Consolas"/>
              </a:rPr>
              <a:t>')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981" y="1792985"/>
            <a:ext cx="5389245" cy="14325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40"/>
              </a:spcBef>
            </a:pPr>
            <a:r>
              <a:rPr sz="2000" spc="-5" dirty="0">
                <a:latin typeface="Consolas"/>
                <a:cs typeface="Consolas"/>
              </a:rPr>
              <a:t>File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"&lt;stdin&gt;",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line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7056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AF50"/>
                </a:solidFill>
                <a:latin typeface="Consolas"/>
                <a:cs typeface="Consolas"/>
              </a:rPr>
              <a:t>while</a:t>
            </a:r>
            <a:r>
              <a:rPr sz="20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nsolas"/>
                <a:cs typeface="Consolas"/>
              </a:rPr>
              <a:t>True</a:t>
            </a:r>
            <a:r>
              <a:rPr sz="2000" spc="-10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print('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Hello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world</a:t>
            </a:r>
            <a:r>
              <a:rPr sz="2000" spc="-5" dirty="0">
                <a:latin typeface="Consolas"/>
                <a:cs typeface="Consolas"/>
              </a:rPr>
              <a:t>')</a:t>
            </a:r>
            <a:endParaRPr sz="2000">
              <a:latin typeface="Consolas"/>
              <a:cs typeface="Consolas"/>
            </a:endParaRPr>
          </a:p>
          <a:p>
            <a:pPr marL="110489" marR="1497330" indent="2654935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latin typeface="Consolas"/>
                <a:cs typeface="Consolas"/>
              </a:rPr>
              <a:t>^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SyntaxError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invalid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syntax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3168927"/>
            <a:ext cx="3223260" cy="941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1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Ví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dụ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về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exception: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&gt;&gt;&gt;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(1/0)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81" y="4139946"/>
            <a:ext cx="5389245" cy="10763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onsolas"/>
                <a:cs typeface="Consolas"/>
              </a:rPr>
              <a:t>Traceback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(most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recent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call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last):</a:t>
            </a:r>
            <a:endParaRPr sz="2000">
              <a:latin typeface="Consolas"/>
              <a:cs typeface="Consolas"/>
            </a:endParaRPr>
          </a:p>
          <a:p>
            <a:pPr marL="110489" marR="100330" indent="280670">
              <a:lnSpc>
                <a:spcPts val="2810"/>
              </a:lnSpc>
              <a:spcBef>
                <a:spcPts val="145"/>
              </a:spcBef>
            </a:pPr>
            <a:r>
              <a:rPr sz="2000" spc="-5" dirty="0">
                <a:latin typeface="Consolas"/>
                <a:cs typeface="Consolas"/>
              </a:rPr>
              <a:t>File </a:t>
            </a:r>
            <a:r>
              <a:rPr sz="2000" dirty="0">
                <a:latin typeface="Consolas"/>
                <a:cs typeface="Consolas"/>
              </a:rPr>
              <a:t>"&lt;stdin&gt;", </a:t>
            </a:r>
            <a:r>
              <a:rPr sz="2000" spc="-5" dirty="0">
                <a:latin typeface="Consolas"/>
                <a:cs typeface="Consolas"/>
              </a:rPr>
              <a:t>line </a:t>
            </a:r>
            <a:r>
              <a:rPr sz="2000" dirty="0">
                <a:latin typeface="Consolas"/>
                <a:cs typeface="Consolas"/>
              </a:rPr>
              <a:t>1, in </a:t>
            </a:r>
            <a:r>
              <a:rPr sz="2000" spc="-5" dirty="0">
                <a:latin typeface="Consolas"/>
                <a:cs typeface="Consolas"/>
              </a:rPr>
              <a:t>&lt;module&gt;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ZeroDivisionError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division </a:t>
            </a:r>
            <a:r>
              <a:rPr sz="2000" spc="-10" dirty="0">
                <a:latin typeface="Consolas"/>
                <a:cs typeface="Consolas"/>
              </a:rPr>
              <a:t>by </a:t>
            </a:r>
            <a:r>
              <a:rPr sz="2000" spc="-5" dirty="0">
                <a:latin typeface="Consolas"/>
                <a:cs typeface="Consolas"/>
              </a:rPr>
              <a:t>zero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81" y="5242661"/>
            <a:ext cx="819530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Có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vẻ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như </a:t>
            </a:r>
            <a:r>
              <a:rPr sz="3000" spc="-25" dirty="0">
                <a:latin typeface="Calibri"/>
                <a:cs typeface="Calibri"/>
              </a:rPr>
              <a:t>syntax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error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cũng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chỉ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là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một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exception!!!</a:t>
            </a:r>
            <a:endParaRPr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79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80" dirty="0"/>
              <a:t> </a:t>
            </a:r>
            <a:r>
              <a:rPr sz="3600" spc="-5" dirty="0"/>
              <a:t>thiệu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4644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sắc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niệm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đối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tượng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đôi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một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nhau</a:t>
            </a:r>
            <a:r>
              <a:rPr sz="2400" spc="-5" dirty="0">
                <a:latin typeface="Calibri"/>
                <a:cs typeface="Calibri"/>
              </a:rPr>
              <a:t>: nếu </a:t>
            </a:r>
            <a:r>
              <a:rPr sz="2400" dirty="0">
                <a:latin typeface="Calibri"/>
                <a:cs typeface="Calibri"/>
              </a:rPr>
              <a:t>đưa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tượng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giữ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endParaRPr sz="2400">
              <a:latin typeface="Calibri"/>
              <a:cs typeface="Calibri"/>
            </a:endParaRPr>
          </a:p>
          <a:p>
            <a:pPr marL="744220" marR="44323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có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tính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thứ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tự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cập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 hệ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phải dữ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liệu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nào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cũng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đưa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được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vào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hợp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5" dirty="0">
                <a:latin typeface="Calibri"/>
                <a:cs typeface="Calibri"/>
              </a:rPr>
              <a:t> buộc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dạng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biến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endParaRPr sz="2400">
              <a:latin typeface="Calibri"/>
              <a:cs typeface="Calibri"/>
            </a:endParaRPr>
          </a:p>
          <a:p>
            <a:pPr marL="744220" marR="4064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Thêm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5" dirty="0">
                <a:latin typeface="Calibri"/>
                <a:cs typeface="Calibri"/>
              </a:rPr>
              <a:t>sử dụng </a:t>
            </a:r>
            <a:r>
              <a:rPr sz="2400" spc="-10" dirty="0">
                <a:latin typeface="Calibri"/>
                <a:cs typeface="Calibri"/>
              </a:rPr>
              <a:t>cấu </a:t>
            </a:r>
            <a:r>
              <a:rPr sz="2400" dirty="0">
                <a:latin typeface="Calibri"/>
                <a:cs typeface="Calibri"/>
              </a:rPr>
              <a:t>trúc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 </a:t>
            </a:r>
            <a:r>
              <a:rPr sz="2400" spc="-5" dirty="0">
                <a:latin typeface="Calibri"/>
                <a:cs typeface="Calibri"/>
              </a:rPr>
              <a:t>bảng băm </a:t>
            </a:r>
            <a:r>
              <a:rPr sz="2400" spc="-10" dirty="0">
                <a:latin typeface="Calibri"/>
                <a:cs typeface="Calibri"/>
              </a:rPr>
              <a:t>(hashtable)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20" dirty="0">
                <a:latin typeface="Calibri"/>
                <a:cs typeface="Calibri"/>
              </a:rPr>
              <a:t> đây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chính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tránh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bị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lường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0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2. </a:t>
            </a:r>
            <a:r>
              <a:rPr lang="en-US" sz="3600" dirty="0" err="1"/>
              <a:t>X</a:t>
            </a:r>
            <a:r>
              <a:rPr sz="3600" dirty="0" err="1" smtClean="0"/>
              <a:t>ử</a:t>
            </a:r>
            <a:r>
              <a:rPr sz="3600" spc="-35" dirty="0" smtClean="0"/>
              <a:t> </a:t>
            </a:r>
            <a:r>
              <a:rPr sz="3600" dirty="0" err="1" smtClean="0"/>
              <a:t>lý</a:t>
            </a:r>
            <a:r>
              <a:rPr sz="3600" spc="-30" dirty="0" smtClean="0"/>
              <a:t> </a:t>
            </a:r>
            <a:r>
              <a:rPr sz="3600" dirty="0"/>
              <a:t>ngoại</a:t>
            </a:r>
            <a:r>
              <a:rPr sz="3600" spc="-40" dirty="0"/>
              <a:t> </a:t>
            </a:r>
            <a:r>
              <a:rPr sz="3600" dirty="0"/>
              <a:t>lệ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81" y="962405"/>
            <a:ext cx="1874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while</a:t>
            </a:r>
            <a:r>
              <a:rPr sz="24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True: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570" y="1896313"/>
            <a:ext cx="697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y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5152" y="2264156"/>
            <a:ext cx="4902835" cy="9582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 =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int(input("Nhập số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"))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break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570" y="3767073"/>
            <a:ext cx="3053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400" spc="-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ValueError: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181" y="5168849"/>
            <a:ext cx="2546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print("X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=",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9831" y="946403"/>
            <a:ext cx="8772525" cy="4131945"/>
          </a:xfrm>
          <a:custGeom>
            <a:avLst/>
            <a:gdLst/>
            <a:ahLst/>
            <a:cxnLst/>
            <a:rect l="l" t="t" r="r" b="b"/>
            <a:pathLst>
              <a:path w="8772525" h="4131945">
                <a:moveTo>
                  <a:pt x="0" y="4131564"/>
                </a:moveTo>
                <a:lnTo>
                  <a:pt x="8772144" y="4131564"/>
                </a:lnTo>
                <a:lnTo>
                  <a:pt x="8772144" y="0"/>
                </a:lnTo>
                <a:lnTo>
                  <a:pt x="0" y="0"/>
                </a:lnTo>
                <a:lnTo>
                  <a:pt x="0" y="4131564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0479" y="962406"/>
            <a:ext cx="249301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6450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Vòng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lặp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000" spc="-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cho đến khi người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dùng </a:t>
            </a:r>
            <a:r>
              <a:rPr sz="2000" spc="-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vào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đúng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giá</a:t>
            </a:r>
            <a:r>
              <a:rPr sz="20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trị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số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1996" y="2337816"/>
            <a:ext cx="7291070" cy="939165"/>
          </a:xfrm>
          <a:custGeom>
            <a:avLst/>
            <a:gdLst/>
            <a:ahLst/>
            <a:cxnLst/>
            <a:rect l="l" t="t" r="r" b="b"/>
            <a:pathLst>
              <a:path w="7291070" h="939164">
                <a:moveTo>
                  <a:pt x="0" y="938784"/>
                </a:moveTo>
                <a:lnTo>
                  <a:pt x="7290816" y="938784"/>
                </a:lnTo>
                <a:lnTo>
                  <a:pt x="7290816" y="0"/>
                </a:lnTo>
                <a:lnTo>
                  <a:pt x="0" y="0"/>
                </a:lnTo>
                <a:lnTo>
                  <a:pt x="0" y="938784"/>
                </a:lnTo>
                <a:close/>
              </a:path>
            </a:pathLst>
          </a:custGeom>
          <a:ln w="127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95541" y="2592070"/>
            <a:ext cx="171068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Khối</a:t>
            </a:r>
            <a:r>
              <a:rPr sz="20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X </a:t>
            </a:r>
            <a:r>
              <a:rPr sz="2000" spc="-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(có</a:t>
            </a:r>
            <a:r>
              <a:rPr sz="20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thể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nhập</a:t>
            </a:r>
            <a:r>
              <a:rPr sz="20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lỗi)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91996" y="4163567"/>
            <a:ext cx="7291070" cy="782320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125730">
              <a:lnSpc>
                <a:spcPts val="2750"/>
              </a:lnSpc>
              <a:spcBef>
                <a:spcPts val="65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print("Lỗi,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hãy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nhập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lại.")</a:t>
            </a:r>
            <a:endParaRPr sz="2400">
              <a:latin typeface="Consolas"/>
              <a:cs typeface="Consolas"/>
            </a:endParaRPr>
          </a:p>
          <a:p>
            <a:pPr marR="81915" algn="r">
              <a:lnSpc>
                <a:spcPts val="2270"/>
              </a:lnSpc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Xử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lý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khi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lỗi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xảy</a:t>
            </a:r>
            <a:r>
              <a:rPr sz="20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ra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2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3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Cú</a:t>
            </a:r>
            <a:r>
              <a:rPr sz="3600" spc="-10" dirty="0"/>
              <a:t> </a:t>
            </a:r>
            <a:r>
              <a:rPr sz="3600" dirty="0"/>
              <a:t>pháp</a:t>
            </a:r>
            <a:r>
              <a:rPr sz="3600" spc="-5" dirty="0"/>
              <a:t> try-except-else-finally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7834"/>
            <a:ext cx="1581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6860" y="957834"/>
            <a:ext cx="1587500" cy="1733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0"/>
              </a:spcBef>
            </a:pP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try: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except: </a:t>
            </a:r>
            <a:r>
              <a:rPr sz="2800" spc="-15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else: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 fina</a:t>
            </a:r>
            <a:r>
              <a:rPr sz="2800" spc="-15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l</a:t>
            </a:r>
            <a:r>
              <a:rPr sz="2800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2702700"/>
            <a:ext cx="8517890" cy="36474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Công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 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từng khối:</a:t>
            </a:r>
            <a:endParaRPr sz="2800">
              <a:latin typeface="Calibri"/>
              <a:cs typeface="Calibri"/>
            </a:endParaRPr>
          </a:p>
          <a:p>
            <a:pPr marL="744220" marR="4699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10" dirty="0">
                <a:latin typeface="Calibri"/>
                <a:cs typeface="Calibri"/>
              </a:rPr>
              <a:t>“</a:t>
            </a:r>
            <a:r>
              <a:rPr sz="2400" spc="1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10" dirty="0">
                <a:latin typeface="Calibri"/>
                <a:cs typeface="Calibri"/>
              </a:rPr>
              <a:t>”: </a:t>
            </a:r>
            <a:r>
              <a:rPr sz="2400" spc="-5" dirty="0">
                <a:latin typeface="Calibri"/>
                <a:cs typeface="Calibri"/>
              </a:rPr>
              <a:t>đoạn </a:t>
            </a:r>
            <a:r>
              <a:rPr sz="2400" dirty="0">
                <a:latin typeface="Calibri"/>
                <a:cs typeface="Calibri"/>
              </a:rPr>
              <a:t>mã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khả </a:t>
            </a:r>
            <a:r>
              <a:rPr sz="2400" spc="-5" dirty="0">
                <a:latin typeface="Calibri"/>
                <a:cs typeface="Calibri"/>
              </a:rPr>
              <a:t>năng </a:t>
            </a:r>
            <a:r>
              <a:rPr sz="2400" spc="-35" dirty="0">
                <a:latin typeface="Calibri"/>
                <a:cs typeface="Calibri"/>
              </a:rPr>
              <a:t>gây </a:t>
            </a:r>
            <a:r>
              <a:rPr sz="2400" dirty="0">
                <a:latin typeface="Calibri"/>
                <a:cs typeface="Calibri"/>
              </a:rPr>
              <a:t>lỗi, khi lỗi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15" dirty="0">
                <a:latin typeface="Calibri"/>
                <a:cs typeface="Calibri"/>
              </a:rPr>
              <a:t>ra,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dừng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dòng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gây</a:t>
            </a:r>
            <a:r>
              <a:rPr sz="2400" dirty="0">
                <a:latin typeface="Calibri"/>
                <a:cs typeface="Calibri"/>
              </a:rPr>
              <a:t> lỗi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“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”: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0" dirty="0">
                <a:latin typeface="Calibri"/>
                <a:cs typeface="Calibri"/>
              </a:rPr>
              <a:t> xử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endParaRPr sz="2400">
              <a:latin typeface="Calibri"/>
              <a:cs typeface="Calibri"/>
            </a:endParaRPr>
          </a:p>
          <a:p>
            <a:pPr marL="744220" marR="33655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latin typeface="Calibri"/>
                <a:cs typeface="Calibri"/>
              </a:rPr>
              <a:t>“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else</a:t>
            </a:r>
            <a:r>
              <a:rPr sz="2400" spc="-15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30" dirty="0">
                <a:latin typeface="Calibri"/>
                <a:cs typeface="Calibri"/>
              </a:rPr>
              <a:t>ngay </a:t>
            </a:r>
            <a:r>
              <a:rPr sz="2400" spc="-5" dirty="0">
                <a:latin typeface="Calibri"/>
                <a:cs typeface="Calibri"/>
              </a:rPr>
              <a:t>sau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dirty="0">
                <a:latin typeface="Calibri"/>
                <a:cs typeface="Calibri"/>
              </a:rPr>
              <a:t>cuối cùng,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 </a:t>
            </a:r>
            <a:r>
              <a:rPr sz="2400" dirty="0">
                <a:latin typeface="Calibri"/>
                <a:cs typeface="Calibri"/>
              </a:rPr>
              <a:t>mã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dirty="0">
                <a:latin typeface="Calibri"/>
                <a:cs typeface="Calibri"/>
              </a:rPr>
              <a:t>được thực </a:t>
            </a:r>
            <a:r>
              <a:rPr sz="2400" spc="-5" dirty="0">
                <a:latin typeface="Calibri"/>
                <a:cs typeface="Calibri"/>
              </a:rPr>
              <a:t>hiện nếu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15" dirty="0">
                <a:latin typeface="Calibri"/>
                <a:cs typeface="Calibri"/>
              </a:rPr>
              <a:t>except </a:t>
            </a:r>
            <a:r>
              <a:rPr sz="2400" spc="-5" dirty="0">
                <a:latin typeface="Calibri"/>
                <a:cs typeface="Calibri"/>
              </a:rPr>
              <a:t>nào được </a:t>
            </a:r>
            <a:r>
              <a:rPr sz="2400" dirty="0">
                <a:latin typeface="Calibri"/>
                <a:cs typeface="Calibri"/>
              </a:rPr>
              <a:t> 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(đoạn</a:t>
            </a:r>
            <a:r>
              <a:rPr sz="2400" dirty="0">
                <a:latin typeface="Calibri"/>
                <a:cs typeface="Calibri"/>
              </a:rPr>
              <a:t> try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lỗi)</a:t>
            </a:r>
            <a:endParaRPr sz="2400">
              <a:latin typeface="Calibri"/>
              <a:cs typeface="Calibri"/>
            </a:endParaRPr>
          </a:p>
          <a:p>
            <a:pPr marL="744220" marR="29083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 “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finally</a:t>
            </a:r>
            <a:r>
              <a:rPr sz="2400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còn </a:t>
            </a:r>
            <a:r>
              <a:rPr sz="2400" dirty="0">
                <a:latin typeface="Calibri"/>
                <a:cs typeface="Calibri"/>
              </a:rPr>
              <a:t>được </a:t>
            </a:r>
            <a:r>
              <a:rPr sz="2400" spc="-10" dirty="0">
                <a:latin typeface="Calibri"/>
                <a:cs typeface="Calibri"/>
              </a:rPr>
              <a:t>gọi </a:t>
            </a:r>
            <a:r>
              <a:rPr sz="2400" dirty="0">
                <a:latin typeface="Calibri"/>
                <a:cs typeface="Calibri"/>
              </a:rPr>
              <a:t>là khối </a:t>
            </a:r>
            <a:r>
              <a:rPr sz="2400" spc="-5" dirty="0">
                <a:latin typeface="Calibri"/>
                <a:cs typeface="Calibri"/>
              </a:rPr>
              <a:t>clean-up, luôn được </a:t>
            </a:r>
            <a:r>
              <a:rPr sz="2400" dirty="0">
                <a:latin typeface="Calibri"/>
                <a:cs typeface="Calibri"/>
              </a:rPr>
              <a:t>thực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20" dirty="0">
                <a:latin typeface="Calibri"/>
                <a:cs typeface="Calibri"/>
              </a:rPr>
              <a:t> hay</a:t>
            </a:r>
            <a:r>
              <a:rPr sz="2400" dirty="0">
                <a:latin typeface="Calibri"/>
                <a:cs typeface="Calibri"/>
              </a:rPr>
              <a:t> không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8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72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Cú</a:t>
            </a:r>
            <a:r>
              <a:rPr sz="3600" spc="-20" dirty="0"/>
              <a:t> </a:t>
            </a:r>
            <a:r>
              <a:rPr sz="3600" dirty="0"/>
              <a:t>pháp</a:t>
            </a:r>
            <a:r>
              <a:rPr sz="3600" spc="-20" dirty="0"/>
              <a:t> </a:t>
            </a:r>
            <a:r>
              <a:rPr sz="3600" spc="-5" dirty="0"/>
              <a:t>try-except-finally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603615" cy="56324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duy</a:t>
            </a:r>
            <a:r>
              <a:rPr sz="2400" spc="-10" dirty="0">
                <a:latin typeface="Calibri"/>
                <a:cs typeface="Calibri"/>
              </a:rPr>
              <a:t> nhất,</a:t>
            </a:r>
            <a:r>
              <a:rPr sz="2400" spc="-5" dirty="0">
                <a:latin typeface="Calibri"/>
                <a:cs typeface="Calibri"/>
              </a:rPr>
              <a:t> phải viết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finally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spc="-20" dirty="0">
                <a:latin typeface="Calibri"/>
                <a:cs typeface="Calibri"/>
              </a:rPr>
              <a:t>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 viết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endParaRPr sz="2400">
              <a:latin typeface="Calibri"/>
              <a:cs typeface="Calibri"/>
            </a:endParaRPr>
          </a:p>
          <a:p>
            <a:pPr marL="744220" marR="512445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tình</a:t>
            </a:r>
            <a:r>
              <a:rPr sz="2400" spc="-5" dirty="0">
                <a:latin typeface="Calibri"/>
                <a:cs typeface="Calibri"/>
              </a:rPr>
              <a:t> huống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5" dirty="0">
                <a:latin typeface="Calibri"/>
                <a:cs typeface="Calibri"/>
              </a:rPr>
              <a:t>xử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 loại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lỗi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tất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cả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 marR="457834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không </a:t>
            </a:r>
            <a:r>
              <a:rPr sz="2400" spc="-15" dirty="0">
                <a:latin typeface="Calibri"/>
                <a:cs typeface="Calibri"/>
              </a:rPr>
              <a:t>xử </a:t>
            </a:r>
            <a:r>
              <a:rPr sz="2400" dirty="0">
                <a:latin typeface="Calibri"/>
                <a:cs typeface="Calibri"/>
              </a:rPr>
              <a:t>lý triệt để </a:t>
            </a:r>
            <a:r>
              <a:rPr sz="2400" spc="-5" dirty="0">
                <a:latin typeface="Calibri"/>
                <a:cs typeface="Calibri"/>
              </a:rPr>
              <a:t>lỗi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“ném”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dirty="0">
                <a:latin typeface="Calibri"/>
                <a:cs typeface="Calibri"/>
              </a:rPr>
              <a:t>lại lỗi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bằng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10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sinh 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&lt;lỗi&gt;”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Khi lỗi </a:t>
            </a:r>
            <a:r>
              <a:rPr sz="2400" spc="-35" dirty="0">
                <a:latin typeface="Calibri"/>
                <a:cs typeface="Calibri"/>
              </a:rPr>
              <a:t>xảy </a:t>
            </a:r>
            <a:r>
              <a:rPr sz="2400" spc="-15" dirty="0">
                <a:latin typeface="Calibri"/>
                <a:cs typeface="Calibri"/>
              </a:rPr>
              <a:t>ra,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5" dirty="0">
                <a:latin typeface="Calibri"/>
                <a:cs typeface="Calibri"/>
              </a:rPr>
              <a:t>biến </a:t>
            </a:r>
            <a:r>
              <a:rPr sz="2400" dirty="0">
                <a:latin typeface="Calibri"/>
                <a:cs typeface="Calibri"/>
              </a:rPr>
              <a:t>chứa lỗi được </a:t>
            </a: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sinh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“ném” </a:t>
            </a:r>
            <a:r>
              <a:rPr sz="2400" spc="-10" dirty="0">
                <a:latin typeface="Calibri"/>
                <a:cs typeface="Calibri"/>
              </a:rPr>
              <a:t>xuống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 </a:t>
            </a:r>
            <a:r>
              <a:rPr sz="2400" dirty="0">
                <a:latin typeface="Calibri"/>
                <a:cs typeface="Calibri"/>
              </a:rPr>
              <a:t>đầu tiên </a:t>
            </a:r>
            <a:r>
              <a:rPr sz="2400" spc="10" dirty="0">
                <a:latin typeface="Calibri"/>
                <a:cs typeface="Calibri"/>
              </a:rPr>
              <a:t>“bắt” </a:t>
            </a:r>
            <a:r>
              <a:rPr sz="2400" dirty="0">
                <a:latin typeface="Calibri"/>
                <a:cs typeface="Calibri"/>
              </a:rPr>
              <a:t>được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xử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1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719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Quy</a:t>
            </a:r>
            <a:r>
              <a:rPr sz="3600" spc="-20" dirty="0"/>
              <a:t> </a:t>
            </a:r>
            <a:r>
              <a:rPr sz="3600" dirty="0"/>
              <a:t>tắc</a:t>
            </a:r>
            <a:r>
              <a:rPr sz="3600" spc="-10" dirty="0"/>
              <a:t> </a:t>
            </a:r>
            <a:r>
              <a:rPr sz="3600" dirty="0"/>
              <a:t>“bắt”</a:t>
            </a:r>
            <a:r>
              <a:rPr sz="3600" spc="-10" dirty="0"/>
              <a:t> </a:t>
            </a:r>
            <a:r>
              <a:rPr sz="3600" dirty="0"/>
              <a:t>ngoại</a:t>
            </a:r>
            <a:r>
              <a:rPr sz="3600" spc="-5" dirty="0"/>
              <a:t> </a:t>
            </a:r>
            <a:r>
              <a:rPr sz="3600" dirty="0"/>
              <a:t>lệ:</a:t>
            </a:r>
            <a:r>
              <a:rPr sz="3600" spc="-20" dirty="0"/>
              <a:t> </a:t>
            </a:r>
            <a:r>
              <a:rPr sz="3600" dirty="0"/>
              <a:t>lọt</a:t>
            </a:r>
            <a:r>
              <a:rPr sz="3600" spc="-10" dirty="0"/>
              <a:t> </a:t>
            </a:r>
            <a:r>
              <a:rPr sz="3600" spc="-5" dirty="0"/>
              <a:t>sàng</a:t>
            </a:r>
            <a:r>
              <a:rPr sz="3600" spc="-15" dirty="0"/>
              <a:t> </a:t>
            </a:r>
            <a:r>
              <a:rPr sz="3600" dirty="0"/>
              <a:t>xuống</a:t>
            </a:r>
            <a:r>
              <a:rPr sz="3600" spc="-10" dirty="0"/>
              <a:t> </a:t>
            </a:r>
            <a:r>
              <a:rPr sz="3600" spc="-5" dirty="0"/>
              <a:t>nia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435737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135" marR="5080" indent="-56007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(NameError,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TypeError):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print("Name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or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Type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error")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IOError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as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print(e)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raise</a:t>
            </a:r>
            <a:endParaRPr sz="2000">
              <a:latin typeface="Consolas"/>
              <a:cs typeface="Consolas"/>
            </a:endParaRPr>
          </a:p>
          <a:p>
            <a:pPr marL="572135" marR="982980" indent="-560070">
              <a:lnSpc>
                <a:spcPts val="3200"/>
              </a:lnSpc>
              <a:spcBef>
                <a:spcPts val="22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ValueError: 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print("Value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error")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except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144780">
              <a:lnSpc>
                <a:spcPts val="3200"/>
              </a:lnSpc>
              <a:spcBef>
                <a:spcPts val="23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print("An error occurred")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raise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NameError("Ko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bit")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print("OK")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417" y="963930"/>
            <a:ext cx="3945890" cy="439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ts val="6409"/>
              </a:lnSpc>
              <a:spcBef>
                <a:spcPts val="86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lấy biến lỗi, đặt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tên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là e </a:t>
            </a:r>
            <a:r>
              <a:rPr sz="2000" spc="-109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 “ném”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trả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lại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này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310"/>
              </a:lnSpc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Value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xử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lý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mọi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khác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tạo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“Ko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bit”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thực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hiện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có lỗi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00571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860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Nhiệm</a:t>
            </a:r>
            <a:r>
              <a:rPr sz="3600" spc="-20" dirty="0"/>
              <a:t> </a:t>
            </a:r>
            <a:r>
              <a:rPr sz="3600" dirty="0"/>
              <a:t>vụ</a:t>
            </a:r>
            <a:r>
              <a:rPr sz="3600" spc="-10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khối</a:t>
            </a:r>
            <a:r>
              <a:rPr sz="3600" spc="-15" dirty="0"/>
              <a:t> </a:t>
            </a:r>
            <a:r>
              <a:rPr sz="3600" dirty="0"/>
              <a:t>finally:</a:t>
            </a:r>
            <a:r>
              <a:rPr sz="3600" spc="-20" dirty="0"/>
              <a:t> </a:t>
            </a:r>
            <a:r>
              <a:rPr sz="3600" dirty="0"/>
              <a:t>xử</a:t>
            </a:r>
            <a:r>
              <a:rPr sz="3600" spc="-10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dự</a:t>
            </a:r>
            <a:r>
              <a:rPr sz="3600" spc="-10" dirty="0"/>
              <a:t> </a:t>
            </a:r>
            <a:r>
              <a:rPr sz="3600" dirty="0"/>
              <a:t>phòng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82025" cy="537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-5" dirty="0">
                <a:latin typeface="Calibri"/>
                <a:cs typeface="Calibri"/>
              </a:rPr>
              <a:t> chấm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dứt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đoạn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800" spc="-25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 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 </a:t>
            </a:r>
            <a:r>
              <a:rPr sz="2800" spc="-15" dirty="0">
                <a:latin typeface="Calibri"/>
                <a:cs typeface="Calibri"/>
              </a:rPr>
              <a:t>vấn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Chẳng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 như </a:t>
            </a:r>
            <a:r>
              <a:rPr sz="2400" spc="-15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try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tạm </a:t>
            </a:r>
            <a:r>
              <a:rPr sz="2400" dirty="0">
                <a:latin typeface="Calibri"/>
                <a:cs typeface="Calibri"/>
              </a:rPr>
              <a:t>thời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gian,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marR="51435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Khi</a:t>
            </a:r>
            <a:r>
              <a:rPr sz="2400" spc="-5" dirty="0">
                <a:latin typeface="Calibri"/>
                <a:cs typeface="Calibri"/>
              </a:rPr>
              <a:t> đoạn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chấm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dứt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đột </a:t>
            </a:r>
            <a:r>
              <a:rPr sz="2400" spc="-10" dirty="0">
                <a:latin typeface="Calibri"/>
                <a:cs typeface="Calibri"/>
              </a:rPr>
              <a:t>ngột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lệnh </a:t>
            </a:r>
            <a:r>
              <a:rPr sz="2400" spc="-20" dirty="0">
                <a:latin typeface="Calibri"/>
                <a:cs typeface="Calibri"/>
              </a:rPr>
              <a:t>xóa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Hậu quả: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thời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gian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máy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người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xuất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tập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“rác”</a:t>
            </a:r>
            <a:endParaRPr sz="2400">
              <a:latin typeface="Calibri"/>
              <a:cs typeface="Calibri"/>
            </a:endParaRPr>
          </a:p>
          <a:p>
            <a:pPr marL="274320" marR="450850" lvl="1" indent="-274320" algn="r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2743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Thực </a:t>
            </a:r>
            <a:r>
              <a:rPr sz="2400" spc="-15" dirty="0">
                <a:latin typeface="Calibri"/>
                <a:cs typeface="Calibri"/>
              </a:rPr>
              <a:t>tế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vấn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dirty="0">
                <a:latin typeface="Calibri"/>
                <a:cs typeface="Calibri"/>
              </a:rPr>
              <a:t> đã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phần </a:t>
            </a:r>
            <a:r>
              <a:rPr sz="2400" dirty="0">
                <a:latin typeface="Calibri"/>
                <a:cs typeface="Calibri"/>
              </a:rPr>
              <a:t>mềm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Microsoft </a:t>
            </a:r>
            <a:r>
              <a:rPr sz="2400" spc="-40" dirty="0"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287020" marR="506730" indent="-287020" algn="r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finally: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khối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“dọn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dẹp”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(clean-up)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5" dirty="0">
                <a:latin typeface="Calibri"/>
                <a:cs typeface="Calibri"/>
              </a:rPr>
              <a:t> đảm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bảo</a:t>
            </a:r>
            <a:r>
              <a:rPr sz="2400" spc="-15" dirty="0">
                <a:latin typeface="Calibri"/>
                <a:cs typeface="Calibri"/>
              </a:rPr>
              <a:t> rằng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khối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luôn 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dù</a:t>
            </a:r>
            <a:r>
              <a:rPr sz="2400" spc="-15" dirty="0">
                <a:latin typeface="Calibri"/>
                <a:cs typeface="Calibri"/>
              </a:rPr>
              <a:t> có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hay </a:t>
            </a:r>
            <a:r>
              <a:rPr sz="2400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4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 </a:t>
            </a:r>
            <a:r>
              <a:rPr sz="2400" spc="-10" dirty="0">
                <a:latin typeface="Calibri"/>
                <a:cs typeface="Calibri"/>
              </a:rPr>
              <a:t>trên:</a:t>
            </a:r>
            <a:r>
              <a:rPr sz="2400" spc="-15" dirty="0">
                <a:latin typeface="Calibri"/>
                <a:cs typeface="Calibri"/>
              </a:rPr>
              <a:t> ta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đặt</a:t>
            </a:r>
            <a:r>
              <a:rPr sz="2400" spc="-5" dirty="0">
                <a:latin typeface="Calibri"/>
                <a:cs typeface="Calibri"/>
              </a:rPr>
              <a:t> phần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 </a:t>
            </a:r>
            <a:r>
              <a:rPr sz="2400" spc="-10" dirty="0">
                <a:latin typeface="Calibri"/>
                <a:cs typeface="Calibri"/>
              </a:rPr>
              <a:t>tạm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finally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54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621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SystemExit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 gọi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sys.exit()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KeyboardInterrupt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người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dùng</a:t>
                      </a:r>
                      <a:r>
                        <a:rPr sz="2000" spc="3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nhấn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phím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ngắt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kết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thúc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(thường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là Ctrl-C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Delete)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GeneratorExit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đóng</a:t>
                      </a:r>
                      <a:r>
                        <a:rPr sz="20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3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sinh</a:t>
                      </a:r>
                      <a:r>
                        <a:rPr sz="20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(generator)</a:t>
                      </a:r>
                      <a:r>
                        <a:rPr sz="2000" spc="4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bằng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close()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Chú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ý: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đây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sự là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Exception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609600" algn="l"/>
                          <a:tab pos="1156970" algn="l"/>
                          <a:tab pos="1702435" algn="l"/>
                          <a:tab pos="2281555" algn="l"/>
                          <a:tab pos="2804160" algn="l"/>
                          <a:tab pos="3300095" algn="l"/>
                          <a:tab pos="4050029" algn="l"/>
                          <a:tab pos="4557395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	mọi	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lỗi,	ngoại	trừ	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KeyboardInterrupt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SystemExit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GeneratorExit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StopIteration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gắng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đọc đối tượng tiếp theo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từ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iterator,</a:t>
                      </a:r>
                      <a:r>
                        <a:rPr sz="200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ở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 tuần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tự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nên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 có đối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cần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StopAsyncIteration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tiếp theo từ một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bất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đồng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bộ,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iterator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đồng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được đối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theo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2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224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ArithmeticError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xử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tính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toán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FloatingPointError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9209">
                        <a:lnSpc>
                          <a:spcPct val="114999"/>
                        </a:lnSpc>
                        <a:spcBef>
                          <a:spcPts val="5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b="1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(hiện</a:t>
                      </a:r>
                      <a:r>
                        <a:rPr sz="2000" i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i="1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bỏ</a:t>
                      </a:r>
                      <a:r>
                        <a:rPr sz="2000" i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i="1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dùng,</a:t>
                      </a:r>
                      <a:r>
                        <a:rPr sz="2000" i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chỉ</a:t>
                      </a:r>
                      <a:r>
                        <a:rPr sz="2000" i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giữ </a:t>
                      </a:r>
                      <a:r>
                        <a:rPr sz="2000" i="1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lại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 thích</a:t>
                      </a:r>
                      <a:r>
                        <a:rPr sz="20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với </a:t>
                      </a:r>
                      <a:r>
                        <a:rPr sz="2000" i="1" spc="-10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 mã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i="1" dirty="0">
                          <a:latin typeface="Calibri"/>
                          <a:cs typeface="Calibri"/>
                        </a:rPr>
                        <a:t>cũ)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OverflowError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kết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quả</a:t>
                      </a:r>
                      <a:r>
                        <a:rPr sz="20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toán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học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nhỏ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đến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biểu diễn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ZeroDivisionError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3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ArithmeticError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2000" spc="3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đồng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dư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242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AssertionError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câu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lệnh kiểm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điều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kiện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assert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thất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AttributeError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gán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21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BufferError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vùng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đệm hoặc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tràn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vùng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421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EOFError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mặc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dù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cuối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(không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thêm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gì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nữa)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ImportError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khai báo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sử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 thành phần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trong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thư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 (một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hàm, 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hoặc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lớp)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thành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này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 marR="104139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ModuleNot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 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667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ImportError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khai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báo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sử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thư viện nhưng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Python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thể nạp được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thư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đó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trên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máy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hiện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(thường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máy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thư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viện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đó)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LookupError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 tìm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kiếm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63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IndexError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LookupError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trị chỉ mục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(index)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nằm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ngoài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phạm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biến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kiểu tuần tự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(string,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list,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tuple,…)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KeyError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LookupError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tìm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thấy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khóa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trong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từ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điển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8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251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MemoryError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 algn="just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hết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nhớ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nên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không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 tiếp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tục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nhớ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phân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mảnh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mức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thể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tạo</a:t>
                      </a:r>
                      <a:r>
                        <a:rPr sz="20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được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 biến cần thiết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tiếp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tục thực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 chương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2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cập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UnboundLocalError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NameError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cục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cục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đó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tồn tại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ReferenceError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79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tham</a:t>
                      </a:r>
                      <a:r>
                        <a:rPr sz="20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chiếu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lỗi,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chẳng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hạn</a:t>
                      </a:r>
                      <a:r>
                        <a:rPr sz="20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20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truy</a:t>
                      </a:r>
                      <a:r>
                        <a:rPr sz="20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cập</a:t>
                      </a:r>
                      <a:r>
                        <a:rPr sz="20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biến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tính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bị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dọn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rác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(garbage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collector)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xóa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RuntimeError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chung,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rơi</a:t>
                      </a:r>
                      <a:r>
                        <a:rPr sz="20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vào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nhóm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đã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biết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561">
                <a:tc>
                  <a:txBody>
                    <a:bodyPr/>
                    <a:lstStyle/>
                    <a:p>
                      <a:pPr marL="38100" marR="762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NotI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ple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edEr 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9845" algn="just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RuntimeError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 trình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gắng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thi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hàm,</a:t>
                      </a:r>
                      <a:r>
                        <a:rPr sz="20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vì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nào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đó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thân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(phương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thức)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chưa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viết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047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5339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OSError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thực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thống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(chẳng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hạn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đọc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ghi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đĩa)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nhưng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gặp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lỗi.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i="1" spc="-5" dirty="0">
                          <a:latin typeface="Calibri"/>
                          <a:cs typeface="Calibri"/>
                        </a:rPr>
                        <a:t>Để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giữ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thích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phiên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bản</a:t>
                      </a:r>
                      <a:r>
                        <a:rPr sz="1400" i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trước,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1400" i="1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còn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tên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khác</a:t>
                      </a:r>
                      <a:r>
                        <a:rPr sz="1400" i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i="1" dirty="0">
                          <a:latin typeface="Calibri"/>
                          <a:cs typeface="Calibri"/>
                        </a:rPr>
                        <a:t>như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IOError</a:t>
                      </a:r>
                      <a:r>
                        <a:rPr sz="1400" i="1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i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10" dirty="0">
                          <a:latin typeface="Calibri"/>
                          <a:cs typeface="Calibri"/>
                        </a:rPr>
                        <a:t>EnvironmentError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i="1" spc="-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4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5" dirty="0">
                          <a:latin typeface="Calibri"/>
                          <a:cs typeface="Calibri"/>
                        </a:rPr>
                        <a:t>WindowsError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Đây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là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cung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cấp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nhiều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tin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làm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việc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với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hệ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điều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hành,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này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gồm: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BlockingIOError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ChildProcessError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ConnectionError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BrokenPipeError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ConnectionAbortedError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ConnectionRefusedError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82320" lvl="1" indent="-287020">
                        <a:lnSpc>
                          <a:spcPct val="100000"/>
                        </a:lnSpc>
                        <a:buFont typeface="Courier New"/>
                        <a:buChar char="o"/>
                        <a:tabLst>
                          <a:tab pos="781685" algn="l"/>
                          <a:tab pos="782320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ConnectionResetError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FileExistsError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FileNotFoundError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InterruptedError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IsADirectoryError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NotADirectoryError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PermissionError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ProcessLookupError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TimeoutError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61705" cy="372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7051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hàng,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Đặt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nhọn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{}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latin typeface="Calibri"/>
                <a:cs typeface="Calibri"/>
              </a:rPr>
              <a:t>Ngăn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phẩy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Chú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dirty="0">
                <a:latin typeface="Calibri"/>
                <a:cs typeface="Calibri"/>
              </a:rPr>
              <a:t> 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khởi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rỗng (hãy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thử</a:t>
            </a:r>
            <a:r>
              <a:rPr sz="2400" spc="-15" dirty="0">
                <a:latin typeface="Calibri"/>
                <a:cs typeface="Calibri"/>
              </a:rPr>
              <a:t> xem)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basket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{'apple',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'orange',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'pear'}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print(basket)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  <a:tabLst>
                <a:tab pos="4801870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{'orange',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'pear',</a:t>
            </a:r>
            <a:r>
              <a:rPr sz="20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'apple'}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xóa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phần tử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trùng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nhau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791669"/>
          <a:ext cx="8025127" cy="167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set([1,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copy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copy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tuple,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bỏ lặp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hiệu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hai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set(range(1,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100))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3,…,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98,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99}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0619" cy="5058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64643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RecursionError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RuntimeError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gọi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đệ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quy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nhiều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(độ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sâu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quá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28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SyntaxError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gắng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chạy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lệnh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viết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cú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pháp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IndentationError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SyntaxError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chạy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lệnh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viết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thụt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lề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chính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xác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TabError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IndentationError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thụt</a:t>
                      </a:r>
                      <a:r>
                        <a:rPr sz="20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lề</a:t>
                      </a:r>
                      <a:r>
                        <a:rPr sz="20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sử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dụng</a:t>
                      </a:r>
                      <a:r>
                        <a:rPr sz="20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tab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dấu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quán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SystemError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khi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thông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dịch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gặp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nội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bộ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7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TypeError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6670" algn="just">
                        <a:lnSpc>
                          <a:spcPct val="114999"/>
                        </a:lnSpc>
                        <a:spcBef>
                          <a:spcPts val="2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chương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gắng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chuyển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đối</a:t>
                      </a:r>
                      <a:r>
                        <a:rPr sz="20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tượng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sang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khác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nhưng không phù hợp (chẳng hạn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cố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gắng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chuỗi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tên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riêng sang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dạng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số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nguyên)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23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4451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ValueError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hàm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phương</a:t>
                      </a:r>
                      <a:r>
                        <a:rPr sz="2000" spc="3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thức</a:t>
                      </a:r>
                      <a:r>
                        <a:rPr sz="2000" spc="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000" spc="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toán</a:t>
                      </a:r>
                      <a:r>
                        <a:rPr sz="20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nhận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được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một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đối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số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đúng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nhưng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giá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trị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phù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hợp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ValueError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xử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unicode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UnicodeEncodeError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mã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hóa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66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UnicodeDecodeError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giải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mã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666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UnicodeTranslateError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3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Kiểu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UnicodeError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ra</a:t>
                      </a:r>
                      <a:r>
                        <a:rPr sz="2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khi</a:t>
                      </a:r>
                      <a:r>
                        <a:rPr sz="2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liên</a:t>
                      </a:r>
                      <a:r>
                        <a:rPr sz="20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quan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đến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quá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trình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dữ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liệu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(kể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cả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chuyển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đổi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page)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1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8731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3. </a:t>
            </a:r>
            <a:r>
              <a:rPr sz="3600" spc="-5" dirty="0" err="1" smtClean="0"/>
              <a:t>Một</a:t>
            </a:r>
            <a:r>
              <a:rPr sz="3600" spc="-20" dirty="0" smtClean="0"/>
              <a:t> </a:t>
            </a:r>
            <a:r>
              <a:rPr sz="3600" spc="-5" dirty="0"/>
              <a:t>số</a:t>
            </a:r>
            <a:r>
              <a:rPr sz="3600" spc="-20" dirty="0"/>
              <a:t> </a:t>
            </a:r>
            <a:r>
              <a:rPr sz="3600" dirty="0"/>
              <a:t>loại</a:t>
            </a:r>
            <a:r>
              <a:rPr sz="3600" spc="-15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r>
              <a:rPr sz="3600" spc="-20" dirty="0"/>
              <a:t> </a:t>
            </a:r>
            <a:r>
              <a:rPr sz="3600" dirty="0"/>
              <a:t>thường</a:t>
            </a:r>
            <a:r>
              <a:rPr sz="3600" spc="-15" dirty="0"/>
              <a:t> </a:t>
            </a:r>
            <a:r>
              <a:rPr sz="3600" spc="-5" dirty="0"/>
              <a:t>gặp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5" cy="5463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41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Ngoại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lệ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Lý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gây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1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Warning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cha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loại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cảnh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báo,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những</a:t>
                      </a:r>
                      <a:r>
                        <a:rPr sz="20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lỗi</a:t>
                      </a:r>
                      <a:r>
                        <a:rPr sz="200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nhẹ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tiềm</a:t>
                      </a:r>
                      <a:r>
                        <a:rPr sz="20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năng</a:t>
                      </a:r>
                      <a:r>
                        <a:rPr sz="20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xảy</a:t>
                      </a:r>
                      <a:r>
                        <a:rPr sz="20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ra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tương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lai.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Các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lớp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này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gồm: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15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UserWarning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DeprecationWarning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PendingDeprecationWarning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SyntaxWarning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RuntimeWarning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0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FutureWarning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65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ImportWarning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UnicodeWarning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BytesWarning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81000" indent="-343535">
                        <a:lnSpc>
                          <a:spcPct val="100000"/>
                        </a:lnSpc>
                        <a:spcBef>
                          <a:spcPts val="359"/>
                        </a:spcBef>
                        <a:buFont typeface="Times New Roman"/>
                        <a:buChar char="-"/>
                        <a:tabLst>
                          <a:tab pos="381000" algn="l"/>
                          <a:tab pos="381635" algn="l"/>
                        </a:tabLst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ResourceWarning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61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0" y="141859"/>
            <a:ext cx="7360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4. </a:t>
            </a:r>
            <a:r>
              <a:rPr lang="en-US" sz="3600" dirty="0" err="1" smtClean="0"/>
              <a:t>Tự</a:t>
            </a:r>
            <a:r>
              <a:rPr lang="en-US" sz="3600" dirty="0" smtClean="0"/>
              <a:t> </a:t>
            </a:r>
            <a:r>
              <a:rPr lang="en-US" sz="3600" dirty="0" err="1" smtClean="0"/>
              <a:t>sinh</a:t>
            </a:r>
            <a:r>
              <a:rPr lang="en-US" sz="3600" dirty="0" smtClean="0"/>
              <a:t> </a:t>
            </a:r>
            <a:r>
              <a:rPr lang="en-US" sz="3600" dirty="0" err="1" smtClean="0"/>
              <a:t>ngoại</a:t>
            </a:r>
            <a:r>
              <a:rPr lang="en-US" sz="3600" dirty="0" smtClean="0"/>
              <a:t> </a:t>
            </a:r>
            <a:r>
              <a:rPr lang="en-US" sz="3600" dirty="0" err="1" smtClean="0"/>
              <a:t>lệ</a:t>
            </a:r>
            <a:r>
              <a:rPr lang="en-US" sz="3600" dirty="0" smtClean="0"/>
              <a:t> </a:t>
            </a:r>
            <a:r>
              <a:rPr lang="en-US" sz="3600" dirty="0" err="1" smtClean="0"/>
              <a:t>với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sz="3600" dirty="0" err="1" smtClean="0"/>
              <a:t>khóa</a:t>
            </a:r>
            <a:r>
              <a:rPr sz="3600" spc="-45" dirty="0" smtClean="0"/>
              <a:t> </a:t>
            </a:r>
            <a:r>
              <a:rPr sz="3600" dirty="0"/>
              <a:t>raise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55355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51130" indent="-274320" algn="just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 cung </a:t>
            </a:r>
            <a:r>
              <a:rPr sz="2800" spc="-10" dirty="0">
                <a:latin typeface="Calibri"/>
                <a:cs typeface="Calibri"/>
              </a:rPr>
              <a:t>cấp </a:t>
            </a:r>
            <a:r>
              <a:rPr sz="2800" spc="-5" dirty="0">
                <a:latin typeface="Calibri"/>
                <a:cs typeface="Calibri"/>
              </a:rPr>
              <a:t>từ khóa </a:t>
            </a:r>
            <a:r>
              <a:rPr sz="2800" spc="-15" dirty="0">
                <a:latin typeface="Calibri"/>
                <a:cs typeface="Calibri"/>
              </a:rPr>
              <a:t>raise </a:t>
            </a:r>
            <a:r>
              <a:rPr sz="2800" spc="-5" dirty="0">
                <a:latin typeface="Calibri"/>
                <a:cs typeface="Calibri"/>
              </a:rPr>
              <a:t>sử </a:t>
            </a:r>
            <a:r>
              <a:rPr sz="2800" spc="-10" dirty="0">
                <a:latin typeface="Calibri"/>
                <a:cs typeface="Calibri"/>
              </a:rPr>
              <a:t>dụng </a:t>
            </a:r>
            <a:r>
              <a:rPr sz="2800" spc="-5" dirty="0">
                <a:latin typeface="Calibri"/>
                <a:cs typeface="Calibri"/>
              </a:rPr>
              <a:t>khi </a:t>
            </a:r>
            <a:r>
              <a:rPr sz="2800" spc="-10" dirty="0">
                <a:latin typeface="Calibri"/>
                <a:cs typeface="Calibri"/>
              </a:rPr>
              <a:t>cần </a:t>
            </a:r>
            <a:r>
              <a:rPr sz="2800" spc="-15" dirty="0">
                <a:latin typeface="Calibri"/>
                <a:cs typeface="Calibri"/>
              </a:rPr>
              <a:t>phát </a:t>
            </a:r>
            <a:r>
              <a:rPr sz="2800" spc="-10" dirty="0">
                <a:latin typeface="Calibri"/>
                <a:cs typeface="Calibri"/>
              </a:rPr>
              <a:t>sinh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endParaRPr sz="2800">
              <a:latin typeface="Calibri"/>
              <a:cs typeface="Calibri"/>
            </a:endParaRPr>
          </a:p>
          <a:p>
            <a:pPr marL="744220" marR="201930" lvl="1" indent="-274955" algn="just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chỉ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</a:t>
            </a:r>
            <a:r>
              <a:rPr sz="2400" spc="-10" dirty="0">
                <a:latin typeface="Calibri"/>
                <a:cs typeface="Calibri"/>
              </a:rPr>
              <a:t>”: </a:t>
            </a:r>
            <a:r>
              <a:rPr sz="2400" spc="-5" dirty="0">
                <a:latin typeface="Calibri"/>
                <a:cs typeface="Calibri"/>
              </a:rPr>
              <a:t>cách viết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dirty="0">
                <a:latin typeface="Calibri"/>
                <a:cs typeface="Calibri"/>
              </a:rPr>
              <a:t>chỉ </a:t>
            </a:r>
            <a:r>
              <a:rPr sz="2400" spc="-5" dirty="0">
                <a:latin typeface="Calibri"/>
                <a:cs typeface="Calibri"/>
              </a:rPr>
              <a:t>đúng </a:t>
            </a:r>
            <a:r>
              <a:rPr sz="2400" spc="-10" dirty="0">
                <a:latin typeface="Calibri"/>
                <a:cs typeface="Calibri"/>
              </a:rPr>
              <a:t>trong khối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khi </a:t>
            </a:r>
            <a:r>
              <a:rPr sz="2400" spc="-15" dirty="0">
                <a:latin typeface="Calibri"/>
                <a:cs typeface="Calibri"/>
              </a:rPr>
              <a:t>ta </a:t>
            </a:r>
            <a:r>
              <a:rPr sz="2400" dirty="0">
                <a:latin typeface="Calibri"/>
                <a:cs typeface="Calibri"/>
              </a:rPr>
              <a:t>không </a:t>
            </a:r>
            <a:r>
              <a:rPr sz="2400" spc="-15" dirty="0">
                <a:latin typeface="Calibri"/>
                <a:cs typeface="Calibri"/>
              </a:rPr>
              <a:t>xử </a:t>
            </a:r>
            <a:r>
              <a:rPr sz="2400" dirty="0">
                <a:latin typeface="Calibri"/>
                <a:cs typeface="Calibri"/>
              </a:rPr>
              <a:t>lý được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“ném </a:t>
            </a:r>
            <a:r>
              <a:rPr sz="2400" spc="-15" dirty="0">
                <a:latin typeface="Calibri"/>
                <a:cs typeface="Calibri"/>
              </a:rPr>
              <a:t>trả”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endParaRPr sz="2400">
              <a:latin typeface="Calibri"/>
              <a:cs typeface="Calibri"/>
            </a:endParaRPr>
          </a:p>
          <a:p>
            <a:pPr marL="744220" marR="436245" lvl="1" indent="-27495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10" dirty="0">
                <a:latin typeface="Calibri"/>
                <a:cs typeface="Calibri"/>
              </a:rPr>
              <a:t>“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raise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&lt;biến&gt;</a:t>
            </a:r>
            <a:r>
              <a:rPr sz="2400" spc="-5" dirty="0">
                <a:latin typeface="Calibri"/>
                <a:cs typeface="Calibri"/>
              </a:rPr>
              <a:t>”: </a:t>
            </a: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sinh </a:t>
            </a:r>
            <a:r>
              <a:rPr sz="2400" dirty="0">
                <a:latin typeface="Calibri"/>
                <a:cs typeface="Calibri"/>
              </a:rPr>
              <a:t>một </a:t>
            </a:r>
            <a:r>
              <a:rPr sz="2400" spc="-10" dirty="0">
                <a:latin typeface="Calibri"/>
                <a:cs typeface="Calibri"/>
              </a:rPr>
              <a:t>ngoại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&lt;biến&gt; sẽ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 lỗi </a:t>
            </a:r>
            <a:r>
              <a:rPr sz="2400" spc="-20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xảy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endParaRPr sz="2400">
              <a:latin typeface="Calibri"/>
              <a:cs typeface="Calibri"/>
            </a:endParaRPr>
          </a:p>
          <a:p>
            <a:pPr marL="1109980" marR="5080" lvl="2" indent="-170815" algn="just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40" dirty="0">
                <a:latin typeface="Calibri"/>
                <a:cs typeface="Calibri"/>
              </a:rPr>
              <a:t>Trong </a:t>
            </a:r>
            <a:r>
              <a:rPr sz="2200" spc="-5" dirty="0">
                <a:latin typeface="Calibri"/>
                <a:cs typeface="Calibri"/>
              </a:rPr>
              <a:t>trường hợp </a:t>
            </a:r>
            <a:r>
              <a:rPr sz="2200" spc="-55" dirty="0">
                <a:latin typeface="Calibri"/>
                <a:cs typeface="Calibri"/>
              </a:rPr>
              <a:t>này, </a:t>
            </a:r>
            <a:r>
              <a:rPr sz="2200" spc="-10" dirty="0">
                <a:latin typeface="Calibri"/>
                <a:cs typeface="Calibri"/>
              </a:rPr>
              <a:t>&lt;biến&gt; nên </a:t>
            </a:r>
            <a:r>
              <a:rPr sz="2200" spc="-15" dirty="0">
                <a:latin typeface="Calibri"/>
                <a:cs typeface="Calibri"/>
              </a:rPr>
              <a:t>có </a:t>
            </a:r>
            <a:r>
              <a:rPr sz="2200" spc="-5" dirty="0">
                <a:latin typeface="Calibri"/>
                <a:cs typeface="Calibri"/>
              </a:rPr>
              <a:t>kiểu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Exception </a:t>
            </a:r>
            <a:r>
              <a:rPr sz="2200" spc="-5" dirty="0">
                <a:latin typeface="Calibri"/>
                <a:cs typeface="Calibri"/>
              </a:rPr>
              <a:t>hoặc </a:t>
            </a:r>
            <a:r>
              <a:rPr sz="2200" spc="-40" dirty="0">
                <a:latin typeface="Calibri"/>
                <a:cs typeface="Calibri"/>
              </a:rPr>
              <a:t>kế </a:t>
            </a:r>
            <a:r>
              <a:rPr sz="2200" spc="-5" dirty="0">
                <a:latin typeface="Calibri"/>
                <a:cs typeface="Calibri"/>
              </a:rPr>
              <a:t>thừa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từ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Exception</a:t>
            </a:r>
            <a:r>
              <a:rPr sz="2200" spc="-15" dirty="0">
                <a:latin typeface="Calibri"/>
                <a:cs typeface="Calibri"/>
              </a:rPr>
              <a:t>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kiểu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càng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cụ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thể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thì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càng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cấp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nhiều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thông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tin</a:t>
            </a:r>
            <a:endParaRPr sz="2200">
              <a:latin typeface="Calibri"/>
              <a:cs typeface="Calibri"/>
            </a:endParaRPr>
          </a:p>
          <a:p>
            <a:pPr marL="110998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cho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quá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trình </a:t>
            </a:r>
            <a:r>
              <a:rPr sz="2200" spc="-10" dirty="0">
                <a:latin typeface="Calibri"/>
                <a:cs typeface="Calibri"/>
              </a:rPr>
              <a:t>sửa </a:t>
            </a:r>
            <a:r>
              <a:rPr sz="2200" spc="-5" dirty="0">
                <a:latin typeface="Calibri"/>
                <a:cs typeface="Calibri"/>
              </a:rPr>
              <a:t>lỗi</a:t>
            </a:r>
            <a:endParaRPr sz="2200">
              <a:latin typeface="Calibri"/>
              <a:cs typeface="Calibri"/>
            </a:endParaRPr>
          </a:p>
          <a:p>
            <a:pPr marL="744220" marR="8001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Lập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viên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kĩ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hướng </a:t>
            </a:r>
            <a:r>
              <a:rPr sz="2400" spc="-10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tượng là chủ </a:t>
            </a:r>
            <a:r>
              <a:rPr sz="2400" spc="-5" dirty="0">
                <a:latin typeface="Calibri"/>
                <a:cs typeface="Calibri"/>
              </a:rPr>
              <a:t>đề nằm </a:t>
            </a:r>
            <a:r>
              <a:rPr sz="2400" spc="-10" dirty="0">
                <a:latin typeface="Calibri"/>
                <a:cs typeface="Calibri"/>
              </a:rPr>
              <a:t>ngoài </a:t>
            </a:r>
            <a:r>
              <a:rPr sz="2400" spc="-5" dirty="0">
                <a:latin typeface="Calibri"/>
                <a:cs typeface="Calibri"/>
              </a:rPr>
              <a:t>bài giảng </a:t>
            </a:r>
            <a:r>
              <a:rPr sz="2400" spc="-20" dirty="0">
                <a:latin typeface="Calibri"/>
                <a:cs typeface="Calibri"/>
              </a:rPr>
              <a:t>này </a:t>
            </a:r>
            <a:r>
              <a:rPr sz="2400" spc="-5" dirty="0">
                <a:latin typeface="Calibri"/>
                <a:cs typeface="Calibri"/>
              </a:rPr>
              <a:t>nên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đề </a:t>
            </a:r>
            <a:r>
              <a:rPr sz="2400" spc="-10" dirty="0">
                <a:latin typeface="Calibri"/>
                <a:cs typeface="Calibri"/>
              </a:rPr>
              <a:t>cập </a:t>
            </a:r>
            <a:r>
              <a:rPr sz="2400" spc="-15" dirty="0">
                <a:latin typeface="Calibri"/>
                <a:cs typeface="Calibri"/>
              </a:rPr>
              <a:t>tới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5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0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dirty="0"/>
              <a:t>phát</a:t>
            </a:r>
            <a:r>
              <a:rPr sz="3600" spc="-15" dirty="0"/>
              <a:t> </a:t>
            </a:r>
            <a:r>
              <a:rPr sz="3600" spc="-5" dirty="0"/>
              <a:t>sinh</a:t>
            </a:r>
            <a:r>
              <a:rPr sz="3600" spc="-20" dirty="0"/>
              <a:t> </a:t>
            </a:r>
            <a:r>
              <a:rPr sz="3600" dirty="0"/>
              <a:t>ngoại</a:t>
            </a:r>
            <a:r>
              <a:rPr sz="3600" spc="-15" dirty="0"/>
              <a:t> </a:t>
            </a:r>
            <a:r>
              <a:rPr sz="3600" dirty="0"/>
              <a:t>lệ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8406130" cy="52901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try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5080">
              <a:lnSpc>
                <a:spcPct val="123000"/>
              </a:lnSpc>
              <a:spcBef>
                <a:spcPts val="15"/>
              </a:spcBef>
            </a:pPr>
            <a:r>
              <a:rPr sz="2000" dirty="0">
                <a:latin typeface="Consolas"/>
                <a:cs typeface="Consolas"/>
              </a:rPr>
              <a:t>a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một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nguyên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dương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nhỏ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hơn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100: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sinh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bé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 marR="840105" indent="558800">
              <a:lnSpc>
                <a:spcPct val="123000"/>
              </a:lnSpc>
              <a:spcBef>
                <a:spcPts val="10"/>
              </a:spcBef>
            </a:pP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raise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"Bạn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đã nhập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một số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quá nhỏ"</a:t>
            </a:r>
            <a:r>
              <a:rPr sz="2000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sinh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khi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lớn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&gt;=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raise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"Bạn cần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nhập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nhỏ</a:t>
            </a:r>
            <a:r>
              <a:rPr sz="20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hơn</a:t>
            </a:r>
            <a:r>
              <a:rPr sz="20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100"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bắt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lỗi:</a:t>
            </a:r>
            <a:endParaRPr sz="2000">
              <a:latin typeface="Consolas"/>
              <a:cs typeface="Consolas"/>
            </a:endParaRPr>
          </a:p>
          <a:p>
            <a:pPr marL="12700" marR="4332605">
              <a:lnSpc>
                <a:spcPct val="123500"/>
              </a:lnSpc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-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nhập không phải số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nguyên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# -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nhập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lớn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nhập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số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quá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bé</a:t>
            </a:r>
            <a:endParaRPr sz="2000">
              <a:latin typeface="Consolas"/>
              <a:cs typeface="Consolas"/>
            </a:endParaRPr>
          </a:p>
          <a:p>
            <a:pPr marL="572135" marR="5031740" indent="-560070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except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57E99"/>
                </a:solidFill>
                <a:latin typeface="Consolas"/>
                <a:cs typeface="Consolas"/>
              </a:rPr>
              <a:t>ValueError</a:t>
            </a:r>
            <a:r>
              <a:rPr sz="2000" spc="-35" dirty="0">
                <a:solidFill>
                  <a:srgbClr val="257E9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as</a:t>
            </a:r>
            <a:r>
              <a:rPr sz="2000" spc="-2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ex: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(ex)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3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604250" cy="1266825"/>
            <a:chOff x="271881" y="1002538"/>
            <a:chExt cx="8604250" cy="1266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92391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1002538"/>
              <a:ext cx="128917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1002538"/>
              <a:ext cx="1090269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5257" y="1002538"/>
              <a:ext cx="209880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2515" y="1002538"/>
              <a:ext cx="289623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2912998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542" y="1429258"/>
              <a:ext cx="5555107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1855673"/>
              <a:ext cx="2782570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4237" y="1855673"/>
              <a:ext cx="1033640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5298" y="1855673"/>
              <a:ext cx="387705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8845" y="1855673"/>
              <a:ext cx="1144651" cy="41330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6381" y="2238248"/>
            <a:ext cx="165100" cy="857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5230" y="2333244"/>
            <a:ext cx="6497955" cy="353695"/>
            <a:chOff x="1005230" y="2333244"/>
            <a:chExt cx="6497955" cy="353695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2333244"/>
              <a:ext cx="719328" cy="3535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2333244"/>
              <a:ext cx="609600" cy="3535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2333244"/>
              <a:ext cx="1034795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1253" y="2333244"/>
              <a:ext cx="4269867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54849" y="2333244"/>
              <a:ext cx="448055" cy="353567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05230" y="2749295"/>
            <a:ext cx="3181350" cy="353695"/>
            <a:chOff x="1005230" y="2749295"/>
            <a:chExt cx="3181350" cy="353695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2749295"/>
              <a:ext cx="719328" cy="3535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2749295"/>
              <a:ext cx="60960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2749295"/>
              <a:ext cx="103479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1253" y="2749295"/>
              <a:ext cx="1265300" cy="35356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3218688"/>
            <a:ext cx="8585200" cy="1266825"/>
            <a:chOff x="271881" y="3218688"/>
            <a:chExt cx="8585200" cy="1266825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1" y="3218688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3218688"/>
              <a:ext cx="478231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3218688"/>
              <a:ext cx="923912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3218688"/>
              <a:ext cx="1289177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80665" y="3218688"/>
              <a:ext cx="1509140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38930" y="3218688"/>
              <a:ext cx="1013523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85004" y="3218688"/>
              <a:ext cx="387705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78551" y="3218688"/>
              <a:ext cx="714755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50051" y="3218688"/>
              <a:ext cx="1211173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87896" y="3218688"/>
              <a:ext cx="149390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32318" y="3218688"/>
              <a:ext cx="724280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201" y="3643579"/>
              <a:ext cx="695706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2766" y="3642055"/>
              <a:ext cx="654710" cy="4133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93468" y="3640531"/>
              <a:ext cx="987145" cy="41330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39289" y="3639007"/>
              <a:ext cx="5945505" cy="4133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" y="4072382"/>
              <a:ext cx="278257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74237" y="4072382"/>
              <a:ext cx="1443989" cy="41300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716381" y="4452873"/>
            <a:ext cx="165100" cy="12757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05230" y="4547870"/>
            <a:ext cx="6751955" cy="353695"/>
            <a:chOff x="1005230" y="4547870"/>
            <a:chExt cx="6751955" cy="353695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4547870"/>
              <a:ext cx="719328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4547870"/>
              <a:ext cx="609600" cy="3535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4547870"/>
              <a:ext cx="1034795" cy="3535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21253" y="4547870"/>
              <a:ext cx="3679571" cy="3535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69379" y="4547870"/>
              <a:ext cx="582929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935723" y="4547870"/>
              <a:ext cx="821131" cy="35356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05230" y="4963998"/>
            <a:ext cx="7192009" cy="354330"/>
            <a:chOff x="1005230" y="4963998"/>
            <a:chExt cx="7192009" cy="354330"/>
          </a:xfrm>
        </p:grpSpPr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4963998"/>
              <a:ext cx="719328" cy="3538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4963998"/>
              <a:ext cx="609600" cy="3538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4963998"/>
              <a:ext cx="1034795" cy="3538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921253" y="4963998"/>
              <a:ext cx="5275961" cy="353872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005230" y="5381853"/>
            <a:ext cx="7622540" cy="719455"/>
            <a:chOff x="1005230" y="5381853"/>
            <a:chExt cx="7622540" cy="719455"/>
          </a:xfrm>
        </p:grpSpPr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230" y="5381853"/>
              <a:ext cx="719328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4701" y="5381853"/>
              <a:ext cx="609600" cy="3535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32380" y="5381853"/>
              <a:ext cx="1034795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21253" y="5381853"/>
              <a:ext cx="1621282" cy="3535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17822" y="5381853"/>
              <a:ext cx="2943987" cy="3535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14869" y="5381853"/>
              <a:ext cx="416559" cy="3535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27289" y="5381853"/>
              <a:ext cx="524255" cy="35356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20481" y="5381853"/>
              <a:ext cx="706754" cy="3535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05230" y="5747613"/>
              <a:ext cx="283464" cy="3535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146962" y="5747613"/>
              <a:ext cx="2307081" cy="353568"/>
            </a:xfrm>
            <a:prstGeom prst="rect">
              <a:avLst/>
            </a:prstGeom>
          </p:spPr>
        </p:pic>
      </p:grp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8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695055" cy="840105"/>
            <a:chOff x="271881" y="1002538"/>
            <a:chExt cx="869505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47823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0" y="1002538"/>
              <a:ext cx="92391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904" y="1002538"/>
              <a:ext cx="128917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0665" y="1002538"/>
              <a:ext cx="2591816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0556" y="1002538"/>
              <a:ext cx="387705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4104" y="1002538"/>
              <a:ext cx="71475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5604" y="1002538"/>
              <a:ext cx="1212951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16749" y="1002538"/>
              <a:ext cx="766635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5306" y="1002538"/>
              <a:ext cx="819670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38058" y="1002538"/>
              <a:ext cx="628294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429258"/>
              <a:ext cx="923912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6101" y="1429258"/>
              <a:ext cx="1175613" cy="4130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23465" y="1429258"/>
              <a:ext cx="2582164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3957" y="1429258"/>
              <a:ext cx="616102" cy="4130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6381" y="1861261"/>
            <a:ext cx="165100" cy="430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05230" y="1905965"/>
            <a:ext cx="7728584" cy="720090"/>
            <a:chOff x="1005230" y="1905965"/>
            <a:chExt cx="7728584" cy="72009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5230" y="1905965"/>
              <a:ext cx="411479" cy="3538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9525" y="1905965"/>
              <a:ext cx="3485261" cy="353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35754" y="1905965"/>
              <a:ext cx="883665" cy="3538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3436" y="1905965"/>
              <a:ext cx="332232" cy="3538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59552" y="1905965"/>
              <a:ext cx="3174111" cy="3538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5230" y="2272284"/>
              <a:ext cx="109206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60752" y="2272284"/>
              <a:ext cx="61150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49957" y="2272284"/>
              <a:ext cx="1034795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7306" y="2272284"/>
              <a:ext cx="1088567" cy="35356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05230" y="2688335"/>
            <a:ext cx="7736205" cy="719455"/>
            <a:chOff x="1005230" y="2688335"/>
            <a:chExt cx="7736205" cy="719455"/>
          </a:xfrm>
        </p:grpSpPr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2688335"/>
              <a:ext cx="4869434" cy="3535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39384" y="2688335"/>
              <a:ext cx="2520568" cy="3535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33841" y="2688335"/>
              <a:ext cx="332231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99958" y="2688335"/>
              <a:ext cx="440944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3054095"/>
              <a:ext cx="1193076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049144" y="3054095"/>
              <a:ext cx="2163826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68825" y="3054095"/>
              <a:ext cx="1205268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25211" y="3054095"/>
              <a:ext cx="786384" cy="353567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005230" y="3469843"/>
            <a:ext cx="7665720" cy="720090"/>
            <a:chOff x="1005230" y="3469843"/>
            <a:chExt cx="7665720" cy="720090"/>
          </a:xfrm>
        </p:grpSpPr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3469843"/>
              <a:ext cx="4869434" cy="35387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39384" y="3469843"/>
              <a:ext cx="2453513" cy="3538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63738" y="3469843"/>
              <a:ext cx="332231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29853" y="3469843"/>
              <a:ext cx="440944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3836162"/>
              <a:ext cx="1193076" cy="3535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49144" y="3836162"/>
              <a:ext cx="685800" cy="3535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97785" y="3836162"/>
              <a:ext cx="1011682" cy="3535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65321" y="3836162"/>
              <a:ext cx="2968371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98692" y="3836162"/>
              <a:ext cx="448056" cy="353568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05230" y="4253738"/>
            <a:ext cx="7759065" cy="719455"/>
            <a:chOff x="1005230" y="4253738"/>
            <a:chExt cx="7759065" cy="719455"/>
          </a:xfrm>
        </p:grpSpPr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4253738"/>
              <a:ext cx="4869434" cy="3535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39384" y="4253738"/>
              <a:ext cx="2543048" cy="3535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55177" y="4253738"/>
              <a:ext cx="332231" cy="35356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321293" y="4253738"/>
              <a:ext cx="442975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4619498"/>
              <a:ext cx="1193076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049144" y="4619498"/>
              <a:ext cx="1794636" cy="35356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06113" y="4619498"/>
              <a:ext cx="2152268" cy="3535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31763" y="4619498"/>
              <a:ext cx="1962912" cy="353568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005230" y="5035245"/>
            <a:ext cx="7990205" cy="720090"/>
            <a:chOff x="1005230" y="5035245"/>
            <a:chExt cx="7990205" cy="720090"/>
          </a:xfrm>
        </p:grpSpPr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230" y="5035245"/>
              <a:ext cx="4869434" cy="3538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739384" y="5035245"/>
              <a:ext cx="2781427" cy="3538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88350" y="5035245"/>
              <a:ext cx="332231" cy="3538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54465" y="5035245"/>
              <a:ext cx="440944" cy="3538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05230" y="5401665"/>
              <a:ext cx="1193076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49144" y="5401665"/>
              <a:ext cx="2027428" cy="35356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49953" y="5401665"/>
              <a:ext cx="702259" cy="35356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35169" y="5401665"/>
              <a:ext cx="448055" cy="353568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005230" y="5817717"/>
            <a:ext cx="7566025" cy="719455"/>
            <a:chOff x="1005230" y="5817717"/>
            <a:chExt cx="7566025" cy="719455"/>
          </a:xfrm>
        </p:grpSpPr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05230" y="5817717"/>
              <a:ext cx="4038091" cy="3535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913122" y="5817717"/>
              <a:ext cx="837438" cy="3535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631179" y="5817717"/>
              <a:ext cx="2939923" cy="3535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05230" y="6183477"/>
              <a:ext cx="966647" cy="3535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51025" y="6183477"/>
              <a:ext cx="3380104" cy="3535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097779" y="6183477"/>
              <a:ext cx="566927" cy="35356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22975" y="6183477"/>
              <a:ext cx="883665" cy="3535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0404" y="6183477"/>
              <a:ext cx="332231" cy="35356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446519" y="6183477"/>
              <a:ext cx="631951" cy="353567"/>
            </a:xfrm>
            <a:prstGeom prst="rect">
              <a:avLst/>
            </a:prstGeom>
          </p:spPr>
        </p:pic>
      </p:grp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2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1055" cy="538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466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comprehension),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nhất: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&lt;biểu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thức&gt;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&lt;biến&gt;</a:t>
            </a:r>
            <a:r>
              <a:rPr sz="2000" dirty="0">
                <a:latin typeface="Consolas"/>
                <a:cs typeface="Consolas"/>
              </a:rPr>
              <a:t> in</a:t>
            </a:r>
            <a:r>
              <a:rPr sz="2000" spc="-5" dirty="0">
                <a:latin typeface="Consolas"/>
                <a:cs typeface="Consolas"/>
              </a:rPr>
              <a:t> &lt;tuần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 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&lt;biểu</a:t>
            </a:r>
            <a:r>
              <a:rPr sz="2000" spc="-5" dirty="0">
                <a:latin typeface="Consolas"/>
                <a:cs typeface="Consolas"/>
              </a:rPr>
              <a:t> thức&gt;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5" dirty="0">
                <a:latin typeface="Consolas"/>
                <a:cs typeface="Consolas"/>
              </a:rPr>
              <a:t> &lt;biến&gt;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in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&lt;tuần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if</a:t>
            </a:r>
            <a:r>
              <a:rPr sz="2000" spc="-5" dirty="0">
                <a:latin typeface="Consolas"/>
                <a:cs typeface="Consolas"/>
              </a:rPr>
              <a:t> 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x 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if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not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nữa: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endParaRPr sz="2800">
              <a:latin typeface="Calibri"/>
              <a:cs typeface="Calibri"/>
            </a:endParaRPr>
          </a:p>
          <a:p>
            <a:pPr marL="744220" marR="12573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phải </a:t>
            </a:r>
            <a:r>
              <a:rPr sz="2400" spc="-25" dirty="0">
                <a:latin typeface="Calibri"/>
                <a:cs typeface="Calibri"/>
              </a:rPr>
              <a:t>kết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rẽ</a:t>
            </a:r>
            <a:r>
              <a:rPr sz="2400" spc="-5" dirty="0">
                <a:latin typeface="Calibri"/>
                <a:cs typeface="Calibri"/>
              </a:rPr>
              <a:t> nhánh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&lt;A&gt; </a:t>
            </a:r>
            <a:r>
              <a:rPr sz="2000" spc="-10" dirty="0">
                <a:latin typeface="Consolas"/>
                <a:cs typeface="Consolas"/>
              </a:rPr>
              <a:t>if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else</a:t>
            </a:r>
            <a:r>
              <a:rPr sz="2000" dirty="0">
                <a:latin typeface="Consolas"/>
                <a:cs typeface="Consolas"/>
              </a:rPr>
              <a:t> &lt;B&gt;</a:t>
            </a:r>
            <a:r>
              <a:rPr sz="2000" spc="-5" dirty="0">
                <a:latin typeface="Consolas"/>
                <a:cs typeface="Consolas"/>
              </a:rPr>
              <a:t> 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&lt;biến&gt;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&lt;tuần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tự&gt;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'?'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21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58505" cy="45281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đôi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‘abc’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s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endParaRPr sz="2000">
              <a:latin typeface="Consolas"/>
              <a:cs typeface="Consolas"/>
            </a:endParaRPr>
          </a:p>
          <a:p>
            <a:pPr marL="1588770" marR="4805680" indent="-559435">
              <a:lnSpc>
                <a:spcPct val="116500"/>
              </a:lnSpc>
              <a:spcBef>
                <a:spcPts val="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109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109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 </a:t>
            </a:r>
            <a:r>
              <a:rPr sz="2000" spc="-108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1463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3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7057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bị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lại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5499339"/>
          <a:ext cx="6681467" cy="664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232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set(([1,2],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[2,3]))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3175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set(((1,2),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(2,3)))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{(1,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2),</a:t>
                      </a:r>
                      <a:r>
                        <a:rPr sz="22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(2,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3)}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6381" y="6187541"/>
            <a:ext cx="1877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a.add("abc")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141" y="6187541"/>
            <a:ext cx="387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"abc",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3)}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9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2" cy="536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55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Minh</a:t>
                      </a:r>
                      <a:r>
                        <a:rPr sz="2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họa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giao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gộp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hiệu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riêng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một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loại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^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khác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(loại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bỏ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chung)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tồn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nằm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thuộc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088" y="1464563"/>
            <a:ext cx="1067135" cy="666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0647" y="2264664"/>
            <a:ext cx="1067158" cy="66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0647" y="3110860"/>
            <a:ext cx="1057275" cy="6759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491" y="3913251"/>
            <a:ext cx="1066447" cy="676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8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6392</Words>
  <Application>Microsoft Office PowerPoint</Application>
  <PresentationFormat>On-screen Show (4:3)</PresentationFormat>
  <Paragraphs>924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 MT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Set (tập hợp)</vt:lpstr>
      <vt:lpstr>Giới thiệu</vt:lpstr>
      <vt:lpstr>Khởi tạo</vt:lpstr>
      <vt:lpstr>Khởi tạo</vt:lpstr>
      <vt:lpstr>Khởi tạo</vt:lpstr>
      <vt:lpstr>Các phép toán trên set</vt:lpstr>
      <vt:lpstr>Các phép toán trên set</vt:lpstr>
      <vt:lpstr>Các phép toán trên set</vt:lpstr>
      <vt:lpstr>Duyệt các phần tử của tập hợp</vt:lpstr>
      <vt:lpstr>Các phương thức của set</vt:lpstr>
      <vt:lpstr>Các phương thức của set</vt:lpstr>
      <vt:lpstr>Frozenset (tập hợp tĩnh)</vt:lpstr>
      <vt:lpstr>Frozenset (tập tĩnh)</vt:lpstr>
      <vt:lpstr>Tổng kết lại</vt:lpstr>
      <vt:lpstr>Bài tập</vt:lpstr>
      <vt:lpstr>Bài tập</vt:lpstr>
      <vt:lpstr>Bài tập</vt:lpstr>
      <vt:lpstr>PowerPoint Presentation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Truy xuất dữ liệu theo khóa</vt:lpstr>
      <vt:lpstr>Xóa dữ liệu trong từ điển</vt:lpstr>
      <vt:lpstr>Kiểm tra dữ liệu trong từ điển</vt:lpstr>
      <vt:lpstr>Duyệt dữ liệu trong từ điển</vt:lpstr>
      <vt:lpstr>PowerPoint Presentation</vt:lpstr>
      <vt:lpstr>Module và Package</vt:lpstr>
      <vt:lpstr>Module (khối)</vt:lpstr>
      <vt:lpstr>Package (gói)</vt:lpstr>
      <vt:lpstr>Module math</vt:lpstr>
      <vt:lpstr>Module math</vt:lpstr>
      <vt:lpstr>Module math</vt:lpstr>
      <vt:lpstr>Tổng kết</vt:lpstr>
      <vt:lpstr>Bài tập</vt:lpstr>
      <vt:lpstr>Bài tập</vt:lpstr>
      <vt:lpstr>Bài tập</vt:lpstr>
      <vt:lpstr>PowerPoint Presentation</vt:lpstr>
      <vt:lpstr>Ngoại lệ và xử lý ngoại lệ?</vt:lpstr>
      <vt:lpstr>Nội dung</vt:lpstr>
      <vt:lpstr>1. Ngoại lệ là gì?</vt:lpstr>
      <vt:lpstr>1. Ngoại lệ là gì?</vt:lpstr>
      <vt:lpstr>1. Ngoại lệ là gì?</vt:lpstr>
      <vt:lpstr>2. Xử lý ngoại lệ</vt:lpstr>
      <vt:lpstr>Cú pháp try-except-else-finally</vt:lpstr>
      <vt:lpstr>Cú pháp try-except-finally</vt:lpstr>
      <vt:lpstr>Quy tắc “bắt” ngoại lệ: lọt sàng xuống nia</vt:lpstr>
      <vt:lpstr>Nhiệm vụ của khối finally: xử lý dự phòng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3. Một số loại ngoại lệ thường gặp</vt:lpstr>
      <vt:lpstr>4. Tự sinh ngoại lệ với từ khóa raise</vt:lpstr>
      <vt:lpstr>Ví dụ về phát sinh ngoại lệ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Nguyễn Văn Thiệu</cp:lastModifiedBy>
  <cp:revision>44</cp:revision>
  <dcterms:created xsi:type="dcterms:W3CDTF">2022-08-15T01:52:21Z</dcterms:created>
  <dcterms:modified xsi:type="dcterms:W3CDTF">2022-08-29T01:27:35Z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