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F5185-9E1E-455D-AD8A-696A38CF3C62}" type="datetimeFigureOut">
              <a:rPr lang="es-VE" smtClean="0"/>
              <a:t>09/01/2024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3156A-B1C1-41A8-9275-7A79690AE3BB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A38A3-7EB6-44CD-B5E1-4422C63CA538}" type="datetimeFigureOut">
              <a:rPr lang="es-VE" smtClean="0"/>
              <a:t>09/01/2024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8E50-0184-4695-A23A-41A9E70860C7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E0901C55-CAED-498C-B7EB-BD26FB4B205E}" type="slidenum">
              <a:rPr lang="es-ES" altLang="es-VE" sz="1200">
                <a:latin typeface="Calibri" pitchFamily="34" charset="0"/>
              </a:rPr>
              <a:pPr algn="r" defTabSz="930275"/>
              <a:t>1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3475024A-FD6B-4BB6-B521-1ACA20927E23}" type="slidenum">
              <a:rPr lang="es-ES" altLang="es-VE" sz="1200">
                <a:latin typeface="Calibri" pitchFamily="34" charset="0"/>
              </a:rPr>
              <a:pPr algn="r" defTabSz="930275"/>
              <a:t>10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ES_tradnl" altLang="es-V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5EDF2E63-2FC5-4B08-A860-0450D38B5009}" type="slidenum">
              <a:rPr lang="es-ES" altLang="es-VE" sz="1200">
                <a:latin typeface="Calibri" pitchFamily="34" charset="0"/>
              </a:rPr>
              <a:pPr algn="r" defTabSz="930275"/>
              <a:t>11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ES_tradnl" altLang="es-V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1" rIns="91422" bIns="45711" anchor="b"/>
          <a:lstStyle/>
          <a:p>
            <a:pPr algn="r" defTabSz="930275"/>
            <a:fld id="{D1DCB46B-F82B-4E1D-98EE-E77675E91D37}" type="slidenum">
              <a:rPr lang="es-ES" altLang="es-VE" sz="1200">
                <a:latin typeface="Calibri" pitchFamily="34" charset="0"/>
              </a:rPr>
              <a:pPr algn="r" defTabSz="930275"/>
              <a:t>12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22" tIns="45711" rIns="91422" bIns="45711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1" rIns="91422" bIns="45711" anchor="b"/>
          <a:lstStyle/>
          <a:p>
            <a:pPr algn="r" defTabSz="930275"/>
            <a:fld id="{6E47601C-55B7-47F3-896E-82175EB1A9BA}" type="slidenum">
              <a:rPr lang="es-ES" altLang="es-VE" sz="1200">
                <a:latin typeface="Calibri" pitchFamily="34" charset="0"/>
              </a:rPr>
              <a:pPr algn="r" defTabSz="930275"/>
              <a:t>13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22" tIns="45711" rIns="91422" bIns="45711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1" rIns="91422" bIns="45711" anchor="b"/>
          <a:lstStyle/>
          <a:p>
            <a:pPr algn="r" defTabSz="930275"/>
            <a:fld id="{B3AA4F3F-9C51-4035-8BFF-96145BB6E348}" type="slidenum">
              <a:rPr lang="es-ES" altLang="es-VE" sz="1200">
                <a:latin typeface="Calibri" pitchFamily="34" charset="0"/>
              </a:rPr>
              <a:pPr algn="r" defTabSz="930275"/>
              <a:t>14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22" tIns="45711" rIns="91422" bIns="45711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0284D379-923C-43DE-AFB8-0133776D28E2}" type="slidenum">
              <a:rPr lang="es-ES" altLang="es-VE" sz="1200">
                <a:latin typeface="Calibri" pitchFamily="34" charset="0"/>
              </a:rPr>
              <a:pPr algn="r" defTabSz="930275"/>
              <a:t>15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F11B3DD4-CA78-49B1-A6F4-1CB4E97E245D}" type="slidenum">
              <a:rPr lang="es-ES" altLang="es-VE" sz="1200">
                <a:latin typeface="Calibri" pitchFamily="34" charset="0"/>
              </a:rPr>
              <a:pPr algn="r" defTabSz="930275"/>
              <a:t>16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F94E7424-1456-453D-9630-F2AF7C56B235}" type="slidenum">
              <a:rPr lang="es-ES" altLang="es-VE" sz="1200">
                <a:latin typeface="Calibri" pitchFamily="34" charset="0"/>
              </a:rPr>
              <a:pPr algn="r" defTabSz="930275"/>
              <a:t>17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A0C6F475-BB3B-4B64-A5CC-9136EE0DE66C}" type="slidenum">
              <a:rPr lang="es-ES" altLang="es-VE" sz="1200">
                <a:latin typeface="Calibri" pitchFamily="34" charset="0"/>
              </a:rPr>
              <a:pPr algn="r" defTabSz="930275"/>
              <a:t>2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D6D2FB44-0649-4FE6-9B07-D45E1D8110B1}" type="slidenum">
              <a:rPr lang="es-ES" altLang="es-VE" sz="1200">
                <a:latin typeface="Calibri" pitchFamily="34" charset="0"/>
              </a:rPr>
              <a:pPr algn="r" defTabSz="930275"/>
              <a:t>3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45AFD92A-54EE-4DDA-B5C4-86DC13E2A398}" type="slidenum">
              <a:rPr lang="es-ES" altLang="es-VE" sz="1200">
                <a:latin typeface="Calibri" pitchFamily="34" charset="0"/>
              </a:rPr>
              <a:pPr algn="r" defTabSz="930275"/>
              <a:t>4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D525F33A-088D-40CB-9F54-0932C5262524}" type="slidenum">
              <a:rPr lang="es-ES" altLang="es-VE" sz="1200">
                <a:latin typeface="Calibri" pitchFamily="34" charset="0"/>
              </a:rPr>
              <a:pPr algn="r" defTabSz="930275"/>
              <a:t>5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VE" altLang="es-V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F87C1CDD-D3C8-42EF-8EC9-17F35DEB9F87}" type="slidenum">
              <a:rPr lang="es-ES" altLang="es-VE" sz="1200">
                <a:latin typeface="Calibri" pitchFamily="34" charset="0"/>
              </a:rPr>
              <a:pPr algn="r" defTabSz="930275"/>
              <a:t>6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ES_tradnl" altLang="es-V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F0B407AC-2ABE-4CA1-ADFB-9E4A81831F16}" type="slidenum">
              <a:rPr lang="es-ES" altLang="es-VE" sz="1200">
                <a:latin typeface="Calibri" pitchFamily="34" charset="0"/>
              </a:rPr>
              <a:pPr algn="r" defTabSz="930275"/>
              <a:t>7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ES_tradnl" altLang="es-V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D8BB6CB4-16F9-4F54-9B6E-9A59593830A6}" type="slidenum">
              <a:rPr lang="es-ES" altLang="es-VE" sz="1200">
                <a:latin typeface="Calibri" pitchFamily="34" charset="0"/>
              </a:rPr>
              <a:pPr algn="r" defTabSz="930275"/>
              <a:t>8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ES_tradnl" altLang="es-V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30275"/>
            <a:fld id="{63E8CD81-FABB-4ABD-A8B2-BCD90A1CBCB3}" type="slidenum">
              <a:rPr lang="es-ES" altLang="es-VE" sz="1200">
                <a:latin typeface="Calibri" pitchFamily="34" charset="0"/>
              </a:rPr>
              <a:pPr algn="r" defTabSz="930275"/>
              <a:t>9</a:t>
            </a:fld>
            <a:endParaRPr lang="es-ES" altLang="es-VE" sz="1200">
              <a:latin typeface="Calibri" pitchFamily="34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es-ES_tradnl" altLang="es-V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78DB-20A5-4A9A-B814-1C3E8EF3BE93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EE07F-BCC2-478B-A55D-94C8AF2E9C2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0EE37-7764-4748-9832-47D3772AC9AA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82EA7-5FF0-4559-8F4D-72B5C727E966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3B13F-A7DC-48E4-8E74-D211AC6B116D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9CB87-183E-4C70-BCAB-C5066A7D513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BAFF-27D5-4B1A-AFC3-0BB543D6E4F4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FCFC5-FEFF-4A94-9CFF-9F3EDB6E891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6DA89-6025-4CDC-BB45-49B53335FDD0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4C5F-73CF-410D-9842-80615F646F8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10D14-4451-4203-AD42-DEC1828D2CD2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02C7B-31E4-4358-B0B8-2C4583A43C4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492A-6CF7-48E4-A83B-E42A461F110D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3D930-915F-4667-B5A2-08A58C860E06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F1B79-46A8-43C1-8BC8-F2F269009074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1930-FEA1-4505-8B8B-BCD776F3A08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85D4-061F-4EC0-B595-C1DF76988D46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8A654-9EAD-4720-BE60-E8120B62AC2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EE7DB-27C5-41F2-AB9F-D548CEB9E182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353D7-1CD9-482A-9766-D1DA8A55608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01D06-FBA3-4E40-994A-303E76E00DDB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8416-5DA4-4D48-A847-AF9B7F10B70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7A9D23-0923-4999-8E45-8A9630B330F7}" type="datetimeFigureOut">
              <a:rPr lang="es-VE"/>
              <a:pPr>
                <a:defRPr/>
              </a:pPr>
              <a:t>09/01/2024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CF993B-F865-416D-BB7E-613574B64D4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Hoja_de_c_lculo_de_Microsoft_Office_Excel_97-20031.xls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Hoja_de_c_lculo_de_Microsoft_Office_Excel_97-200310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Hoja_de_c_lculo_de_Microsoft_Office_Excel_97-200311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Hoja_de_c_lculo_de_Microsoft_Office_Excel_97-200312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Hoja_de_c_lculo_de_Microsoft_Office_Excel_97-200313.xls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Hoja_de_c_lculo_de_Microsoft_Office_Excel_97-200314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Hoja_de_c_lculo_de_Microsoft_Office_Excel_97-200315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Hoja_de_c_lculo_de_Microsoft_Office_Excel_97-200316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Hoja_de_c_lculo_de_Microsoft_Office_Excel_97-200317.xls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Hoja_de_c_lculo_de_Microsoft_Office_Excel_97-20032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Hoja_de_c_lculo_de_Microsoft_Office_Excel_97-20033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Hoja_de_c_lculo_de_Microsoft_Office_Excel_97-20034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Hoja_de_c_lculo_de_Microsoft_Office_Excel_97-20035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Hoja_de_c_lculo_de_Microsoft_Office_Excel_97-20036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Hoja_de_c_lculo_de_Microsoft_Office_Excel_97-20037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Hoja_de_c_lculo_de_Microsoft_Office_Excel_97-20038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Hoja_de_c_lculo_de_Microsoft_Office_Excel_97-20039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411413" y="947738"/>
            <a:ext cx="36718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altLang="es-VE" sz="800" b="1">
                <a:solidFill>
                  <a:srgbClr val="003366"/>
                </a:solidFill>
              </a:rPr>
              <a:t> </a:t>
            </a:r>
            <a:endParaRPr lang="es-ES" altLang="es-VE" sz="800" b="1">
              <a:solidFill>
                <a:srgbClr val="003366"/>
              </a:solidFill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348038" y="1501775"/>
            <a:ext cx="140652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76600" y="1485900"/>
            <a:ext cx="15224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276600" y="1590675"/>
            <a:ext cx="15128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Iriarte</a:t>
            </a:r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816225" y="4868863"/>
            <a:ext cx="1252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Remolcadores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235075" y="4867275"/>
            <a:ext cx="196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</a:t>
            </a:r>
          </a:p>
          <a:p>
            <a:pPr algn="ctr"/>
            <a:r>
              <a:rPr lang="es-ES_tradnl" altLang="es-VE" sz="800"/>
              <a:t>  Buques-Tanques</a:t>
            </a: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2843213" y="566738"/>
            <a:ext cx="6156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1768475" y="5157788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r>
              <a:rPr lang="es-VE" altLang="es-VE" sz="800">
                <a:solidFill>
                  <a:srgbClr val="FF0000"/>
                </a:solidFill>
              </a:rPr>
              <a:t> </a:t>
            </a:r>
            <a:endParaRPr lang="es-ES_tradnl" altLang="es-VE" sz="800">
              <a:solidFill>
                <a:srgbClr val="FF0000"/>
              </a:solidFill>
            </a:endParaRP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4703763" y="2365375"/>
            <a:ext cx="12192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32" name="Text Box 15"/>
          <p:cNvSpPr txBox="1">
            <a:spLocks noChangeArrowheads="1"/>
          </p:cNvSpPr>
          <p:nvPr/>
        </p:nvSpPr>
        <p:spPr bwMode="auto">
          <a:xfrm>
            <a:off x="4941888" y="2403475"/>
            <a:ext cx="649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Secretaria</a:t>
            </a:r>
          </a:p>
          <a:p>
            <a:pPr algn="ctr"/>
            <a:endParaRPr lang="es-ES_tradnl" altLang="es-VE" sz="800"/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4643438" y="2660650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Ka</a:t>
            </a:r>
            <a:r>
              <a:rPr lang="es-ES_tradnl" altLang="es-VE" sz="800" b="1"/>
              <a:t>ti</a:t>
            </a:r>
            <a:r>
              <a:rPr lang="es-VE" altLang="es-VE" sz="800" b="1"/>
              <a:t>u</a:t>
            </a:r>
            <a:r>
              <a:rPr lang="es-ES_tradnl" altLang="es-VE" sz="800" b="1"/>
              <a:t>s</a:t>
            </a:r>
            <a:r>
              <a:rPr lang="es-VE" altLang="es-VE" sz="800" b="1"/>
              <a:t>k</a:t>
            </a:r>
            <a:r>
              <a:rPr lang="es-ES_tradnl" altLang="es-VE" sz="800" b="1"/>
              <a:t>a Velásquez</a:t>
            </a:r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4184650" y="4873625"/>
            <a:ext cx="12525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Fluvial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5480050" y="4848225"/>
            <a:ext cx="12525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Técnica</a:t>
            </a:r>
          </a:p>
        </p:txBody>
      </p:sp>
      <p:sp>
        <p:nvSpPr>
          <p:cNvPr id="5136" name="Text Box 19"/>
          <p:cNvSpPr txBox="1">
            <a:spLocks noChangeArrowheads="1"/>
          </p:cNvSpPr>
          <p:nvPr/>
        </p:nvSpPr>
        <p:spPr bwMode="auto">
          <a:xfrm>
            <a:off x="2311400" y="3157538"/>
            <a:ext cx="1252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</a:t>
            </a:r>
          </a:p>
          <a:p>
            <a:pPr algn="ctr"/>
            <a:r>
              <a:rPr lang="es-ES_tradnl" altLang="es-VE" sz="800"/>
              <a:t>Personal de Flota</a:t>
            </a:r>
          </a:p>
        </p:txBody>
      </p:sp>
      <p:sp>
        <p:nvSpPr>
          <p:cNvPr id="5137" name="Text Box 20"/>
          <p:cNvSpPr txBox="1">
            <a:spLocks noChangeArrowheads="1"/>
          </p:cNvSpPr>
          <p:nvPr/>
        </p:nvSpPr>
        <p:spPr bwMode="auto">
          <a:xfrm>
            <a:off x="4500563" y="3933825"/>
            <a:ext cx="16557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Contratación</a:t>
            </a:r>
          </a:p>
        </p:txBody>
      </p:sp>
      <p:sp>
        <p:nvSpPr>
          <p:cNvPr id="5138" name="Text Box 21"/>
          <p:cNvSpPr txBox="1">
            <a:spLocks noChangeArrowheads="1"/>
          </p:cNvSpPr>
          <p:nvPr/>
        </p:nvSpPr>
        <p:spPr bwMode="auto">
          <a:xfrm>
            <a:off x="2152650" y="2365375"/>
            <a:ext cx="14398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Oficial de Protección de Compañía</a:t>
            </a:r>
          </a:p>
        </p:txBody>
      </p:sp>
      <p:sp>
        <p:nvSpPr>
          <p:cNvPr id="5139" name="Text Box 22"/>
          <p:cNvSpPr txBox="1">
            <a:spLocks noChangeArrowheads="1"/>
          </p:cNvSpPr>
          <p:nvPr/>
        </p:nvSpPr>
        <p:spPr bwMode="auto">
          <a:xfrm>
            <a:off x="2124075" y="2679700"/>
            <a:ext cx="1512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 </a:t>
            </a:r>
          </a:p>
          <a:p>
            <a:pPr algn="ctr"/>
            <a:r>
              <a:rPr lang="es-ES_tradnl" altLang="es-VE" sz="800" b="1"/>
              <a:t>Julio Bernal</a:t>
            </a:r>
          </a:p>
        </p:txBody>
      </p:sp>
      <p:sp>
        <p:nvSpPr>
          <p:cNvPr id="5140" name="Text Box 23"/>
          <p:cNvSpPr txBox="1">
            <a:spLocks noChangeArrowheads="1"/>
          </p:cNvSpPr>
          <p:nvPr/>
        </p:nvSpPr>
        <p:spPr bwMode="auto">
          <a:xfrm>
            <a:off x="4716463" y="3127375"/>
            <a:ext cx="125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Líder de Servicios Logística</a:t>
            </a:r>
          </a:p>
        </p:txBody>
      </p:sp>
      <p:sp>
        <p:nvSpPr>
          <p:cNvPr id="5141" name="Line 24"/>
          <p:cNvSpPr>
            <a:spLocks noChangeShapeType="1"/>
          </p:cNvSpPr>
          <p:nvPr/>
        </p:nvSpPr>
        <p:spPr bwMode="auto">
          <a:xfrm>
            <a:off x="4029075" y="20351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42" name="Rectangle 25"/>
          <p:cNvSpPr>
            <a:spLocks noChangeArrowheads="1"/>
          </p:cNvSpPr>
          <p:nvPr/>
        </p:nvSpPr>
        <p:spPr bwMode="auto">
          <a:xfrm>
            <a:off x="2259013" y="2379663"/>
            <a:ext cx="1219200" cy="617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3" name="Rectangle 27"/>
          <p:cNvSpPr>
            <a:spLocks noChangeArrowheads="1"/>
          </p:cNvSpPr>
          <p:nvPr/>
        </p:nvSpPr>
        <p:spPr bwMode="auto">
          <a:xfrm>
            <a:off x="1544638" y="4902200"/>
            <a:ext cx="1219200" cy="68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4" name="Rectangle 29"/>
          <p:cNvSpPr>
            <a:spLocks noChangeArrowheads="1"/>
          </p:cNvSpPr>
          <p:nvPr/>
        </p:nvSpPr>
        <p:spPr bwMode="auto">
          <a:xfrm>
            <a:off x="2268538" y="3192463"/>
            <a:ext cx="1208087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5" name="Rectangle 30"/>
          <p:cNvSpPr>
            <a:spLocks noChangeArrowheads="1"/>
          </p:cNvSpPr>
          <p:nvPr/>
        </p:nvSpPr>
        <p:spPr bwMode="auto">
          <a:xfrm>
            <a:off x="2843213" y="4868863"/>
            <a:ext cx="1219200" cy="696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6" name="Rectangle 32"/>
          <p:cNvSpPr>
            <a:spLocks noChangeArrowheads="1"/>
          </p:cNvSpPr>
          <p:nvPr/>
        </p:nvSpPr>
        <p:spPr bwMode="auto">
          <a:xfrm>
            <a:off x="4203700" y="4892675"/>
            <a:ext cx="1219200" cy="696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7" name="Rectangle 34"/>
          <p:cNvSpPr>
            <a:spLocks noChangeArrowheads="1"/>
          </p:cNvSpPr>
          <p:nvPr/>
        </p:nvSpPr>
        <p:spPr bwMode="auto">
          <a:xfrm>
            <a:off x="5513388" y="4883150"/>
            <a:ext cx="1219200" cy="706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8" name="Rectangle 36"/>
          <p:cNvSpPr>
            <a:spLocks noChangeArrowheads="1"/>
          </p:cNvSpPr>
          <p:nvPr/>
        </p:nvSpPr>
        <p:spPr bwMode="auto">
          <a:xfrm>
            <a:off x="4705350" y="3898900"/>
            <a:ext cx="1290638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49" name="Rectangle 38"/>
          <p:cNvSpPr>
            <a:spLocks noChangeArrowheads="1"/>
          </p:cNvSpPr>
          <p:nvPr/>
        </p:nvSpPr>
        <p:spPr bwMode="auto">
          <a:xfrm>
            <a:off x="4719638" y="3155950"/>
            <a:ext cx="1219200" cy="62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VE" altLang="es-VE" sz="800"/>
          </a:p>
        </p:txBody>
      </p:sp>
      <p:sp>
        <p:nvSpPr>
          <p:cNvPr id="5150" name="Text Box 41"/>
          <p:cNvSpPr txBox="1">
            <a:spLocks noChangeArrowheads="1"/>
          </p:cNvSpPr>
          <p:nvPr/>
        </p:nvSpPr>
        <p:spPr bwMode="auto">
          <a:xfrm>
            <a:off x="4140200" y="5130800"/>
            <a:ext cx="1223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Nelson Matute  </a:t>
            </a:r>
          </a:p>
        </p:txBody>
      </p:sp>
      <p:sp>
        <p:nvSpPr>
          <p:cNvPr id="5151" name="Text Box 42"/>
          <p:cNvSpPr txBox="1">
            <a:spLocks noChangeArrowheads="1"/>
          </p:cNvSpPr>
          <p:nvPr/>
        </p:nvSpPr>
        <p:spPr bwMode="auto">
          <a:xfrm>
            <a:off x="5549900" y="5057775"/>
            <a:ext cx="11826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altLang="es-VE" sz="800"/>
              <a:t>1 NNC Cardón</a:t>
            </a:r>
          </a:p>
          <a:p>
            <a:r>
              <a:rPr lang="es-ES_tradnl" altLang="es-VE" sz="800" b="1"/>
              <a:t>V</a:t>
            </a:r>
            <a:r>
              <a:rPr lang="es-VE" altLang="es-VE" sz="800" b="1"/>
              <a:t>l</a:t>
            </a:r>
            <a:r>
              <a:rPr lang="es-ES_tradnl" altLang="es-VE" sz="800" b="1"/>
              <a:t>a</a:t>
            </a:r>
            <a:r>
              <a:rPr lang="es-VE" altLang="es-VE" sz="800" b="1"/>
              <a:t>dimir Contreras </a:t>
            </a:r>
          </a:p>
          <a:p>
            <a:r>
              <a:rPr lang="es-VE" altLang="es-VE" sz="800"/>
              <a:t>Designación 04.10.21</a:t>
            </a:r>
          </a:p>
        </p:txBody>
      </p:sp>
      <p:sp>
        <p:nvSpPr>
          <p:cNvPr id="5152" name="Text Box 43"/>
          <p:cNvSpPr txBox="1">
            <a:spLocks noChangeArrowheads="1"/>
          </p:cNvSpPr>
          <p:nvPr/>
        </p:nvSpPr>
        <p:spPr bwMode="auto">
          <a:xfrm>
            <a:off x="4632325" y="4076700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Joy Charinga ( E )</a:t>
            </a:r>
            <a:endParaRPr lang="es-ES_tradnl" altLang="es-VE" sz="800">
              <a:solidFill>
                <a:srgbClr val="FF0000"/>
              </a:solidFill>
            </a:endParaRPr>
          </a:p>
        </p:txBody>
      </p:sp>
      <p:sp>
        <p:nvSpPr>
          <p:cNvPr id="5153" name="Text Box 44"/>
          <p:cNvSpPr txBox="1">
            <a:spLocks noChangeArrowheads="1"/>
          </p:cNvSpPr>
          <p:nvPr/>
        </p:nvSpPr>
        <p:spPr bwMode="auto">
          <a:xfrm>
            <a:off x="4875213" y="3446463"/>
            <a:ext cx="1065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Cristy Colina</a:t>
            </a:r>
          </a:p>
        </p:txBody>
      </p:sp>
      <p:sp>
        <p:nvSpPr>
          <p:cNvPr id="5154" name="Text Box 45"/>
          <p:cNvSpPr txBox="1">
            <a:spLocks noChangeArrowheads="1"/>
          </p:cNvSpPr>
          <p:nvPr/>
        </p:nvSpPr>
        <p:spPr bwMode="auto">
          <a:xfrm>
            <a:off x="2455863" y="3489325"/>
            <a:ext cx="887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Jenifer Acosta</a:t>
            </a:r>
            <a:endParaRPr lang="es-ES_tradnl" altLang="es-VE" sz="800" b="1"/>
          </a:p>
        </p:txBody>
      </p:sp>
      <p:sp>
        <p:nvSpPr>
          <p:cNvPr id="5155" name="Line 46"/>
          <p:cNvSpPr>
            <a:spLocks noChangeShapeType="1"/>
          </p:cNvSpPr>
          <p:nvPr/>
        </p:nvSpPr>
        <p:spPr bwMode="auto">
          <a:xfrm>
            <a:off x="2187575" y="46148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56" name="Line 47"/>
          <p:cNvSpPr>
            <a:spLocks noChangeShapeType="1"/>
          </p:cNvSpPr>
          <p:nvPr/>
        </p:nvSpPr>
        <p:spPr bwMode="auto">
          <a:xfrm>
            <a:off x="3473450" y="46085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57" name="Line 48"/>
          <p:cNvSpPr>
            <a:spLocks noChangeShapeType="1"/>
          </p:cNvSpPr>
          <p:nvPr/>
        </p:nvSpPr>
        <p:spPr bwMode="auto">
          <a:xfrm>
            <a:off x="4803775" y="4610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58" name="Line 49"/>
          <p:cNvSpPr>
            <a:spLocks noChangeShapeType="1"/>
          </p:cNvSpPr>
          <p:nvPr/>
        </p:nvSpPr>
        <p:spPr bwMode="auto">
          <a:xfrm>
            <a:off x="6084888" y="45989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59" name="Line 54"/>
          <p:cNvSpPr>
            <a:spLocks noChangeShapeType="1"/>
          </p:cNvSpPr>
          <p:nvPr/>
        </p:nvSpPr>
        <p:spPr bwMode="auto">
          <a:xfrm>
            <a:off x="2187575" y="4608513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60" name="Line 55"/>
          <p:cNvSpPr>
            <a:spLocks noChangeShapeType="1"/>
          </p:cNvSpPr>
          <p:nvPr/>
        </p:nvSpPr>
        <p:spPr bwMode="auto">
          <a:xfrm>
            <a:off x="3482975" y="265588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61" name="Line 56"/>
          <p:cNvSpPr>
            <a:spLocks noChangeShapeType="1"/>
          </p:cNvSpPr>
          <p:nvPr/>
        </p:nvSpPr>
        <p:spPr bwMode="auto">
          <a:xfrm>
            <a:off x="4029075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62" name="Line 55"/>
          <p:cNvSpPr>
            <a:spLocks noChangeShapeType="1"/>
          </p:cNvSpPr>
          <p:nvPr/>
        </p:nvSpPr>
        <p:spPr bwMode="auto">
          <a:xfrm>
            <a:off x="3492500" y="35004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>
            <a:off x="4044950" y="41497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64" name="Text Box 40"/>
          <p:cNvSpPr txBox="1">
            <a:spLocks noChangeArrowheads="1"/>
          </p:cNvSpPr>
          <p:nvPr/>
        </p:nvSpPr>
        <p:spPr bwMode="auto">
          <a:xfrm>
            <a:off x="2771775" y="5146675"/>
            <a:ext cx="1368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Luis Vivas</a:t>
            </a:r>
          </a:p>
          <a:p>
            <a:pPr algn="ctr"/>
            <a:r>
              <a:rPr lang="es-VE" altLang="es-VE" sz="800"/>
              <a:t>Designación 18.02.2022</a:t>
            </a:r>
            <a:endParaRPr lang="es-ES_tradnl" altLang="es-VE" sz="800"/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4787900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5166" name="Text Box 47"/>
          <p:cNvSpPr txBox="1">
            <a:spLocks noChangeArrowheads="1"/>
          </p:cNvSpPr>
          <p:nvPr/>
        </p:nvSpPr>
        <p:spPr bwMode="auto">
          <a:xfrm>
            <a:off x="6659563" y="836613"/>
            <a:ext cx="1944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1200">
                <a:solidFill>
                  <a:srgbClr val="FF0000"/>
                </a:solidFill>
              </a:rPr>
              <a:t>Sumar todos</a:t>
            </a:r>
            <a:endParaRPr lang="es-ES" sz="1200">
              <a:solidFill>
                <a:srgbClr val="FF0000"/>
              </a:solidFill>
            </a:endParaRPr>
          </a:p>
        </p:txBody>
      </p:sp>
      <p:sp>
        <p:nvSpPr>
          <p:cNvPr id="5167" name="Line 48"/>
          <p:cNvSpPr>
            <a:spLocks noChangeShapeType="1"/>
          </p:cNvSpPr>
          <p:nvPr/>
        </p:nvSpPr>
        <p:spPr bwMode="auto">
          <a:xfrm>
            <a:off x="7308850" y="20542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5168" name="Text Box 49"/>
          <p:cNvSpPr txBox="1">
            <a:spLocks noChangeArrowheads="1"/>
          </p:cNvSpPr>
          <p:nvPr/>
        </p:nvSpPr>
        <p:spPr bwMode="auto">
          <a:xfrm>
            <a:off x="5935663" y="2193925"/>
            <a:ext cx="27320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/>
            <a:r>
              <a:rPr lang="es-ES" sz="800">
                <a:solidFill>
                  <a:srgbClr val="FF0000"/>
                </a:solidFill>
              </a:rPr>
              <a:t>En la NCD existe una diferencia de lo aprobado a lo </a:t>
            </a:r>
          </a:p>
          <a:p>
            <a:pPr algn="just" eaLnBrk="0" hangingPunct="0"/>
            <a:r>
              <a:rPr lang="es-ES" sz="800">
                <a:solidFill>
                  <a:srgbClr val="FF0000"/>
                </a:solidFill>
              </a:rPr>
              <a:t>Calculado, de 142 posiciones Aceitero en Fluvial que no</a:t>
            </a:r>
          </a:p>
          <a:p>
            <a:pPr algn="just" eaLnBrk="0" hangingPunct="0"/>
            <a:r>
              <a:rPr lang="es-ES" sz="800">
                <a:solidFill>
                  <a:srgbClr val="FF0000"/>
                </a:solidFill>
              </a:rPr>
              <a:t>Corresponde por que el cargo indicado. </a:t>
            </a:r>
          </a:p>
        </p:txBody>
      </p:sp>
      <p:graphicFrame>
        <p:nvGraphicFramePr>
          <p:cNvPr id="5122" name="Object 50"/>
          <p:cNvGraphicFramePr>
            <a:graphicFrameLocks noChangeAspect="1"/>
          </p:cNvGraphicFramePr>
          <p:nvPr/>
        </p:nvGraphicFramePr>
        <p:xfrm>
          <a:off x="5405438" y="1058863"/>
          <a:ext cx="3722687" cy="1187450"/>
        </p:xfrm>
        <a:graphic>
          <a:graphicData uri="http://schemas.openxmlformats.org/presentationml/2006/ole">
            <p:oleObj spid="_x0000_s1026" name="Worksheet" r:id="rId4" imgW="3552749" imgH="1114349" progId="Excel.Sheet.8">
              <p:embed/>
            </p:oleObj>
          </a:graphicData>
        </a:graphic>
      </p:graphicFrame>
      <p:sp>
        <p:nvSpPr>
          <p:cNvPr id="5169" name="Text Box 51"/>
          <p:cNvSpPr txBox="1">
            <a:spLocks noChangeArrowheads="1"/>
          </p:cNvSpPr>
          <p:nvPr/>
        </p:nvSpPr>
        <p:spPr bwMode="auto">
          <a:xfrm>
            <a:off x="4140200" y="5661025"/>
            <a:ext cx="1584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Desig Presidencial Temporal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5170" name="Text Box 54"/>
          <p:cNvSpPr txBox="1">
            <a:spLocks noChangeArrowheads="1"/>
          </p:cNvSpPr>
          <p:nvPr/>
        </p:nvSpPr>
        <p:spPr bwMode="auto">
          <a:xfrm>
            <a:off x="6129338" y="4148138"/>
            <a:ext cx="15843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Desig Presidencial Temporal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5171" name="Line 59"/>
          <p:cNvSpPr>
            <a:spLocks noChangeShapeType="1"/>
          </p:cNvSpPr>
          <p:nvPr/>
        </p:nvSpPr>
        <p:spPr bwMode="auto">
          <a:xfrm flipV="1">
            <a:off x="5999163" y="4259263"/>
            <a:ext cx="1333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830638" y="1633538"/>
            <a:ext cx="1400175" cy="71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770313" y="1611313"/>
            <a:ext cx="14954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Superintendencia de Remolcadores</a:t>
            </a:r>
          </a:p>
          <a:p>
            <a:pPr algn="ctr">
              <a:lnSpc>
                <a:spcPct val="90000"/>
              </a:lnSpc>
            </a:pPr>
            <a:r>
              <a:rPr lang="es-ES_tradnl" altLang="es-VE" sz="800"/>
              <a:t>Oriente</a:t>
            </a:r>
            <a:endParaRPr lang="es-ES_tradnl" altLang="es-VE" sz="800">
              <a:solidFill>
                <a:srgbClr val="FF0000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779838" y="1962150"/>
            <a:ext cx="1530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NNC PLC</a:t>
            </a:r>
            <a:endParaRPr lang="es-VE" altLang="es-VE" sz="800"/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graphicFrame>
        <p:nvGraphicFramePr>
          <p:cNvPr id="14338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6411913" y="1114425"/>
          <a:ext cx="2732087" cy="914400"/>
        </p:xfrm>
        <a:graphic>
          <a:graphicData uri="http://schemas.openxmlformats.org/presentationml/2006/ole">
            <p:oleObj spid="_x0000_s10242" name="Worksheet" r:id="rId4" imgW="3076651" imgH="1019251" progId="Excel.Sheet.8">
              <p:embed/>
            </p:oleObj>
          </a:graphicData>
        </a:graphic>
      </p:graphicFrame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727200" y="5413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Remolcadores </a:t>
            </a:r>
          </a:p>
          <a:p>
            <a:pPr algn="r"/>
            <a:r>
              <a:rPr lang="es-ES_tradnl" altLang="es-VE" sz="1200" b="1"/>
              <a:t>Superintendencia de Remolcadores Oriente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2298700" y="2205038"/>
            <a:ext cx="139541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2249488" y="21717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</a:t>
            </a:r>
          </a:p>
          <a:p>
            <a:pPr algn="ctr"/>
            <a:r>
              <a:rPr lang="es-ES_tradnl" altLang="es-VE" sz="800"/>
              <a:t> de Remolcadores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2284413" y="2484438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Puerto La Cruz</a:t>
            </a:r>
          </a:p>
          <a:p>
            <a:pPr algn="ctr"/>
            <a:r>
              <a:rPr lang="es-ES_tradnl" altLang="es-VE" sz="800" b="1"/>
              <a:t>Angel Vasquez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619250" y="2997200"/>
            <a:ext cx="140335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1519238" y="2924175"/>
            <a:ext cx="1585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Supervisor Mayor</a:t>
            </a:r>
          </a:p>
          <a:p>
            <a:pPr algn="ctr"/>
            <a:r>
              <a:rPr lang="es-ES" altLang="es-VE" sz="800"/>
              <a:t>de Operaciones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1476375" y="3195638"/>
            <a:ext cx="169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</a:t>
            </a:r>
            <a:r>
              <a:rPr lang="es-VE" altLang="es-VE" sz="800" b="1">
                <a:solidFill>
                  <a:srgbClr val="FF0000"/>
                </a:solidFill>
              </a:rPr>
              <a:t>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2239963" y="2851150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455613" y="4879975"/>
            <a:ext cx="149860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38163" y="4830763"/>
            <a:ext cx="1327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 </a:t>
            </a:r>
          </a:p>
          <a:p>
            <a:pPr algn="ctr"/>
            <a:r>
              <a:rPr lang="es-ES" altLang="es-VE" sz="800"/>
              <a:t>(Remolcadores)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34988" y="5060950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3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/>
              <a:t>Iliana Sánchez</a:t>
            </a:r>
            <a:endParaRPr lang="es-ES_tradnl" altLang="es-VE" sz="800" b="1">
              <a:solidFill>
                <a:srgbClr val="FF3300"/>
              </a:solidFill>
            </a:endParaRPr>
          </a:p>
          <a:p>
            <a:pPr algn="ctr"/>
            <a:r>
              <a:rPr lang="es-ES_tradnl" altLang="es-VE" sz="800" b="1"/>
              <a:t>Lauris Romero</a:t>
            </a:r>
            <a:endParaRPr lang="es-ES" altLang="es-VE" sz="800" b="1"/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55613" y="5799138"/>
            <a:ext cx="1508125" cy="79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54" name="Text Box 20"/>
          <p:cNvSpPr txBox="1">
            <a:spLocks noChangeArrowheads="1"/>
          </p:cNvSpPr>
          <p:nvPr/>
        </p:nvSpPr>
        <p:spPr bwMode="auto">
          <a:xfrm>
            <a:off x="368300" y="5813425"/>
            <a:ext cx="167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 b="1"/>
              <a:t>Tripulantes (14 Remolcadores)</a:t>
            </a:r>
          </a:p>
          <a:p>
            <a:pPr algn="ctr"/>
            <a:endParaRPr lang="es-ES" altLang="es-VE" sz="800" b="1"/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396875" y="5965825"/>
            <a:ext cx="187166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54 NCM Capitán de Remolcador</a:t>
            </a:r>
          </a:p>
          <a:p>
            <a:r>
              <a:rPr lang="es-ES" altLang="es-VE" sz="800" b="1"/>
              <a:t>54 NCD Motorista de Remolcador</a:t>
            </a:r>
          </a:p>
          <a:p>
            <a:r>
              <a:rPr lang="es-ES" altLang="es-VE" sz="800" b="1"/>
              <a:t>141 NCD Marinero </a:t>
            </a:r>
          </a:p>
          <a:p>
            <a:r>
              <a:rPr lang="es-ES" altLang="es-VE" sz="800" b="1"/>
              <a:t>54 NCD Aceitero </a:t>
            </a:r>
          </a:p>
          <a:p>
            <a:r>
              <a:rPr lang="es-ES" altLang="es-VE" sz="800" b="1"/>
              <a:t>54 NCD Cocinero </a:t>
            </a:r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2538413" y="5484813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altLang="es-VE" sz="800"/>
              <a:t>Tripulantes (14 Lanchas)</a:t>
            </a:r>
          </a:p>
          <a:p>
            <a:endParaRPr lang="es-ES" altLang="es-VE" sz="800"/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2587625" y="5654675"/>
            <a:ext cx="1524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54 NCD Patrón de Lancha</a:t>
            </a:r>
          </a:p>
          <a:p>
            <a:r>
              <a:rPr lang="es-ES" altLang="es-VE" sz="800" b="1"/>
              <a:t>85 NCD Marinero </a:t>
            </a:r>
          </a:p>
          <a:p>
            <a:endParaRPr lang="es-ES" altLang="es-VE" sz="800" b="1"/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5292725" y="5805488"/>
            <a:ext cx="649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altLang="es-VE" sz="800" b="1"/>
          </a:p>
          <a:p>
            <a:r>
              <a:rPr lang="es-ES" altLang="es-VE" sz="800" b="1"/>
              <a:t>Mecánico</a:t>
            </a:r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5073650" y="6462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altLang="es-VE" sz="800" b="1"/>
          </a:p>
          <a:p>
            <a:endParaRPr lang="es-ES" altLang="es-VE" sz="800" b="1"/>
          </a:p>
        </p:txBody>
      </p:sp>
      <p:sp>
        <p:nvSpPr>
          <p:cNvPr id="14360" name="Rectangle 27"/>
          <p:cNvSpPr>
            <a:spLocks noChangeArrowheads="1"/>
          </p:cNvSpPr>
          <p:nvPr/>
        </p:nvSpPr>
        <p:spPr bwMode="auto">
          <a:xfrm>
            <a:off x="6019800" y="2997200"/>
            <a:ext cx="140335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61" name="Text Box 28"/>
          <p:cNvSpPr txBox="1">
            <a:spLocks noChangeArrowheads="1"/>
          </p:cNvSpPr>
          <p:nvPr/>
        </p:nvSpPr>
        <p:spPr bwMode="auto">
          <a:xfrm>
            <a:off x="5913438" y="2979738"/>
            <a:ext cx="1585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Supervisor Mayor </a:t>
            </a:r>
          </a:p>
          <a:p>
            <a:pPr algn="ctr"/>
            <a:r>
              <a:rPr lang="es-ES" altLang="es-VE" sz="800"/>
              <a:t>de Mantenimiento</a:t>
            </a:r>
          </a:p>
        </p:txBody>
      </p:sp>
      <p:sp>
        <p:nvSpPr>
          <p:cNvPr id="14362" name="Text Box 29"/>
          <p:cNvSpPr txBox="1">
            <a:spLocks noChangeArrowheads="1"/>
          </p:cNvSpPr>
          <p:nvPr/>
        </p:nvSpPr>
        <p:spPr bwMode="auto">
          <a:xfrm>
            <a:off x="6038850" y="3221038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La Cruz</a:t>
            </a:r>
          </a:p>
          <a:p>
            <a:pPr algn="ctr"/>
            <a:r>
              <a:rPr lang="es-ES_tradnl" altLang="es-VE" sz="800" b="1"/>
              <a:t>Samuel Maza </a:t>
            </a:r>
            <a:endParaRPr lang="es-ES" altLang="es-VE" sz="800" b="1"/>
          </a:p>
        </p:txBody>
      </p:sp>
      <p:sp>
        <p:nvSpPr>
          <p:cNvPr id="14363" name="Rectangle 32"/>
          <p:cNvSpPr>
            <a:spLocks noChangeArrowheads="1"/>
          </p:cNvSpPr>
          <p:nvPr/>
        </p:nvSpPr>
        <p:spPr bwMode="auto">
          <a:xfrm>
            <a:off x="2468563" y="5514975"/>
            <a:ext cx="1508125" cy="500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64" name="Text Box 35"/>
          <p:cNvSpPr txBox="1">
            <a:spLocks noChangeArrowheads="1"/>
          </p:cNvSpPr>
          <p:nvPr/>
        </p:nvSpPr>
        <p:spPr bwMode="auto">
          <a:xfrm>
            <a:off x="2513013" y="380682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</a:t>
            </a:r>
          </a:p>
          <a:p>
            <a:pPr algn="ctr"/>
            <a:r>
              <a:rPr lang="es-ES" altLang="es-VE" sz="800"/>
              <a:t>Lanchas</a:t>
            </a:r>
          </a:p>
        </p:txBody>
      </p:sp>
      <p:sp>
        <p:nvSpPr>
          <p:cNvPr id="14365" name="Text Box 36"/>
          <p:cNvSpPr txBox="1">
            <a:spLocks noChangeArrowheads="1"/>
          </p:cNvSpPr>
          <p:nvPr/>
        </p:nvSpPr>
        <p:spPr bwMode="auto">
          <a:xfrm>
            <a:off x="2339975" y="4110038"/>
            <a:ext cx="1744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</a:t>
            </a:r>
            <a:r>
              <a:rPr lang="es-VE" altLang="es-VE" sz="800" b="1">
                <a:solidFill>
                  <a:srgbClr val="FF0000"/>
                </a:solidFill>
              </a:rPr>
              <a:t>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4366" name="Rectangle 37"/>
          <p:cNvSpPr>
            <a:spLocks noChangeArrowheads="1"/>
          </p:cNvSpPr>
          <p:nvPr/>
        </p:nvSpPr>
        <p:spPr bwMode="auto">
          <a:xfrm>
            <a:off x="2470150" y="3803650"/>
            <a:ext cx="150812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67" name="Text Box 39"/>
          <p:cNvSpPr txBox="1">
            <a:spLocks noChangeArrowheads="1"/>
          </p:cNvSpPr>
          <p:nvPr/>
        </p:nvSpPr>
        <p:spPr bwMode="auto">
          <a:xfrm>
            <a:off x="4946650" y="4868863"/>
            <a:ext cx="1393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3 NNC Puerto La Cruz</a:t>
            </a:r>
          </a:p>
          <a:p>
            <a:pPr algn="ctr"/>
            <a:r>
              <a:rPr lang="es-ES_tradnl" altLang="es-VE" sz="800" b="1"/>
              <a:t>Gabriel Bruzual</a:t>
            </a:r>
          </a:p>
          <a:p>
            <a:pPr algn="ctr"/>
            <a:r>
              <a:rPr lang="es-VE" altLang="es-VE" sz="800" b="1"/>
              <a:t>Eduardo González</a:t>
            </a:r>
            <a:endParaRPr lang="es-ES_tradnl" altLang="es-VE" sz="800" b="1"/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/>
          </a:p>
        </p:txBody>
      </p:sp>
      <p:sp>
        <p:nvSpPr>
          <p:cNvPr id="14368" name="Text Box 40"/>
          <p:cNvSpPr txBox="1">
            <a:spLocks noChangeArrowheads="1"/>
          </p:cNvSpPr>
          <p:nvPr/>
        </p:nvSpPr>
        <p:spPr bwMode="auto">
          <a:xfrm>
            <a:off x="493713" y="3744913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 </a:t>
            </a:r>
          </a:p>
          <a:p>
            <a:pPr algn="ctr"/>
            <a:r>
              <a:rPr lang="es-ES" altLang="es-VE" sz="800"/>
              <a:t>Remolcadores</a:t>
            </a:r>
          </a:p>
        </p:txBody>
      </p:sp>
      <p:sp>
        <p:nvSpPr>
          <p:cNvPr id="14369" name="Text Box 41"/>
          <p:cNvSpPr txBox="1">
            <a:spLocks noChangeArrowheads="1"/>
          </p:cNvSpPr>
          <p:nvPr/>
        </p:nvSpPr>
        <p:spPr bwMode="auto">
          <a:xfrm>
            <a:off x="250825" y="3984625"/>
            <a:ext cx="1844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 dirty="0"/>
              <a:t>3 NNC Puerto La Cruz</a:t>
            </a:r>
          </a:p>
          <a:p>
            <a:pPr algn="ctr"/>
            <a:r>
              <a:rPr lang="es-ES" altLang="es-VE" sz="800" b="1" dirty="0" smtClean="0">
                <a:solidFill>
                  <a:srgbClr val="FF0000"/>
                </a:solidFill>
              </a:rPr>
              <a:t>Vacante</a:t>
            </a:r>
            <a:endParaRPr lang="es-ES_tradnl" altLang="es-VE" sz="800" b="1" dirty="0">
              <a:solidFill>
                <a:srgbClr val="FF0000"/>
              </a:solidFill>
            </a:endParaRPr>
          </a:p>
          <a:p>
            <a:pPr algn="ctr"/>
            <a:r>
              <a:rPr lang="es-ES_tradnl" altLang="es-VE" sz="800" b="1" dirty="0"/>
              <a:t>Augusto Zambrano</a:t>
            </a:r>
          </a:p>
          <a:p>
            <a:pPr algn="ctr"/>
            <a:r>
              <a:rPr lang="es-VE" altLang="es-VE" sz="800" b="1" dirty="0"/>
              <a:t>Héctor Herrera </a:t>
            </a:r>
            <a:endParaRPr lang="es-ES" altLang="es-VE" sz="800" b="1" dirty="0"/>
          </a:p>
        </p:txBody>
      </p:sp>
      <p:sp>
        <p:nvSpPr>
          <p:cNvPr id="14370" name="Rectangle 42"/>
          <p:cNvSpPr>
            <a:spLocks noChangeArrowheads="1"/>
          </p:cNvSpPr>
          <p:nvPr/>
        </p:nvSpPr>
        <p:spPr bwMode="auto">
          <a:xfrm>
            <a:off x="427038" y="3795713"/>
            <a:ext cx="1508125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71" name="Line 44"/>
          <p:cNvSpPr>
            <a:spLocks noChangeShapeType="1"/>
          </p:cNvSpPr>
          <p:nvPr/>
        </p:nvSpPr>
        <p:spPr bwMode="auto">
          <a:xfrm>
            <a:off x="1160463" y="3651250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160463" y="36512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73" name="Line 46"/>
          <p:cNvSpPr>
            <a:spLocks noChangeShapeType="1"/>
          </p:cNvSpPr>
          <p:nvPr/>
        </p:nvSpPr>
        <p:spPr bwMode="auto">
          <a:xfrm>
            <a:off x="3259138" y="36512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74" name="Line 47"/>
          <p:cNvSpPr>
            <a:spLocks noChangeShapeType="1"/>
          </p:cNvSpPr>
          <p:nvPr/>
        </p:nvSpPr>
        <p:spPr bwMode="auto">
          <a:xfrm>
            <a:off x="2239963" y="35083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75" name="Text Box 48"/>
          <p:cNvSpPr txBox="1">
            <a:spLocks noChangeArrowheads="1"/>
          </p:cNvSpPr>
          <p:nvPr/>
        </p:nvSpPr>
        <p:spPr bwMode="auto">
          <a:xfrm>
            <a:off x="4865688" y="375602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Mantenimiento</a:t>
            </a:r>
          </a:p>
          <a:p>
            <a:pPr algn="ctr"/>
            <a:r>
              <a:rPr lang="es-ES" altLang="es-VE" sz="800"/>
              <a:t>Remolcadores</a:t>
            </a:r>
          </a:p>
        </p:txBody>
      </p:sp>
      <p:sp>
        <p:nvSpPr>
          <p:cNvPr id="14376" name="Text Box 49"/>
          <p:cNvSpPr txBox="1">
            <a:spLocks noChangeArrowheads="1"/>
          </p:cNvSpPr>
          <p:nvPr/>
        </p:nvSpPr>
        <p:spPr bwMode="auto">
          <a:xfrm>
            <a:off x="4848225" y="3995738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3 NNC Puerto La Cruz</a:t>
            </a:r>
            <a:endParaRPr lang="es-ES_tradnl" altLang="es-VE" sz="800"/>
          </a:p>
          <a:p>
            <a:pPr algn="ctr"/>
            <a:r>
              <a:rPr lang="es-ES_tradnl" altLang="es-VE" sz="800" b="1"/>
              <a:t>Cesar Mata</a:t>
            </a:r>
          </a:p>
          <a:p>
            <a:pPr algn="ctr"/>
            <a:r>
              <a:rPr lang="es-VE" altLang="es-VE" sz="800" b="1"/>
              <a:t>J</a:t>
            </a:r>
            <a:r>
              <a:rPr lang="es-ES_tradnl" altLang="es-VE" sz="800" b="1"/>
              <a:t>o</a:t>
            </a:r>
            <a:r>
              <a:rPr lang="es-VE" altLang="es-VE" sz="800" b="1"/>
              <a:t>s</a:t>
            </a:r>
            <a:r>
              <a:rPr lang="es-ES_tradnl" altLang="es-VE" sz="800" b="1"/>
              <a:t>n</a:t>
            </a:r>
            <a:r>
              <a:rPr lang="es-VE" altLang="es-VE" sz="800" b="1"/>
              <a:t>e</a:t>
            </a:r>
            <a:r>
              <a:rPr lang="es-ES_tradnl" altLang="es-VE" sz="800" b="1"/>
              <a:t>l Bello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4377" name="Rectangle 50"/>
          <p:cNvSpPr>
            <a:spLocks noChangeArrowheads="1"/>
          </p:cNvSpPr>
          <p:nvPr/>
        </p:nvSpPr>
        <p:spPr bwMode="auto">
          <a:xfrm>
            <a:off x="4908550" y="3783013"/>
            <a:ext cx="1508125" cy="72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78" name="Rectangle 52"/>
          <p:cNvSpPr>
            <a:spLocks noChangeArrowheads="1"/>
          </p:cNvSpPr>
          <p:nvPr/>
        </p:nvSpPr>
        <p:spPr bwMode="auto">
          <a:xfrm>
            <a:off x="2470150" y="4722813"/>
            <a:ext cx="1498600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79" name="Text Box 53"/>
          <p:cNvSpPr txBox="1">
            <a:spLocks noChangeArrowheads="1"/>
          </p:cNvSpPr>
          <p:nvPr/>
        </p:nvSpPr>
        <p:spPr bwMode="auto">
          <a:xfrm>
            <a:off x="2530475" y="4679950"/>
            <a:ext cx="1327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 </a:t>
            </a:r>
          </a:p>
          <a:p>
            <a:pPr algn="ctr"/>
            <a:r>
              <a:rPr lang="es-ES" altLang="es-VE" sz="800"/>
              <a:t>(Lanchas)</a:t>
            </a:r>
          </a:p>
        </p:txBody>
      </p:sp>
      <p:sp>
        <p:nvSpPr>
          <p:cNvPr id="14380" name="Text Box 54"/>
          <p:cNvSpPr txBox="1">
            <a:spLocks noChangeArrowheads="1"/>
          </p:cNvSpPr>
          <p:nvPr/>
        </p:nvSpPr>
        <p:spPr bwMode="auto">
          <a:xfrm>
            <a:off x="2520950" y="4964113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La Cruz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4381" name="Line 56"/>
          <p:cNvSpPr>
            <a:spLocks noChangeShapeType="1"/>
          </p:cNvSpPr>
          <p:nvPr/>
        </p:nvSpPr>
        <p:spPr bwMode="auto">
          <a:xfrm>
            <a:off x="2312988" y="50069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82" name="Text Box 57"/>
          <p:cNvSpPr txBox="1">
            <a:spLocks noChangeArrowheads="1"/>
          </p:cNvSpPr>
          <p:nvPr/>
        </p:nvSpPr>
        <p:spPr bwMode="auto">
          <a:xfrm>
            <a:off x="7477125" y="5365750"/>
            <a:ext cx="6207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altLang="es-VE" sz="800"/>
              <a:t>Mecánico</a:t>
            </a:r>
          </a:p>
        </p:txBody>
      </p:sp>
      <p:sp>
        <p:nvSpPr>
          <p:cNvPr id="14383" name="Text Box 58"/>
          <p:cNvSpPr txBox="1">
            <a:spLocks noChangeArrowheads="1"/>
          </p:cNvSpPr>
          <p:nvPr/>
        </p:nvSpPr>
        <p:spPr bwMode="auto">
          <a:xfrm>
            <a:off x="7185025" y="5516563"/>
            <a:ext cx="1300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NCD Puerto La Cruz</a:t>
            </a:r>
          </a:p>
          <a:p>
            <a:pPr algn="ctr"/>
            <a:r>
              <a:rPr lang="es-ES" altLang="es-VE" sz="800" b="1"/>
              <a:t>Domingo Ramírez</a:t>
            </a:r>
          </a:p>
          <a:p>
            <a:pPr algn="ctr"/>
            <a:r>
              <a:rPr lang="es-ES" altLang="es-VE" sz="800"/>
              <a:t>1 NCD Puerto La Cruz</a:t>
            </a:r>
            <a:endParaRPr lang="es-ES_tradnl" altLang="es-VE" sz="800">
              <a:solidFill>
                <a:srgbClr val="CC0000"/>
              </a:solidFill>
            </a:endParaRPr>
          </a:p>
          <a:p>
            <a:pPr algn="ctr"/>
            <a:r>
              <a:rPr lang="es-ES_tradnl" altLang="es-VE" sz="800" b="1"/>
              <a:t>Luis Ramos</a:t>
            </a:r>
            <a:endParaRPr lang="es-ES" altLang="es-VE" sz="800" b="1"/>
          </a:p>
        </p:txBody>
      </p:sp>
      <p:sp>
        <p:nvSpPr>
          <p:cNvPr id="14384" name="Text Box 59"/>
          <p:cNvSpPr txBox="1">
            <a:spLocks noChangeArrowheads="1"/>
          </p:cNvSpPr>
          <p:nvPr/>
        </p:nvSpPr>
        <p:spPr bwMode="auto">
          <a:xfrm>
            <a:off x="7073900" y="499427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4385" name="Text Box 60"/>
          <p:cNvSpPr txBox="1">
            <a:spLocks noChangeArrowheads="1"/>
          </p:cNvSpPr>
          <p:nvPr/>
        </p:nvSpPr>
        <p:spPr bwMode="auto">
          <a:xfrm>
            <a:off x="7042150" y="3814763"/>
            <a:ext cx="1512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Mantenimiento</a:t>
            </a:r>
          </a:p>
          <a:p>
            <a:pPr algn="ctr"/>
            <a:r>
              <a:rPr lang="es-ES" altLang="es-VE" sz="800"/>
              <a:t>Lanchas</a:t>
            </a:r>
          </a:p>
        </p:txBody>
      </p:sp>
      <p:sp>
        <p:nvSpPr>
          <p:cNvPr id="14386" name="Text Box 61"/>
          <p:cNvSpPr txBox="1">
            <a:spLocks noChangeArrowheads="1"/>
          </p:cNvSpPr>
          <p:nvPr/>
        </p:nvSpPr>
        <p:spPr bwMode="auto">
          <a:xfrm>
            <a:off x="7035800" y="4156075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4387" name="Rectangle 62"/>
          <p:cNvSpPr>
            <a:spLocks noChangeArrowheads="1"/>
          </p:cNvSpPr>
          <p:nvPr/>
        </p:nvSpPr>
        <p:spPr bwMode="auto">
          <a:xfrm>
            <a:off x="7019925" y="3789363"/>
            <a:ext cx="15081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88" name="Line 64"/>
          <p:cNvSpPr>
            <a:spLocks noChangeShapeType="1"/>
          </p:cNvSpPr>
          <p:nvPr/>
        </p:nvSpPr>
        <p:spPr bwMode="auto">
          <a:xfrm>
            <a:off x="2239963" y="28543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89" name="Line 65"/>
          <p:cNvSpPr>
            <a:spLocks noChangeShapeType="1"/>
          </p:cNvSpPr>
          <p:nvPr/>
        </p:nvSpPr>
        <p:spPr bwMode="auto">
          <a:xfrm>
            <a:off x="6705600" y="28543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90" name="Line 66"/>
          <p:cNvSpPr>
            <a:spLocks noChangeShapeType="1"/>
          </p:cNvSpPr>
          <p:nvPr/>
        </p:nvSpPr>
        <p:spPr bwMode="auto">
          <a:xfrm>
            <a:off x="6704013" y="34956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91" name="Line 67"/>
          <p:cNvSpPr>
            <a:spLocks noChangeShapeType="1"/>
          </p:cNvSpPr>
          <p:nvPr/>
        </p:nvSpPr>
        <p:spPr bwMode="auto">
          <a:xfrm>
            <a:off x="5686425" y="363855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92" name="Line 68"/>
          <p:cNvSpPr>
            <a:spLocks noChangeShapeType="1"/>
          </p:cNvSpPr>
          <p:nvPr/>
        </p:nvSpPr>
        <p:spPr bwMode="auto">
          <a:xfrm>
            <a:off x="5686425" y="36385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93" name="Line 69"/>
          <p:cNvSpPr>
            <a:spLocks noChangeShapeType="1"/>
          </p:cNvSpPr>
          <p:nvPr/>
        </p:nvSpPr>
        <p:spPr bwMode="auto">
          <a:xfrm>
            <a:off x="7785100" y="36385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94" name="Rectangle 70"/>
          <p:cNvSpPr>
            <a:spLocks noChangeArrowheads="1"/>
          </p:cNvSpPr>
          <p:nvPr/>
        </p:nvSpPr>
        <p:spPr bwMode="auto">
          <a:xfrm>
            <a:off x="4859338" y="6021388"/>
            <a:ext cx="18002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95" name="Rectangle 71"/>
          <p:cNvSpPr>
            <a:spLocks noChangeArrowheads="1"/>
          </p:cNvSpPr>
          <p:nvPr/>
        </p:nvSpPr>
        <p:spPr bwMode="auto">
          <a:xfrm>
            <a:off x="4932363" y="4652963"/>
            <a:ext cx="1508125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96" name="Rectangle 72"/>
          <p:cNvSpPr>
            <a:spLocks noChangeArrowheads="1"/>
          </p:cNvSpPr>
          <p:nvPr/>
        </p:nvSpPr>
        <p:spPr bwMode="auto">
          <a:xfrm>
            <a:off x="7064375" y="5367338"/>
            <a:ext cx="1508125" cy="72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97" name="Rectangle 73"/>
          <p:cNvSpPr>
            <a:spLocks noChangeArrowheads="1"/>
          </p:cNvSpPr>
          <p:nvPr/>
        </p:nvSpPr>
        <p:spPr bwMode="auto">
          <a:xfrm>
            <a:off x="7069138" y="4651375"/>
            <a:ext cx="15081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398" name="Text Box 74"/>
          <p:cNvSpPr txBox="1">
            <a:spLocks noChangeArrowheads="1"/>
          </p:cNvSpPr>
          <p:nvPr/>
        </p:nvSpPr>
        <p:spPr bwMode="auto">
          <a:xfrm>
            <a:off x="5003800" y="4581525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Analista de Sistemas</a:t>
            </a:r>
          </a:p>
          <a:p>
            <a:pPr algn="ctr"/>
            <a:r>
              <a:rPr lang="es-ES_tradnl" altLang="es-VE" sz="800"/>
              <a:t> Eléctricos/Electrónicos</a:t>
            </a:r>
          </a:p>
        </p:txBody>
      </p:sp>
      <p:sp>
        <p:nvSpPr>
          <p:cNvPr id="14399" name="Text Box 75"/>
          <p:cNvSpPr txBox="1">
            <a:spLocks noChangeArrowheads="1"/>
          </p:cNvSpPr>
          <p:nvPr/>
        </p:nvSpPr>
        <p:spPr bwMode="auto">
          <a:xfrm>
            <a:off x="7199313" y="4652963"/>
            <a:ext cx="1209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Analista de Sistema </a:t>
            </a:r>
          </a:p>
          <a:p>
            <a:pPr algn="ctr"/>
            <a:r>
              <a:rPr lang="es-ES_tradnl" altLang="es-VE" sz="800"/>
              <a:t>Eléctricos/Electrónicos</a:t>
            </a:r>
            <a:endParaRPr lang="es-ES" altLang="es-VE" sz="800"/>
          </a:p>
          <a:p>
            <a:pPr algn="ctr"/>
            <a:endParaRPr lang="es-ES" altLang="es-VE" sz="800"/>
          </a:p>
        </p:txBody>
      </p:sp>
      <p:sp>
        <p:nvSpPr>
          <p:cNvPr id="14400" name="Text Box 76"/>
          <p:cNvSpPr txBox="1">
            <a:spLocks noChangeArrowheads="1"/>
          </p:cNvSpPr>
          <p:nvPr/>
        </p:nvSpPr>
        <p:spPr bwMode="auto">
          <a:xfrm>
            <a:off x="5003800" y="5516563"/>
            <a:ext cx="13001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2 NNC Puerto La Cruz</a:t>
            </a:r>
          </a:p>
          <a:p>
            <a:pPr algn="ctr"/>
            <a:r>
              <a:rPr lang="es-ES_tradnl" altLang="es-VE" sz="800" b="1"/>
              <a:t>Johan Zapata</a:t>
            </a:r>
          </a:p>
          <a:p>
            <a:pPr algn="ctr"/>
            <a:r>
              <a:rPr lang="es-ES_tradnl" altLang="es-VE" sz="800" b="1"/>
              <a:t>Eliangel Acosta</a:t>
            </a:r>
            <a:endParaRPr lang="es-ES" altLang="es-VE" sz="800" b="1"/>
          </a:p>
        </p:txBody>
      </p:sp>
      <p:sp>
        <p:nvSpPr>
          <p:cNvPr id="14401" name="Rectangle 77"/>
          <p:cNvSpPr>
            <a:spLocks noChangeArrowheads="1"/>
          </p:cNvSpPr>
          <p:nvPr/>
        </p:nvSpPr>
        <p:spPr bwMode="auto">
          <a:xfrm>
            <a:off x="4859338" y="5445125"/>
            <a:ext cx="15843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402" name="Text Box 78"/>
          <p:cNvSpPr txBox="1">
            <a:spLocks noChangeArrowheads="1"/>
          </p:cNvSpPr>
          <p:nvPr/>
        </p:nvSpPr>
        <p:spPr bwMode="auto">
          <a:xfrm>
            <a:off x="4859338" y="5387975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Mantenimiento</a:t>
            </a:r>
          </a:p>
          <a:p>
            <a:pPr algn="ctr"/>
            <a:endParaRPr lang="es-ES_tradnl" altLang="es-VE" sz="800"/>
          </a:p>
        </p:txBody>
      </p:sp>
      <p:sp>
        <p:nvSpPr>
          <p:cNvPr id="14403" name="Line 80"/>
          <p:cNvSpPr>
            <a:spLocks noChangeShapeType="1"/>
          </p:cNvSpPr>
          <p:nvPr/>
        </p:nvSpPr>
        <p:spPr bwMode="auto">
          <a:xfrm>
            <a:off x="5662613" y="44973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04" name="Line 84"/>
          <p:cNvSpPr>
            <a:spLocks noChangeShapeType="1"/>
          </p:cNvSpPr>
          <p:nvPr/>
        </p:nvSpPr>
        <p:spPr bwMode="auto">
          <a:xfrm>
            <a:off x="4668838" y="4660900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05" name="Line 85"/>
          <p:cNvSpPr>
            <a:spLocks noChangeShapeType="1"/>
          </p:cNvSpPr>
          <p:nvPr/>
        </p:nvSpPr>
        <p:spPr bwMode="auto">
          <a:xfrm>
            <a:off x="2322513" y="45751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06" name="Line 86"/>
          <p:cNvSpPr>
            <a:spLocks noChangeShapeType="1"/>
          </p:cNvSpPr>
          <p:nvPr/>
        </p:nvSpPr>
        <p:spPr bwMode="auto">
          <a:xfrm>
            <a:off x="3195638" y="44307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07" name="Line 87"/>
          <p:cNvSpPr>
            <a:spLocks noChangeShapeType="1"/>
          </p:cNvSpPr>
          <p:nvPr/>
        </p:nvSpPr>
        <p:spPr bwMode="auto">
          <a:xfrm>
            <a:off x="2312988" y="457358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08" name="Line 89"/>
          <p:cNvSpPr>
            <a:spLocks noChangeShapeType="1"/>
          </p:cNvSpPr>
          <p:nvPr/>
        </p:nvSpPr>
        <p:spPr bwMode="auto">
          <a:xfrm>
            <a:off x="315913" y="46513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09" name="Line 90"/>
          <p:cNvSpPr>
            <a:spLocks noChangeShapeType="1"/>
          </p:cNvSpPr>
          <p:nvPr/>
        </p:nvSpPr>
        <p:spPr bwMode="auto">
          <a:xfrm>
            <a:off x="1179513" y="44878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10" name="Line 91"/>
          <p:cNvSpPr>
            <a:spLocks noChangeShapeType="1"/>
          </p:cNvSpPr>
          <p:nvPr/>
        </p:nvSpPr>
        <p:spPr bwMode="auto">
          <a:xfrm>
            <a:off x="469900" y="6019800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11" name="Line 92"/>
          <p:cNvSpPr>
            <a:spLocks noChangeShapeType="1"/>
          </p:cNvSpPr>
          <p:nvPr/>
        </p:nvSpPr>
        <p:spPr bwMode="auto">
          <a:xfrm>
            <a:off x="304800" y="60229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12" name="Line 93"/>
          <p:cNvSpPr>
            <a:spLocks noChangeShapeType="1"/>
          </p:cNvSpPr>
          <p:nvPr/>
        </p:nvSpPr>
        <p:spPr bwMode="auto">
          <a:xfrm>
            <a:off x="6931025" y="45751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13" name="Line 94"/>
          <p:cNvSpPr>
            <a:spLocks noChangeShapeType="1"/>
          </p:cNvSpPr>
          <p:nvPr/>
        </p:nvSpPr>
        <p:spPr bwMode="auto">
          <a:xfrm>
            <a:off x="7804150" y="44307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14" name="Line 95"/>
          <p:cNvSpPr>
            <a:spLocks noChangeShapeType="1"/>
          </p:cNvSpPr>
          <p:nvPr/>
        </p:nvSpPr>
        <p:spPr bwMode="auto">
          <a:xfrm>
            <a:off x="6921500" y="457358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15" name="Text Box 98"/>
          <p:cNvSpPr txBox="1">
            <a:spLocks noChangeArrowheads="1"/>
          </p:cNvSpPr>
          <p:nvPr/>
        </p:nvSpPr>
        <p:spPr bwMode="auto">
          <a:xfrm>
            <a:off x="3895725" y="976313"/>
            <a:ext cx="1252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Remolcadores</a:t>
            </a:r>
          </a:p>
        </p:txBody>
      </p:sp>
      <p:sp>
        <p:nvSpPr>
          <p:cNvPr id="14416" name="Text Box 99"/>
          <p:cNvSpPr txBox="1">
            <a:spLocks noChangeArrowheads="1"/>
          </p:cNvSpPr>
          <p:nvPr/>
        </p:nvSpPr>
        <p:spPr bwMode="auto">
          <a:xfrm>
            <a:off x="4173538" y="1268413"/>
            <a:ext cx="768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NNC Cardón</a:t>
            </a:r>
          </a:p>
          <a:p>
            <a:pPr algn="ctr"/>
            <a:r>
              <a:rPr lang="es-ES_tradnl" altLang="es-VE" sz="800" b="1"/>
              <a:t>Luis Vivas</a:t>
            </a:r>
          </a:p>
        </p:txBody>
      </p:sp>
      <p:sp>
        <p:nvSpPr>
          <p:cNvPr id="14417" name="Rectangle 100"/>
          <p:cNvSpPr>
            <a:spLocks noChangeArrowheads="1"/>
          </p:cNvSpPr>
          <p:nvPr/>
        </p:nvSpPr>
        <p:spPr bwMode="auto">
          <a:xfrm>
            <a:off x="3832225" y="1023938"/>
            <a:ext cx="14001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4418" name="Line 102"/>
          <p:cNvSpPr>
            <a:spLocks noChangeShapeType="1"/>
          </p:cNvSpPr>
          <p:nvPr/>
        </p:nvSpPr>
        <p:spPr bwMode="auto">
          <a:xfrm>
            <a:off x="4500563" y="15573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4419" name="Line 103"/>
          <p:cNvSpPr>
            <a:spLocks noChangeShapeType="1"/>
          </p:cNvSpPr>
          <p:nvPr/>
        </p:nvSpPr>
        <p:spPr bwMode="auto">
          <a:xfrm flipH="1">
            <a:off x="314325" y="51514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0" name="Line 104"/>
          <p:cNvSpPr>
            <a:spLocks noChangeShapeType="1"/>
          </p:cNvSpPr>
          <p:nvPr/>
        </p:nvSpPr>
        <p:spPr bwMode="auto">
          <a:xfrm>
            <a:off x="314325" y="464820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1" name="Text Box 106"/>
          <p:cNvSpPr txBox="1">
            <a:spLocks noChangeArrowheads="1"/>
          </p:cNvSpPr>
          <p:nvPr/>
        </p:nvSpPr>
        <p:spPr bwMode="auto">
          <a:xfrm>
            <a:off x="4427538" y="6038850"/>
            <a:ext cx="26638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6 NCD Puerto La Cruz</a:t>
            </a:r>
          </a:p>
          <a:p>
            <a:pPr algn="ctr"/>
            <a:r>
              <a:rPr lang="es-ES" altLang="es-VE" sz="800" b="1"/>
              <a:t>Robinson González, José Macayo  </a:t>
            </a:r>
          </a:p>
          <a:p>
            <a:pPr algn="ctr"/>
            <a:r>
              <a:rPr lang="es-ES" altLang="es-VE" sz="800" b="1"/>
              <a:t> Moisés Mosquera</a:t>
            </a:r>
          </a:p>
          <a:p>
            <a:pPr algn="ctr"/>
            <a:r>
              <a:rPr lang="es-VE" altLang="es-VE" sz="800" b="1"/>
              <a:t>J. Moya,/ A. Gutiérrez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4422" name="Line 110"/>
          <p:cNvSpPr>
            <a:spLocks noChangeShapeType="1"/>
          </p:cNvSpPr>
          <p:nvPr/>
        </p:nvSpPr>
        <p:spPr bwMode="auto">
          <a:xfrm>
            <a:off x="4572000" y="22050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3" name="Line 88"/>
          <p:cNvSpPr>
            <a:spLocks noChangeShapeType="1"/>
          </p:cNvSpPr>
          <p:nvPr/>
        </p:nvSpPr>
        <p:spPr bwMode="auto">
          <a:xfrm>
            <a:off x="3708400" y="25654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4" name="Line 56"/>
          <p:cNvSpPr>
            <a:spLocks noChangeShapeType="1"/>
          </p:cNvSpPr>
          <p:nvPr/>
        </p:nvSpPr>
        <p:spPr bwMode="auto">
          <a:xfrm>
            <a:off x="2301875" y="56610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5" name="Line 90"/>
          <p:cNvSpPr>
            <a:spLocks noChangeShapeType="1"/>
          </p:cNvSpPr>
          <p:nvPr/>
        </p:nvSpPr>
        <p:spPr bwMode="auto">
          <a:xfrm>
            <a:off x="4643438" y="46529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6" name="Line 56"/>
          <p:cNvSpPr>
            <a:spLocks noChangeShapeType="1"/>
          </p:cNvSpPr>
          <p:nvPr/>
        </p:nvSpPr>
        <p:spPr bwMode="auto">
          <a:xfrm>
            <a:off x="4665663" y="50133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7" name="Line 56"/>
          <p:cNvSpPr>
            <a:spLocks noChangeShapeType="1"/>
          </p:cNvSpPr>
          <p:nvPr/>
        </p:nvSpPr>
        <p:spPr bwMode="auto">
          <a:xfrm>
            <a:off x="4654550" y="5734050"/>
            <a:ext cx="20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8" name="Line 56"/>
          <p:cNvSpPr>
            <a:spLocks noChangeShapeType="1"/>
          </p:cNvSpPr>
          <p:nvPr/>
        </p:nvSpPr>
        <p:spPr bwMode="auto">
          <a:xfrm>
            <a:off x="4643438" y="616585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29" name="Line 56"/>
          <p:cNvSpPr>
            <a:spLocks noChangeShapeType="1"/>
          </p:cNvSpPr>
          <p:nvPr/>
        </p:nvSpPr>
        <p:spPr bwMode="auto">
          <a:xfrm>
            <a:off x="6926263" y="50133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30" name="Line 56"/>
          <p:cNvSpPr>
            <a:spLocks noChangeShapeType="1"/>
          </p:cNvSpPr>
          <p:nvPr/>
        </p:nvSpPr>
        <p:spPr bwMode="auto">
          <a:xfrm>
            <a:off x="6926263" y="56610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31" name="Text Box 96"/>
          <p:cNvSpPr txBox="1">
            <a:spLocks noChangeArrowheads="1"/>
          </p:cNvSpPr>
          <p:nvPr/>
        </p:nvSpPr>
        <p:spPr bwMode="auto">
          <a:xfrm>
            <a:off x="0" y="620713"/>
            <a:ext cx="1798638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Remolcadores: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Fariña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Huguito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Loto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Violeta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Amapola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Virgen de Valle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Cuamanagoto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Maturín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Orquídea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Gardenia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Tulipán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Lirio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Tribilin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Guaiquerie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</p:txBody>
      </p:sp>
      <p:sp>
        <p:nvSpPr>
          <p:cNvPr id="14432" name="Text Box 97"/>
          <p:cNvSpPr txBox="1">
            <a:spLocks noChangeArrowheads="1"/>
          </p:cNvSpPr>
          <p:nvPr/>
        </p:nvSpPr>
        <p:spPr bwMode="auto">
          <a:xfrm>
            <a:off x="1260475" y="620713"/>
            <a:ext cx="1798638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Lanchas: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Cedro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Saman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Nogal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Zuata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Aribi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Guaiguaza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r>
              <a:rPr lang="es-VE" sz="800" b="1">
                <a:solidFill>
                  <a:srgbClr val="FF0000"/>
                </a:solidFill>
              </a:rPr>
              <a:t>Guanipa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-"/>
            </a:pPr>
            <a:endParaRPr lang="es-VE" sz="800" b="1">
              <a:solidFill>
                <a:srgbClr val="FF0000"/>
              </a:solidFill>
            </a:endParaRPr>
          </a:p>
        </p:txBody>
      </p:sp>
      <p:sp>
        <p:nvSpPr>
          <p:cNvPr id="14433" name="Line 98"/>
          <p:cNvSpPr>
            <a:spLocks noChangeShapeType="1"/>
          </p:cNvSpPr>
          <p:nvPr/>
        </p:nvSpPr>
        <p:spPr bwMode="auto">
          <a:xfrm>
            <a:off x="1865313" y="265906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14434" name="Line 103"/>
          <p:cNvSpPr>
            <a:spLocks noChangeShapeType="1"/>
          </p:cNvSpPr>
          <p:nvPr/>
        </p:nvSpPr>
        <p:spPr bwMode="auto">
          <a:xfrm>
            <a:off x="4470400" y="447516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14435" name="Text Box 104"/>
          <p:cNvSpPr txBox="1">
            <a:spLocks noChangeArrowheads="1"/>
          </p:cNvSpPr>
          <p:nvPr/>
        </p:nvSpPr>
        <p:spPr bwMode="auto">
          <a:xfrm>
            <a:off x="3984625" y="4068763"/>
            <a:ext cx="7826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Promoción Johan Zapata</a:t>
            </a:r>
            <a:endParaRPr lang="es-ES" sz="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702050" y="2192338"/>
            <a:ext cx="1441450" cy="804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746500" y="2192338"/>
            <a:ext cx="1397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 de Planificación y Gestión de Mantenimiento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817938" y="2668588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graphicFrame>
        <p:nvGraphicFramePr>
          <p:cNvPr id="15362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6257925" y="1171575"/>
          <a:ext cx="2886075" cy="904875"/>
        </p:xfrm>
        <a:graphic>
          <a:graphicData uri="http://schemas.openxmlformats.org/presentationml/2006/ole">
            <p:oleObj spid="_x0000_s11266" name="Worksheet" r:id="rId4" imgW="3076651" imgH="971702" progId="Excel.Sheet.8">
              <p:embed/>
            </p:oleObj>
          </a:graphicData>
        </a:graphic>
      </p:graphicFrame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3130550" y="32226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2424113" y="3509963"/>
            <a:ext cx="1528762" cy="243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2393950" y="34925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Planificación y Gestión de Mantenimiento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2268538" y="3789363"/>
            <a:ext cx="1728787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La Salina </a:t>
            </a:r>
          </a:p>
          <a:p>
            <a:pPr algn="ctr"/>
            <a:r>
              <a:rPr lang="es-ES_tradnl" altLang="es-VE" sz="800" b="1"/>
              <a:t>Leonardo Querales</a:t>
            </a:r>
            <a:endParaRPr lang="es-ES" altLang="es-VE" sz="800" b="1"/>
          </a:p>
          <a:p>
            <a:pPr algn="ctr"/>
            <a:r>
              <a:rPr lang="es-ES" altLang="es-VE" sz="800"/>
              <a:t>1 NNC Puerto Miranda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" altLang="es-VE" sz="800"/>
              <a:t>1 NNC Amuay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" altLang="es-VE" sz="800"/>
              <a:t>1 NNC Cardón</a:t>
            </a:r>
          </a:p>
          <a:p>
            <a:pPr algn="ctr"/>
            <a:r>
              <a:rPr lang="es-ES" altLang="es-VE" sz="800" b="1"/>
              <a:t>Amadis Morales</a:t>
            </a:r>
          </a:p>
          <a:p>
            <a:pPr algn="ctr"/>
            <a:r>
              <a:rPr lang="es-ES" altLang="es-VE" sz="800"/>
              <a:t>1 NNC Catia La Mar/</a:t>
            </a:r>
            <a:r>
              <a:rPr lang="es-VE" altLang="es-VE" sz="800"/>
              <a:t>Carenero</a:t>
            </a:r>
          </a:p>
          <a:p>
            <a:pPr algn="ctr"/>
            <a:r>
              <a:rPr lang="es-VE" altLang="es-VE" sz="800" b="1"/>
              <a:t>Richard Cárdenas</a:t>
            </a:r>
            <a:r>
              <a:rPr lang="es-VE" altLang="es-VE" sz="800" b="1">
                <a:solidFill>
                  <a:srgbClr val="CC0000"/>
                </a:solidFill>
              </a:rPr>
              <a:t> </a:t>
            </a:r>
          </a:p>
          <a:p>
            <a:pPr algn="ctr"/>
            <a:r>
              <a:rPr lang="es-VE" altLang="es-VE" sz="800"/>
              <a:t>1 NNC El Palito</a:t>
            </a:r>
          </a:p>
          <a:p>
            <a:pPr algn="ctr"/>
            <a:r>
              <a:rPr lang="es-VE" altLang="es-VE" sz="800" b="1"/>
              <a:t>Heidy Acacio</a:t>
            </a:r>
          </a:p>
          <a:p>
            <a:pPr algn="ctr"/>
            <a:r>
              <a:rPr lang="es-ES" altLang="es-VE" sz="800"/>
              <a:t>4 NNC Puerto La cruz</a:t>
            </a:r>
          </a:p>
          <a:p>
            <a:pPr algn="ctr"/>
            <a:r>
              <a:rPr lang="es-ES_tradnl" altLang="es-VE" sz="800" b="1"/>
              <a:t>Samira Avile</a:t>
            </a:r>
          </a:p>
          <a:p>
            <a:pPr algn="ctr"/>
            <a:r>
              <a:rPr lang="es-ES_tradnl" altLang="es-VE" sz="800" b="1"/>
              <a:t>Jaramillo Freddy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214938" y="3509963"/>
            <a:ext cx="1528762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5148263" y="35687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Analista de Materiales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5370513" y="3854450"/>
            <a:ext cx="1204912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1 NNC La Salina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" altLang="es-VE" sz="800"/>
              <a:t>1 NNC El Palito</a:t>
            </a:r>
          </a:p>
          <a:p>
            <a:pPr algn="ctr"/>
            <a:r>
              <a:rPr lang="es-ES_tradnl" altLang="es-VE" sz="800" b="1"/>
              <a:t>Francy Caldera</a:t>
            </a:r>
            <a:endParaRPr lang="es-ES" altLang="es-VE" sz="800" b="1"/>
          </a:p>
          <a:p>
            <a:pPr algn="ctr"/>
            <a:r>
              <a:rPr lang="es-ES" altLang="es-VE" sz="800"/>
              <a:t>4 NNC Puerto La Cruz</a:t>
            </a:r>
          </a:p>
          <a:p>
            <a:pPr algn="ctr"/>
            <a:r>
              <a:rPr lang="es-ES_tradnl" altLang="es-VE" sz="800" b="1"/>
              <a:t>Llerina Guerra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" altLang="es-VE" sz="800">
                <a:solidFill>
                  <a:srgbClr val="CC0000"/>
                </a:solidFill>
              </a:rPr>
              <a:t> </a:t>
            </a:r>
          </a:p>
          <a:p>
            <a:pPr algn="ctr"/>
            <a:endParaRPr lang="es-ES" altLang="es-VE" sz="800">
              <a:solidFill>
                <a:srgbClr val="CC0000"/>
              </a:solidFill>
            </a:endParaRPr>
          </a:p>
          <a:p>
            <a:pPr algn="ctr"/>
            <a:endParaRPr lang="es-ES" altLang="es-VE" sz="800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1727200" y="663575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Remolcadores </a:t>
            </a:r>
          </a:p>
          <a:p>
            <a:pPr algn="r"/>
            <a:r>
              <a:rPr lang="es-ES_tradnl" altLang="es-VE" sz="1200" b="1"/>
              <a:t>Superintendencia de Mantenimiento Flota Remolcadores</a:t>
            </a:r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5948363" y="32226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>
            <a:off x="3132138" y="3222625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376" name="Rectangle 20"/>
          <p:cNvSpPr>
            <a:spLocks noChangeArrowheads="1"/>
          </p:cNvSpPr>
          <p:nvPr/>
        </p:nvSpPr>
        <p:spPr bwMode="auto">
          <a:xfrm>
            <a:off x="3708400" y="1393825"/>
            <a:ext cx="1439863" cy="592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3779838" y="1404938"/>
            <a:ext cx="125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Remolcadores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4054475" y="1700213"/>
            <a:ext cx="766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NNC Cardón</a:t>
            </a:r>
          </a:p>
          <a:p>
            <a:pPr algn="ctr"/>
            <a:r>
              <a:rPr lang="es-ES_tradnl" altLang="es-VE" sz="800" b="1"/>
              <a:t>Luis Vivas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4398963" y="19891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5380" name="Line 25"/>
          <p:cNvSpPr>
            <a:spLocks noChangeShapeType="1"/>
          </p:cNvSpPr>
          <p:nvPr/>
        </p:nvSpPr>
        <p:spPr bwMode="auto">
          <a:xfrm>
            <a:off x="4375150" y="29972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5095875" y="2571750"/>
            <a:ext cx="29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5299075" y="2436813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800" b="1">
                <a:solidFill>
                  <a:srgbClr val="FF0000"/>
                </a:solidFill>
              </a:rPr>
              <a:t>Promoción</a:t>
            </a:r>
          </a:p>
          <a:p>
            <a:r>
              <a:rPr lang="es-ES" sz="800" b="1">
                <a:solidFill>
                  <a:srgbClr val="FF0000"/>
                </a:solidFill>
              </a:rPr>
              <a:t>Freddy Jaramillo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492500" y="2392363"/>
            <a:ext cx="1655763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598863" y="2435225"/>
            <a:ext cx="144621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Gerencia Flota Fluvial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662363" y="2660650"/>
            <a:ext cx="1296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</a:t>
            </a:r>
            <a:r>
              <a:rPr lang="es-VE" altLang="es-VE" sz="800" b="1">
                <a:solidFill>
                  <a:srgbClr val="FF0000"/>
                </a:solidFill>
              </a:rPr>
              <a:t>nte</a:t>
            </a:r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572000" y="3348038"/>
            <a:ext cx="1395413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4572000" y="3344863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Secretaria</a:t>
            </a:r>
          </a:p>
          <a:p>
            <a:pPr algn="ctr"/>
            <a:endParaRPr lang="es-ES_tradnl" altLang="es-VE" sz="800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4500563" y="3500438"/>
            <a:ext cx="1519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3074988" y="4079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2552700" y="4314825"/>
            <a:ext cx="1236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Superintendencia Flota</a:t>
            </a:r>
          </a:p>
          <a:p>
            <a:pPr algn="ctr"/>
            <a:r>
              <a:rPr lang="es-ES" altLang="es-VE" sz="800"/>
              <a:t>Fluvial </a:t>
            </a:r>
            <a:r>
              <a:rPr lang="es-VE" altLang="es-VE" sz="800"/>
              <a:t> Eje Norte</a:t>
            </a:r>
            <a:endParaRPr lang="es-ES" altLang="es-VE" sz="800"/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2435225" y="463867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Ciudad Bolívar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2411413" y="4295775"/>
            <a:ext cx="1508125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6397" name="Text Box 17"/>
          <p:cNvSpPr txBox="1">
            <a:spLocks noChangeArrowheads="1"/>
          </p:cNvSpPr>
          <p:nvPr/>
        </p:nvSpPr>
        <p:spPr bwMode="auto">
          <a:xfrm>
            <a:off x="5135563" y="4314825"/>
            <a:ext cx="1265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Superintendencia Flota </a:t>
            </a:r>
          </a:p>
          <a:p>
            <a:pPr algn="ctr"/>
            <a:r>
              <a:rPr lang="es-ES" altLang="es-VE" sz="800"/>
              <a:t>Fluvial </a:t>
            </a:r>
            <a:r>
              <a:rPr lang="es-VE" altLang="es-VE" sz="800"/>
              <a:t>Eje Sur</a:t>
            </a:r>
            <a:endParaRPr lang="es-ES" altLang="es-VE" sz="800"/>
          </a:p>
        </p:txBody>
      </p:sp>
      <p:sp>
        <p:nvSpPr>
          <p:cNvPr id="16398" name="Text Box 18"/>
          <p:cNvSpPr txBox="1">
            <a:spLocks noChangeArrowheads="1"/>
          </p:cNvSpPr>
          <p:nvPr/>
        </p:nvSpPr>
        <p:spPr bwMode="auto">
          <a:xfrm>
            <a:off x="5032375" y="463867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Ayacucho</a:t>
            </a:r>
          </a:p>
          <a:p>
            <a:pPr algn="ctr"/>
            <a:r>
              <a:rPr lang="es-ES" altLang="es-VE" sz="800" b="1"/>
              <a:t>Alfredo Foucault</a:t>
            </a:r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5008563" y="4295775"/>
            <a:ext cx="1508125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>
            <a:off x="4303713" y="3538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01" name="Line 22"/>
          <p:cNvSpPr>
            <a:spLocks noChangeShapeType="1"/>
          </p:cNvSpPr>
          <p:nvPr/>
        </p:nvSpPr>
        <p:spPr bwMode="auto">
          <a:xfrm>
            <a:off x="4289425" y="30686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1727200" y="5588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Gerencia de 2ª Línea / Fluvial</a:t>
            </a:r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3065463" y="40798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04" name="Line 25"/>
          <p:cNvSpPr>
            <a:spLocks noChangeShapeType="1"/>
          </p:cNvSpPr>
          <p:nvPr/>
        </p:nvSpPr>
        <p:spPr bwMode="auto">
          <a:xfrm>
            <a:off x="5729288" y="4079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05" name="Rectangle 26"/>
          <p:cNvSpPr>
            <a:spLocks noChangeArrowheads="1"/>
          </p:cNvSpPr>
          <p:nvPr/>
        </p:nvSpPr>
        <p:spPr bwMode="auto">
          <a:xfrm>
            <a:off x="3654425" y="1565275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6406" name="Text Box 27"/>
          <p:cNvSpPr txBox="1">
            <a:spLocks noChangeArrowheads="1"/>
          </p:cNvSpPr>
          <p:nvPr/>
        </p:nvSpPr>
        <p:spPr bwMode="auto">
          <a:xfrm>
            <a:off x="3573463" y="1574800"/>
            <a:ext cx="13922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16407" name="Line 29"/>
          <p:cNvSpPr>
            <a:spLocks noChangeShapeType="1"/>
          </p:cNvSpPr>
          <p:nvPr/>
        </p:nvSpPr>
        <p:spPr bwMode="auto">
          <a:xfrm>
            <a:off x="4295775" y="2098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787900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148263" y="2852738"/>
            <a:ext cx="18002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Promoción Nelson Matute</a:t>
            </a:r>
            <a:endParaRPr lang="es-ES" sz="800" b="1">
              <a:solidFill>
                <a:srgbClr val="FF0000"/>
              </a:solidFill>
            </a:endParaRPr>
          </a:p>
        </p:txBody>
      </p:sp>
      <p:graphicFrame>
        <p:nvGraphicFramePr>
          <p:cNvPr id="16386" name="Object 26"/>
          <p:cNvGraphicFramePr>
            <a:graphicFrameLocks noChangeAspect="1"/>
          </p:cNvGraphicFramePr>
          <p:nvPr/>
        </p:nvGraphicFramePr>
        <p:xfrm>
          <a:off x="5475288" y="1092200"/>
          <a:ext cx="3679825" cy="1016000"/>
        </p:xfrm>
        <a:graphic>
          <a:graphicData uri="http://schemas.openxmlformats.org/presentationml/2006/ole">
            <p:oleObj spid="_x0000_s12290" name="Worksheet" r:id="rId4" imgW="3495751" imgH="971702" progId="Excel.Sheet.8">
              <p:embed/>
            </p:oleObj>
          </a:graphicData>
        </a:graphic>
      </p:graphicFrame>
      <p:sp>
        <p:nvSpPr>
          <p:cNvPr id="16410" name="Text Box 6"/>
          <p:cNvSpPr txBox="1">
            <a:spLocks noChangeArrowheads="1"/>
          </p:cNvSpPr>
          <p:nvPr/>
        </p:nvSpPr>
        <p:spPr bwMode="auto">
          <a:xfrm>
            <a:off x="3559175" y="1666875"/>
            <a:ext cx="15128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Iri</a:t>
            </a:r>
            <a:r>
              <a:rPr lang="es-VE" altLang="es-VE" sz="800" b="1"/>
              <a:t>arte</a:t>
            </a:r>
            <a:endParaRPr lang="es-ES_tradnl" altLang="es-VE" sz="800" b="1"/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754563" y="5334000"/>
            <a:ext cx="149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Soldador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771775" y="5227638"/>
            <a:ext cx="1508125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2757488" y="5232400"/>
            <a:ext cx="15287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Tripulantes (07 Empujadores)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771775" y="5372100"/>
            <a:ext cx="17287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40 NCM Capitán</a:t>
            </a:r>
          </a:p>
          <a:p>
            <a:r>
              <a:rPr lang="es-ES" altLang="es-VE" sz="800" b="1"/>
              <a:t>40 NCD Motorista</a:t>
            </a:r>
          </a:p>
          <a:p>
            <a:r>
              <a:rPr lang="es-ES" altLang="es-VE" sz="800" b="1"/>
              <a:t>40 NCD Marinero </a:t>
            </a:r>
          </a:p>
          <a:p>
            <a:r>
              <a:rPr lang="es-ES" altLang="es-VE" sz="800" b="1">
                <a:solidFill>
                  <a:srgbClr val="FF0000"/>
                </a:solidFill>
              </a:rPr>
              <a:t>40 NCD Aceitero</a:t>
            </a:r>
            <a:r>
              <a:rPr lang="es-ES" altLang="es-VE" sz="800" b="1"/>
              <a:t> </a:t>
            </a:r>
          </a:p>
          <a:p>
            <a:r>
              <a:rPr lang="es-ES" altLang="es-VE" sz="800" b="1"/>
              <a:t>40 NCD Cocinero </a:t>
            </a:r>
          </a:p>
          <a:p>
            <a:r>
              <a:rPr lang="es-VE" altLang="es-VE" sz="800" b="1"/>
              <a:t>40 NCD Patrón</a:t>
            </a:r>
            <a:endParaRPr lang="es-ES" altLang="es-VE" sz="800" b="1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2767013" y="54213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1882775" y="4095750"/>
            <a:ext cx="142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1863725" y="4330700"/>
            <a:ext cx="14398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Ciudad Bolívar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  <a:p>
            <a:pPr algn="ctr"/>
            <a:endParaRPr lang="es-ES" altLang="es-VE" sz="800" b="1">
              <a:solidFill>
                <a:srgbClr val="FF3300"/>
              </a:solidFill>
            </a:endParaRP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839913" y="4076700"/>
            <a:ext cx="1508125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947738" y="5246688"/>
            <a:ext cx="1298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865188" y="5407025"/>
            <a:ext cx="1439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Ciudad Bolívar</a:t>
            </a:r>
            <a:r>
              <a:rPr lang="es-ES" altLang="es-VE" sz="800">
                <a:solidFill>
                  <a:srgbClr val="FF3300"/>
                </a:solidFill>
              </a:rPr>
              <a:t> 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  <a:p>
            <a:pPr algn="ctr"/>
            <a:r>
              <a:rPr lang="es-ES" altLang="es-VE" sz="800"/>
              <a:t>1 NNC Tucupita</a:t>
            </a:r>
          </a:p>
          <a:p>
            <a:pPr algn="ctr"/>
            <a:r>
              <a:rPr lang="es-ES_tradnl" altLang="es-VE" sz="800" b="1"/>
              <a:t>Raymond Belisario</a:t>
            </a:r>
            <a:endParaRPr lang="es-ES" altLang="es-VE" sz="800" b="1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841375" y="5227638"/>
            <a:ext cx="1508125" cy="79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5629275" y="4071938"/>
            <a:ext cx="1512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Mantenimiento</a:t>
            </a: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5649913" y="4230688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Ciudad Bolívar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7424" name="Rectangle 19"/>
          <p:cNvSpPr>
            <a:spLocks noChangeArrowheads="1"/>
          </p:cNvSpPr>
          <p:nvPr/>
        </p:nvSpPr>
        <p:spPr bwMode="auto">
          <a:xfrm>
            <a:off x="5626100" y="4052888"/>
            <a:ext cx="1508125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25" name="Rectangle 21"/>
          <p:cNvSpPr>
            <a:spLocks noChangeArrowheads="1"/>
          </p:cNvSpPr>
          <p:nvPr/>
        </p:nvSpPr>
        <p:spPr bwMode="auto">
          <a:xfrm>
            <a:off x="4787900" y="5345113"/>
            <a:ext cx="1439863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26" name="Text Box 22"/>
          <p:cNvSpPr txBox="1">
            <a:spLocks noChangeArrowheads="1"/>
          </p:cNvSpPr>
          <p:nvPr/>
        </p:nvSpPr>
        <p:spPr bwMode="auto">
          <a:xfrm>
            <a:off x="4787900" y="5464175"/>
            <a:ext cx="139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2 NCD Ciudad Bolívar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4754563" y="4738688"/>
            <a:ext cx="1498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Mecánico de Mtto</a:t>
            </a:r>
          </a:p>
        </p:txBody>
      </p:sp>
      <p:sp>
        <p:nvSpPr>
          <p:cNvPr id="17428" name="Rectangle 25"/>
          <p:cNvSpPr>
            <a:spLocks noChangeArrowheads="1"/>
          </p:cNvSpPr>
          <p:nvPr/>
        </p:nvSpPr>
        <p:spPr bwMode="auto">
          <a:xfrm>
            <a:off x="4787900" y="4749800"/>
            <a:ext cx="1439863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29" name="Text Box 26"/>
          <p:cNvSpPr txBox="1">
            <a:spLocks noChangeArrowheads="1"/>
          </p:cNvSpPr>
          <p:nvPr/>
        </p:nvSpPr>
        <p:spPr bwMode="auto">
          <a:xfrm>
            <a:off x="4787900" y="4868863"/>
            <a:ext cx="139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2 NCD Ciudad Bolívar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7430" name="Text Box 28"/>
          <p:cNvSpPr txBox="1">
            <a:spLocks noChangeArrowheads="1"/>
          </p:cNvSpPr>
          <p:nvPr/>
        </p:nvSpPr>
        <p:spPr bwMode="auto">
          <a:xfrm>
            <a:off x="4754563" y="5911850"/>
            <a:ext cx="149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Electricista de Mtto</a:t>
            </a:r>
          </a:p>
        </p:txBody>
      </p:sp>
      <p:sp>
        <p:nvSpPr>
          <p:cNvPr id="17431" name="Rectangle 29"/>
          <p:cNvSpPr>
            <a:spLocks noChangeArrowheads="1"/>
          </p:cNvSpPr>
          <p:nvPr/>
        </p:nvSpPr>
        <p:spPr bwMode="auto">
          <a:xfrm>
            <a:off x="4787900" y="5908675"/>
            <a:ext cx="1439863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32" name="Text Box 30"/>
          <p:cNvSpPr txBox="1">
            <a:spLocks noChangeArrowheads="1"/>
          </p:cNvSpPr>
          <p:nvPr/>
        </p:nvSpPr>
        <p:spPr bwMode="auto">
          <a:xfrm>
            <a:off x="4787900" y="6027738"/>
            <a:ext cx="139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NCD Ciudad Bolívar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7433" name="Line 32"/>
          <p:cNvSpPr>
            <a:spLocks noChangeShapeType="1"/>
          </p:cNvSpPr>
          <p:nvPr/>
        </p:nvSpPr>
        <p:spPr bwMode="auto">
          <a:xfrm>
            <a:off x="6372225" y="452278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34" name="Line 33"/>
          <p:cNvSpPr>
            <a:spLocks noChangeShapeType="1"/>
          </p:cNvSpPr>
          <p:nvPr/>
        </p:nvSpPr>
        <p:spPr bwMode="auto">
          <a:xfrm flipH="1">
            <a:off x="6227763" y="610711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35" name="Line 34"/>
          <p:cNvSpPr>
            <a:spLocks noChangeShapeType="1"/>
          </p:cNvSpPr>
          <p:nvPr/>
        </p:nvSpPr>
        <p:spPr bwMode="auto">
          <a:xfrm flipH="1">
            <a:off x="6227763" y="493553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36" name="Line 35"/>
          <p:cNvSpPr>
            <a:spLocks noChangeShapeType="1"/>
          </p:cNvSpPr>
          <p:nvPr/>
        </p:nvSpPr>
        <p:spPr bwMode="auto">
          <a:xfrm flipH="1">
            <a:off x="6227763" y="55308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37" name="Line 36"/>
          <p:cNvSpPr>
            <a:spLocks noChangeShapeType="1"/>
          </p:cNvSpPr>
          <p:nvPr/>
        </p:nvSpPr>
        <p:spPr bwMode="auto">
          <a:xfrm>
            <a:off x="2559050" y="38274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38" name="Line 37"/>
          <p:cNvSpPr>
            <a:spLocks noChangeShapeType="1"/>
          </p:cNvSpPr>
          <p:nvPr/>
        </p:nvSpPr>
        <p:spPr bwMode="auto">
          <a:xfrm>
            <a:off x="6372225" y="38369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39" name="Text Box 38"/>
          <p:cNvSpPr txBox="1">
            <a:spLocks noChangeArrowheads="1"/>
          </p:cNvSpPr>
          <p:nvPr/>
        </p:nvSpPr>
        <p:spPr bwMode="auto">
          <a:xfrm>
            <a:off x="3924300" y="2190750"/>
            <a:ext cx="130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Superintendencia Fluvial</a:t>
            </a:r>
          </a:p>
          <a:p>
            <a:pPr algn="ctr"/>
            <a:r>
              <a:rPr lang="es-ES" altLang="es-VE" sz="800"/>
              <a:t> </a:t>
            </a:r>
            <a:r>
              <a:rPr lang="es-VE" altLang="es-VE" sz="800"/>
              <a:t>Eje Norte</a:t>
            </a:r>
            <a:endParaRPr lang="es-ES" altLang="es-VE" sz="800"/>
          </a:p>
        </p:txBody>
      </p:sp>
      <p:sp>
        <p:nvSpPr>
          <p:cNvPr id="17440" name="Text Box 39"/>
          <p:cNvSpPr txBox="1">
            <a:spLocks noChangeArrowheads="1"/>
          </p:cNvSpPr>
          <p:nvPr/>
        </p:nvSpPr>
        <p:spPr bwMode="auto">
          <a:xfrm>
            <a:off x="3838575" y="2552700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Ciudad Bolívar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7441" name="Rectangle 40"/>
          <p:cNvSpPr>
            <a:spLocks noChangeArrowheads="1"/>
          </p:cNvSpPr>
          <p:nvPr/>
        </p:nvSpPr>
        <p:spPr bwMode="auto">
          <a:xfrm>
            <a:off x="3814763" y="2171700"/>
            <a:ext cx="150812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42" name="Line 42"/>
          <p:cNvSpPr>
            <a:spLocks noChangeShapeType="1"/>
          </p:cNvSpPr>
          <p:nvPr/>
        </p:nvSpPr>
        <p:spPr bwMode="auto">
          <a:xfrm>
            <a:off x="4572000" y="2919413"/>
            <a:ext cx="0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43" name="Rectangle 43"/>
          <p:cNvSpPr>
            <a:spLocks noChangeArrowheads="1"/>
          </p:cNvSpPr>
          <p:nvPr/>
        </p:nvSpPr>
        <p:spPr bwMode="auto">
          <a:xfrm>
            <a:off x="2338388" y="3100388"/>
            <a:ext cx="13954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44" name="Text Box 44"/>
          <p:cNvSpPr txBox="1">
            <a:spLocks noChangeArrowheads="1"/>
          </p:cNvSpPr>
          <p:nvPr/>
        </p:nvSpPr>
        <p:spPr bwMode="auto">
          <a:xfrm>
            <a:off x="2270125" y="3074988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Fluvial</a:t>
            </a:r>
          </a:p>
          <a:p>
            <a:pPr algn="ctr"/>
            <a:r>
              <a:rPr lang="es-ES_tradnl" altLang="es-VE" sz="800"/>
              <a:t> Eje Norte</a:t>
            </a:r>
          </a:p>
        </p:txBody>
      </p:sp>
      <p:sp>
        <p:nvSpPr>
          <p:cNvPr id="17445" name="Text Box 45"/>
          <p:cNvSpPr txBox="1">
            <a:spLocks noChangeArrowheads="1"/>
          </p:cNvSpPr>
          <p:nvPr/>
        </p:nvSpPr>
        <p:spPr bwMode="auto">
          <a:xfrm>
            <a:off x="2324100" y="3324225"/>
            <a:ext cx="1384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Ciudad Bolívar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7446" name="Line 47"/>
          <p:cNvSpPr>
            <a:spLocks noChangeShapeType="1"/>
          </p:cNvSpPr>
          <p:nvPr/>
        </p:nvSpPr>
        <p:spPr bwMode="auto">
          <a:xfrm>
            <a:off x="1557338" y="50053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47" name="Line 48"/>
          <p:cNvSpPr>
            <a:spLocks noChangeShapeType="1"/>
          </p:cNvSpPr>
          <p:nvPr/>
        </p:nvSpPr>
        <p:spPr bwMode="auto">
          <a:xfrm>
            <a:off x="1557338" y="5005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>
            <a:off x="3502025" y="5005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49" name="Line 50"/>
          <p:cNvSpPr>
            <a:spLocks noChangeShapeType="1"/>
          </p:cNvSpPr>
          <p:nvPr/>
        </p:nvSpPr>
        <p:spPr bwMode="auto">
          <a:xfrm>
            <a:off x="2555875" y="3827463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50" name="Text Box 51"/>
          <p:cNvSpPr txBox="1">
            <a:spLocks noChangeArrowheads="1"/>
          </p:cNvSpPr>
          <p:nvPr/>
        </p:nvSpPr>
        <p:spPr bwMode="auto">
          <a:xfrm>
            <a:off x="1727200" y="47148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Fluvial</a:t>
            </a:r>
          </a:p>
          <a:p>
            <a:pPr algn="r"/>
            <a:r>
              <a:rPr lang="es-ES_tradnl" altLang="es-VE" sz="1200" b="1"/>
              <a:t>Superintendencia de Fluvial Eje Norte</a:t>
            </a:r>
          </a:p>
        </p:txBody>
      </p:sp>
      <p:sp>
        <p:nvSpPr>
          <p:cNvPr id="17451" name="Rectangle 53"/>
          <p:cNvSpPr>
            <a:spLocks noChangeArrowheads="1"/>
          </p:cNvSpPr>
          <p:nvPr/>
        </p:nvSpPr>
        <p:spPr bwMode="auto">
          <a:xfrm>
            <a:off x="6518275" y="4606925"/>
            <a:ext cx="1528763" cy="69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52" name="Text Box 54"/>
          <p:cNvSpPr txBox="1">
            <a:spLocks noChangeArrowheads="1"/>
          </p:cNvSpPr>
          <p:nvPr/>
        </p:nvSpPr>
        <p:spPr bwMode="auto">
          <a:xfrm>
            <a:off x="6503988" y="4592638"/>
            <a:ext cx="152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Mantenimiento</a:t>
            </a:r>
          </a:p>
        </p:txBody>
      </p:sp>
      <p:sp>
        <p:nvSpPr>
          <p:cNvPr id="17453" name="Rectangle 56"/>
          <p:cNvSpPr>
            <a:spLocks noChangeArrowheads="1"/>
          </p:cNvSpPr>
          <p:nvPr/>
        </p:nvSpPr>
        <p:spPr bwMode="auto">
          <a:xfrm>
            <a:off x="6507163" y="5408613"/>
            <a:ext cx="1528762" cy="36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54" name="Text Box 57"/>
          <p:cNvSpPr txBox="1">
            <a:spLocks noChangeArrowheads="1"/>
          </p:cNvSpPr>
          <p:nvPr/>
        </p:nvSpPr>
        <p:spPr bwMode="auto">
          <a:xfrm>
            <a:off x="6488113" y="53848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 b="1"/>
              <a:t> </a:t>
            </a:r>
            <a:r>
              <a:rPr lang="es-ES" altLang="es-VE" sz="800"/>
              <a:t>Analista de Materiales</a:t>
            </a:r>
          </a:p>
        </p:txBody>
      </p:sp>
      <p:sp>
        <p:nvSpPr>
          <p:cNvPr id="17455" name="Text Box 58"/>
          <p:cNvSpPr txBox="1">
            <a:spLocks noChangeArrowheads="1"/>
          </p:cNvSpPr>
          <p:nvPr/>
        </p:nvSpPr>
        <p:spPr bwMode="auto">
          <a:xfrm>
            <a:off x="6443663" y="4808538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4 NNC Ciudad Bolívar</a:t>
            </a:r>
          </a:p>
          <a:p>
            <a:pPr algn="ctr"/>
            <a:r>
              <a:rPr lang="es-ES" altLang="es-VE" sz="800" b="1"/>
              <a:t>Leandro Marcano</a:t>
            </a:r>
          </a:p>
          <a:p>
            <a:pPr algn="ctr"/>
            <a:r>
              <a:rPr lang="es-VE" altLang="es-VE" sz="800" b="1">
                <a:solidFill>
                  <a:srgbClr val="CC0000"/>
                </a:solidFill>
              </a:rPr>
              <a:t>Vacantes 3</a:t>
            </a:r>
          </a:p>
        </p:txBody>
      </p:sp>
      <p:sp>
        <p:nvSpPr>
          <p:cNvPr id="17456" name="Text Box 59"/>
          <p:cNvSpPr txBox="1">
            <a:spLocks noChangeArrowheads="1"/>
          </p:cNvSpPr>
          <p:nvPr/>
        </p:nvSpPr>
        <p:spPr bwMode="auto">
          <a:xfrm>
            <a:off x="6650038" y="5480050"/>
            <a:ext cx="1187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1 NNC Ciudad Bolívar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7457" name="Rectangle 61"/>
          <p:cNvSpPr>
            <a:spLocks noChangeArrowheads="1"/>
          </p:cNvSpPr>
          <p:nvPr/>
        </p:nvSpPr>
        <p:spPr bwMode="auto">
          <a:xfrm>
            <a:off x="3771900" y="1371600"/>
            <a:ext cx="1544638" cy="49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7458" name="Text Box 62"/>
          <p:cNvSpPr txBox="1">
            <a:spLocks noChangeArrowheads="1"/>
          </p:cNvSpPr>
          <p:nvPr/>
        </p:nvSpPr>
        <p:spPr bwMode="auto">
          <a:xfrm>
            <a:off x="3798888" y="1370013"/>
            <a:ext cx="144621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Gerencia Flota Fluvial</a:t>
            </a:r>
          </a:p>
        </p:txBody>
      </p:sp>
      <p:sp>
        <p:nvSpPr>
          <p:cNvPr id="17459" name="Text Box 63"/>
          <p:cNvSpPr txBox="1">
            <a:spLocks noChangeArrowheads="1"/>
          </p:cNvSpPr>
          <p:nvPr/>
        </p:nvSpPr>
        <p:spPr bwMode="auto">
          <a:xfrm>
            <a:off x="3708400" y="1557338"/>
            <a:ext cx="18716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</a:t>
            </a:r>
            <a:r>
              <a:rPr lang="es-VE" altLang="es-VE" sz="800" b="1">
                <a:solidFill>
                  <a:srgbClr val="FF0000"/>
                </a:solidFill>
              </a:rPr>
              <a:t>te</a:t>
            </a:r>
            <a:endParaRPr lang="es-ES_tradnl" altLang="es-VE" sz="800" b="1">
              <a:solidFill>
                <a:srgbClr val="FF0000"/>
              </a:solidFill>
            </a:endParaRPr>
          </a:p>
          <a:p>
            <a:pPr algn="ctr"/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17460" name="Line 65"/>
          <p:cNvSpPr>
            <a:spLocks noChangeShapeType="1"/>
          </p:cNvSpPr>
          <p:nvPr/>
        </p:nvSpPr>
        <p:spPr bwMode="auto">
          <a:xfrm>
            <a:off x="4557713" y="18780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7461" name="Line 66"/>
          <p:cNvSpPr>
            <a:spLocks noChangeShapeType="1"/>
          </p:cNvSpPr>
          <p:nvPr/>
        </p:nvSpPr>
        <p:spPr bwMode="auto">
          <a:xfrm>
            <a:off x="2555875" y="46513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3708400" y="33575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63" name="Line 34"/>
          <p:cNvSpPr>
            <a:spLocks noChangeShapeType="1"/>
          </p:cNvSpPr>
          <p:nvPr/>
        </p:nvSpPr>
        <p:spPr bwMode="auto">
          <a:xfrm flipH="1">
            <a:off x="6372225" y="55387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64" name="Line 34"/>
          <p:cNvSpPr>
            <a:spLocks noChangeShapeType="1"/>
          </p:cNvSpPr>
          <p:nvPr/>
        </p:nvSpPr>
        <p:spPr bwMode="auto">
          <a:xfrm flipH="1">
            <a:off x="6372225" y="49418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 flipH="1">
            <a:off x="3013075" y="1735138"/>
            <a:ext cx="728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1358900" y="1654175"/>
            <a:ext cx="18002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Promoción Nelson Matute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3490913" y="4579938"/>
            <a:ext cx="1296987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Las posiciones de aceitero se deben eliminar porque esta aplica para este tipo de embarcaciones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3708400" y="5229225"/>
            <a:ext cx="714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graphicFrame>
        <p:nvGraphicFramePr>
          <p:cNvPr id="17410" name="Object 62"/>
          <p:cNvGraphicFramePr>
            <a:graphicFrameLocks noChangeAspect="1"/>
          </p:cNvGraphicFramePr>
          <p:nvPr/>
        </p:nvGraphicFramePr>
        <p:xfrm>
          <a:off x="5473700" y="1077913"/>
          <a:ext cx="3670300" cy="1003300"/>
        </p:xfrm>
        <a:graphic>
          <a:graphicData uri="http://schemas.openxmlformats.org/presentationml/2006/ole">
            <p:oleObj spid="_x0000_s13314" name="Hoja de cálculo" r:id="rId4" imgW="3495690" imgH="97155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754563" y="5175250"/>
            <a:ext cx="149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Soldador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771775" y="5013325"/>
            <a:ext cx="1508125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728913" y="5018088"/>
            <a:ext cx="158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Tripulantes(06 Botes Tanques)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771775" y="5219700"/>
            <a:ext cx="17287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102 NCM Capitán</a:t>
            </a:r>
          </a:p>
          <a:p>
            <a:r>
              <a:rPr lang="es-ES" altLang="es-VE" sz="800" b="1"/>
              <a:t>102 NCD Motorista</a:t>
            </a:r>
          </a:p>
          <a:p>
            <a:r>
              <a:rPr lang="es-ES" altLang="es-VE" sz="800" b="1"/>
              <a:t>102 NCD Marinero </a:t>
            </a:r>
          </a:p>
          <a:p>
            <a:r>
              <a:rPr lang="es-ES" altLang="es-VE" sz="800" b="1">
                <a:solidFill>
                  <a:srgbClr val="FF0000"/>
                </a:solidFill>
              </a:rPr>
              <a:t>102 NCD Aceitero</a:t>
            </a:r>
            <a:r>
              <a:rPr lang="es-ES" altLang="es-VE" sz="800" b="1"/>
              <a:t> </a:t>
            </a:r>
          </a:p>
          <a:p>
            <a:r>
              <a:rPr lang="es-ES" altLang="es-VE" sz="800" b="1"/>
              <a:t>102 NCD Cocinero </a:t>
            </a:r>
          </a:p>
          <a:p>
            <a:r>
              <a:rPr lang="es-ES" altLang="es-VE" sz="800" b="1"/>
              <a:t>102</a:t>
            </a:r>
            <a:r>
              <a:rPr lang="es-VE" altLang="es-VE" sz="800" b="1"/>
              <a:t> NCD Patrón</a:t>
            </a:r>
            <a:endParaRPr lang="es-ES" altLang="es-VE" sz="800" b="1"/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882775" y="3808413"/>
            <a:ext cx="1422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863725" y="4043363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Ayacucho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1839913" y="3789363"/>
            <a:ext cx="15081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947738" y="5032375"/>
            <a:ext cx="12985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</a:t>
            </a:r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865188" y="5229225"/>
            <a:ext cx="1439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981075" algn="l"/>
              </a:tabLst>
            </a:pPr>
            <a:r>
              <a:rPr lang="es-ES" altLang="es-VE" sz="800"/>
              <a:t>1 NNC Puerto Ayacucho</a:t>
            </a:r>
          </a:p>
          <a:p>
            <a:pPr algn="ctr">
              <a:tabLst>
                <a:tab pos="981075" algn="l"/>
              </a:tabLst>
            </a:pPr>
            <a:r>
              <a:rPr lang="es-ES" altLang="es-VE" sz="800" b="1"/>
              <a:t>Peter Ortega</a:t>
            </a:r>
          </a:p>
          <a:p>
            <a:pPr algn="ctr">
              <a:tabLst>
                <a:tab pos="981075" algn="l"/>
              </a:tabLst>
            </a:pPr>
            <a:r>
              <a:rPr lang="es-ES" altLang="es-VE" sz="800"/>
              <a:t>1 NNC Puerto Venado</a:t>
            </a:r>
          </a:p>
          <a:p>
            <a:pPr algn="ctr">
              <a:tabLst>
                <a:tab pos="981075" algn="l"/>
              </a:tabLst>
            </a:pPr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841375" y="5013325"/>
            <a:ext cx="15081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5629275" y="3817938"/>
            <a:ext cx="1512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Mantenimiento</a:t>
            </a:r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5651500" y="4076700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Ayacucho</a:t>
            </a:r>
          </a:p>
          <a:p>
            <a:pPr algn="ctr"/>
            <a:r>
              <a:rPr lang="es-ES" altLang="es-VE" sz="800" b="1"/>
              <a:t>Raúl Castro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5626100" y="3798888"/>
            <a:ext cx="1508125" cy="56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4787900" y="5186363"/>
            <a:ext cx="1439863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 b="1"/>
          </a:p>
        </p:txBody>
      </p:sp>
      <p:sp>
        <p:nvSpPr>
          <p:cNvPr id="18449" name="Text Box 22"/>
          <p:cNvSpPr txBox="1">
            <a:spLocks noChangeArrowheads="1"/>
          </p:cNvSpPr>
          <p:nvPr/>
        </p:nvSpPr>
        <p:spPr bwMode="auto">
          <a:xfrm>
            <a:off x="4787900" y="5343525"/>
            <a:ext cx="13938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2 NCD Puerto Ayacucho</a:t>
            </a:r>
          </a:p>
          <a:p>
            <a:pPr algn="ctr"/>
            <a:r>
              <a:rPr lang="es-ES" altLang="es-VE" sz="800" b="1">
                <a:solidFill>
                  <a:srgbClr val="CC0000"/>
                </a:solidFill>
              </a:rPr>
              <a:t>Vacante</a:t>
            </a:r>
          </a:p>
          <a:p>
            <a:pPr algn="ctr"/>
            <a:r>
              <a:rPr lang="es-ES" altLang="es-VE" sz="800" b="1">
                <a:solidFill>
                  <a:srgbClr val="CC0000"/>
                </a:solidFill>
              </a:rPr>
              <a:t>Vacante</a:t>
            </a: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4754563" y="4484688"/>
            <a:ext cx="1498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Mecánico de Mtto</a:t>
            </a:r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4787900" y="4495800"/>
            <a:ext cx="14398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52" name="Text Box 26"/>
          <p:cNvSpPr txBox="1">
            <a:spLocks noChangeArrowheads="1"/>
          </p:cNvSpPr>
          <p:nvPr/>
        </p:nvSpPr>
        <p:spPr bwMode="auto">
          <a:xfrm>
            <a:off x="4643438" y="4581525"/>
            <a:ext cx="17287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2 NCD Puerto Ayacucho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4754563" y="5829300"/>
            <a:ext cx="149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Electricista de Mtto</a:t>
            </a:r>
          </a:p>
        </p:txBody>
      </p:sp>
      <p:sp>
        <p:nvSpPr>
          <p:cNvPr id="18454" name="Rectangle 29"/>
          <p:cNvSpPr>
            <a:spLocks noChangeArrowheads="1"/>
          </p:cNvSpPr>
          <p:nvPr/>
        </p:nvSpPr>
        <p:spPr bwMode="auto">
          <a:xfrm>
            <a:off x="4787900" y="5826125"/>
            <a:ext cx="1439863" cy="4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55" name="Text Box 30"/>
          <p:cNvSpPr txBox="1">
            <a:spLocks noChangeArrowheads="1"/>
          </p:cNvSpPr>
          <p:nvPr/>
        </p:nvSpPr>
        <p:spPr bwMode="auto">
          <a:xfrm>
            <a:off x="4572000" y="60118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NCD Puerto Ayacucho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8456" name="Line 32"/>
          <p:cNvSpPr>
            <a:spLocks noChangeShapeType="1"/>
          </p:cNvSpPr>
          <p:nvPr/>
        </p:nvSpPr>
        <p:spPr bwMode="auto">
          <a:xfrm>
            <a:off x="6372225" y="43656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57" name="Line 33"/>
          <p:cNvSpPr>
            <a:spLocks noChangeShapeType="1"/>
          </p:cNvSpPr>
          <p:nvPr/>
        </p:nvSpPr>
        <p:spPr bwMode="auto">
          <a:xfrm flipH="1">
            <a:off x="6227763" y="604678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58" name="Line 34"/>
          <p:cNvSpPr>
            <a:spLocks noChangeShapeType="1"/>
          </p:cNvSpPr>
          <p:nvPr/>
        </p:nvSpPr>
        <p:spPr bwMode="auto">
          <a:xfrm flipH="1">
            <a:off x="6227763" y="471011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59" name="Line 35"/>
          <p:cNvSpPr>
            <a:spLocks noChangeShapeType="1"/>
          </p:cNvSpPr>
          <p:nvPr/>
        </p:nvSpPr>
        <p:spPr bwMode="auto">
          <a:xfrm flipH="1">
            <a:off x="6237288" y="53911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60" name="Line 36"/>
          <p:cNvSpPr>
            <a:spLocks noChangeShapeType="1"/>
          </p:cNvSpPr>
          <p:nvPr/>
        </p:nvSpPr>
        <p:spPr bwMode="auto">
          <a:xfrm>
            <a:off x="2559050" y="35734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61" name="Line 37"/>
          <p:cNvSpPr>
            <a:spLocks noChangeShapeType="1"/>
          </p:cNvSpPr>
          <p:nvPr/>
        </p:nvSpPr>
        <p:spPr bwMode="auto">
          <a:xfrm>
            <a:off x="6372225" y="35829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62" name="Text Box 38"/>
          <p:cNvSpPr txBox="1">
            <a:spLocks noChangeArrowheads="1"/>
          </p:cNvSpPr>
          <p:nvPr/>
        </p:nvSpPr>
        <p:spPr bwMode="auto">
          <a:xfrm>
            <a:off x="3924300" y="2079625"/>
            <a:ext cx="130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Superintendencia Fluvial</a:t>
            </a:r>
          </a:p>
          <a:p>
            <a:pPr algn="ctr"/>
            <a:r>
              <a:rPr lang="es-ES" altLang="es-VE" sz="800"/>
              <a:t> </a:t>
            </a:r>
            <a:r>
              <a:rPr lang="es-VE" altLang="es-VE" sz="800"/>
              <a:t>Eje Sur</a:t>
            </a:r>
            <a:endParaRPr lang="es-ES" altLang="es-VE" sz="800"/>
          </a:p>
        </p:txBody>
      </p:sp>
      <p:sp>
        <p:nvSpPr>
          <p:cNvPr id="18463" name="Text Box 39"/>
          <p:cNvSpPr txBox="1">
            <a:spLocks noChangeArrowheads="1"/>
          </p:cNvSpPr>
          <p:nvPr/>
        </p:nvSpPr>
        <p:spPr bwMode="auto">
          <a:xfrm>
            <a:off x="3838575" y="244157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Puerto Ayacucho</a:t>
            </a:r>
          </a:p>
          <a:p>
            <a:pPr algn="ctr"/>
            <a:r>
              <a:rPr lang="es-ES" altLang="es-VE" sz="800" b="1"/>
              <a:t>Alfredo Foucault</a:t>
            </a:r>
          </a:p>
        </p:txBody>
      </p:sp>
      <p:sp>
        <p:nvSpPr>
          <p:cNvPr id="18464" name="Rectangle 40"/>
          <p:cNvSpPr>
            <a:spLocks noChangeArrowheads="1"/>
          </p:cNvSpPr>
          <p:nvPr/>
        </p:nvSpPr>
        <p:spPr bwMode="auto">
          <a:xfrm>
            <a:off x="3814763" y="2060575"/>
            <a:ext cx="15081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65" name="Line 42"/>
          <p:cNvSpPr>
            <a:spLocks noChangeShapeType="1"/>
          </p:cNvSpPr>
          <p:nvPr/>
        </p:nvSpPr>
        <p:spPr bwMode="auto">
          <a:xfrm>
            <a:off x="4572000" y="27813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66" name="Rectangle 43"/>
          <p:cNvSpPr>
            <a:spLocks noChangeArrowheads="1"/>
          </p:cNvSpPr>
          <p:nvPr/>
        </p:nvSpPr>
        <p:spPr bwMode="auto">
          <a:xfrm>
            <a:off x="2338388" y="2846388"/>
            <a:ext cx="1395412" cy="65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67" name="Text Box 44"/>
          <p:cNvSpPr txBox="1">
            <a:spLocks noChangeArrowheads="1"/>
          </p:cNvSpPr>
          <p:nvPr/>
        </p:nvSpPr>
        <p:spPr bwMode="auto">
          <a:xfrm>
            <a:off x="2270125" y="2830513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Fluvial </a:t>
            </a:r>
          </a:p>
          <a:p>
            <a:pPr algn="ctr"/>
            <a:r>
              <a:rPr lang="es-ES_tradnl" altLang="es-VE" sz="800"/>
              <a:t>Eje Sur</a:t>
            </a:r>
          </a:p>
        </p:txBody>
      </p:sp>
      <p:sp>
        <p:nvSpPr>
          <p:cNvPr id="18468" name="Text Box 45"/>
          <p:cNvSpPr txBox="1">
            <a:spLocks noChangeArrowheads="1"/>
          </p:cNvSpPr>
          <p:nvPr/>
        </p:nvSpPr>
        <p:spPr bwMode="auto">
          <a:xfrm>
            <a:off x="2324100" y="3155950"/>
            <a:ext cx="1384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</a:t>
            </a:r>
            <a:r>
              <a:rPr lang="es-ES" altLang="es-VE" sz="800"/>
              <a:t>Puerto Ayacucho</a:t>
            </a:r>
          </a:p>
          <a:p>
            <a:pPr algn="ctr"/>
            <a:r>
              <a:rPr lang="es-ES" altLang="es-VE" sz="800" b="1"/>
              <a:t>Yaroslay Varela</a:t>
            </a:r>
            <a:endParaRPr lang="es-ES_tradnl" altLang="es-VE" sz="800" b="1"/>
          </a:p>
        </p:txBody>
      </p:sp>
      <p:sp>
        <p:nvSpPr>
          <p:cNvPr id="18469" name="Line 47"/>
          <p:cNvSpPr>
            <a:spLocks noChangeShapeType="1"/>
          </p:cNvSpPr>
          <p:nvPr/>
        </p:nvSpPr>
        <p:spPr bwMode="auto">
          <a:xfrm>
            <a:off x="1557338" y="47910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70" name="Line 48"/>
          <p:cNvSpPr>
            <a:spLocks noChangeShapeType="1"/>
          </p:cNvSpPr>
          <p:nvPr/>
        </p:nvSpPr>
        <p:spPr bwMode="auto">
          <a:xfrm>
            <a:off x="1557338" y="479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71" name="Line 49"/>
          <p:cNvSpPr>
            <a:spLocks noChangeShapeType="1"/>
          </p:cNvSpPr>
          <p:nvPr/>
        </p:nvSpPr>
        <p:spPr bwMode="auto">
          <a:xfrm>
            <a:off x="3502025" y="479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72" name="Line 50"/>
          <p:cNvSpPr>
            <a:spLocks noChangeShapeType="1"/>
          </p:cNvSpPr>
          <p:nvPr/>
        </p:nvSpPr>
        <p:spPr bwMode="auto">
          <a:xfrm>
            <a:off x="2555875" y="3573463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73" name="Text Box 51"/>
          <p:cNvSpPr txBox="1">
            <a:spLocks noChangeArrowheads="1"/>
          </p:cNvSpPr>
          <p:nvPr/>
        </p:nvSpPr>
        <p:spPr bwMode="auto">
          <a:xfrm>
            <a:off x="1727200" y="6667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Fluvial</a:t>
            </a:r>
          </a:p>
          <a:p>
            <a:pPr algn="r"/>
            <a:r>
              <a:rPr lang="es-ES_tradnl" altLang="es-VE" sz="1200" b="1"/>
              <a:t>Superintendencia de Fluvial Eje Sur</a:t>
            </a:r>
          </a:p>
        </p:txBody>
      </p:sp>
      <p:sp>
        <p:nvSpPr>
          <p:cNvPr id="18474" name="Rectangle 52"/>
          <p:cNvSpPr>
            <a:spLocks noChangeArrowheads="1"/>
          </p:cNvSpPr>
          <p:nvPr/>
        </p:nvSpPr>
        <p:spPr bwMode="auto">
          <a:xfrm>
            <a:off x="6516688" y="4492625"/>
            <a:ext cx="1528762" cy="62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75" name="Text Box 53"/>
          <p:cNvSpPr txBox="1">
            <a:spLocks noChangeArrowheads="1"/>
          </p:cNvSpPr>
          <p:nvPr/>
        </p:nvSpPr>
        <p:spPr bwMode="auto">
          <a:xfrm>
            <a:off x="6499225" y="446405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Mantenimiento</a:t>
            </a:r>
          </a:p>
        </p:txBody>
      </p:sp>
      <p:sp>
        <p:nvSpPr>
          <p:cNvPr id="18476" name="Rectangle 54"/>
          <p:cNvSpPr>
            <a:spLocks noChangeArrowheads="1"/>
          </p:cNvSpPr>
          <p:nvPr/>
        </p:nvSpPr>
        <p:spPr bwMode="auto">
          <a:xfrm>
            <a:off x="6477000" y="5199063"/>
            <a:ext cx="1528763" cy="50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77" name="Text Box 55"/>
          <p:cNvSpPr txBox="1">
            <a:spLocks noChangeArrowheads="1"/>
          </p:cNvSpPr>
          <p:nvPr/>
        </p:nvSpPr>
        <p:spPr bwMode="auto">
          <a:xfrm>
            <a:off x="6470650" y="5203825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Materiales</a:t>
            </a:r>
          </a:p>
        </p:txBody>
      </p:sp>
      <p:sp>
        <p:nvSpPr>
          <p:cNvPr id="18478" name="Text Box 57"/>
          <p:cNvSpPr txBox="1">
            <a:spLocks noChangeArrowheads="1"/>
          </p:cNvSpPr>
          <p:nvPr/>
        </p:nvSpPr>
        <p:spPr bwMode="auto">
          <a:xfrm>
            <a:off x="6430963" y="4573588"/>
            <a:ext cx="1754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3 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</a:t>
            </a:r>
            <a:r>
              <a:rPr lang="es-VE" altLang="es-VE" sz="800" b="1">
                <a:solidFill>
                  <a:srgbClr val="FF0000"/>
                </a:solidFill>
              </a:rPr>
              <a:t>nte</a:t>
            </a:r>
            <a:endParaRPr lang="es-ES_tradnl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VE" altLang="es-VE" sz="800" b="1">
              <a:solidFill>
                <a:srgbClr val="CC0000"/>
              </a:solidFill>
            </a:endParaRPr>
          </a:p>
        </p:txBody>
      </p:sp>
      <p:sp>
        <p:nvSpPr>
          <p:cNvPr id="18479" name="Text Box 58"/>
          <p:cNvSpPr txBox="1">
            <a:spLocks noChangeArrowheads="1"/>
          </p:cNvSpPr>
          <p:nvPr/>
        </p:nvSpPr>
        <p:spPr bwMode="auto">
          <a:xfrm>
            <a:off x="6659563" y="5364163"/>
            <a:ext cx="1296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1 NNC Puerto Ayacucho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8480" name="Rectangle 62"/>
          <p:cNvSpPr>
            <a:spLocks noChangeArrowheads="1"/>
          </p:cNvSpPr>
          <p:nvPr/>
        </p:nvSpPr>
        <p:spPr bwMode="auto">
          <a:xfrm>
            <a:off x="3789363" y="1196975"/>
            <a:ext cx="15748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8481" name="Text Box 63"/>
          <p:cNvSpPr txBox="1">
            <a:spLocks noChangeArrowheads="1"/>
          </p:cNvSpPr>
          <p:nvPr/>
        </p:nvSpPr>
        <p:spPr bwMode="auto">
          <a:xfrm>
            <a:off x="3846513" y="1268413"/>
            <a:ext cx="144621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Gerencia Flota Fluvial</a:t>
            </a:r>
          </a:p>
        </p:txBody>
      </p:sp>
      <p:sp>
        <p:nvSpPr>
          <p:cNvPr id="18482" name="Line 66"/>
          <p:cNvSpPr>
            <a:spLocks noChangeShapeType="1"/>
          </p:cNvSpPr>
          <p:nvPr/>
        </p:nvSpPr>
        <p:spPr bwMode="auto">
          <a:xfrm>
            <a:off x="4557713" y="17716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8483" name="Line 67"/>
          <p:cNvSpPr>
            <a:spLocks noChangeShapeType="1"/>
          </p:cNvSpPr>
          <p:nvPr/>
        </p:nvSpPr>
        <p:spPr bwMode="auto">
          <a:xfrm>
            <a:off x="25558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84" name="Text Box 63"/>
          <p:cNvSpPr txBox="1">
            <a:spLocks noChangeArrowheads="1"/>
          </p:cNvSpPr>
          <p:nvPr/>
        </p:nvSpPr>
        <p:spPr bwMode="auto">
          <a:xfrm>
            <a:off x="3708400" y="1436688"/>
            <a:ext cx="1800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3708400" y="31416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86" name="Line 34"/>
          <p:cNvSpPr>
            <a:spLocks noChangeShapeType="1"/>
          </p:cNvSpPr>
          <p:nvPr/>
        </p:nvSpPr>
        <p:spPr bwMode="auto">
          <a:xfrm flipH="1">
            <a:off x="6372225" y="47021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87" name="Line 35"/>
          <p:cNvSpPr>
            <a:spLocks noChangeShapeType="1"/>
          </p:cNvSpPr>
          <p:nvPr/>
        </p:nvSpPr>
        <p:spPr bwMode="auto">
          <a:xfrm flipH="1">
            <a:off x="6334125" y="539591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>
            <a:off x="3390900" y="149701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1701800" y="1393825"/>
            <a:ext cx="18002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Promoción Nelson Matute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3562350" y="4365625"/>
            <a:ext cx="1296988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Las posiciones de aceitero se deben eliminar porque esta aplica para este tipo de embarcaciones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 flipV="1">
            <a:off x="3779838" y="5014913"/>
            <a:ext cx="714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graphicFrame>
        <p:nvGraphicFramePr>
          <p:cNvPr id="18434" name="Object 66"/>
          <p:cNvGraphicFramePr>
            <a:graphicFrameLocks noChangeAspect="1"/>
          </p:cNvGraphicFramePr>
          <p:nvPr/>
        </p:nvGraphicFramePr>
        <p:xfrm>
          <a:off x="5473700" y="1117600"/>
          <a:ext cx="3670300" cy="1003300"/>
        </p:xfrm>
        <a:graphic>
          <a:graphicData uri="http://schemas.openxmlformats.org/presentationml/2006/ole">
            <p:oleObj spid="_x0000_s14338" name="Hoja de cálculo" r:id="rId4" imgW="3495690" imgH="97155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924300" y="2108200"/>
            <a:ext cx="1255713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041775" y="2133600"/>
            <a:ext cx="939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Gerente Técnico</a:t>
            </a:r>
            <a:endParaRPr lang="es-ES" altLang="es-VE" sz="8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95738" y="2349500"/>
            <a:ext cx="1096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  <a:endParaRPr lang="es-VE" altLang="es-VE" sz="800"/>
          </a:p>
          <a:p>
            <a:pPr algn="ctr"/>
            <a:r>
              <a:rPr lang="es-ES_tradnl" altLang="es-VE" sz="800" b="1"/>
              <a:t>Vladimir Contr</a:t>
            </a:r>
            <a:r>
              <a:rPr lang="es-VE" altLang="es-VE" sz="800" b="1"/>
              <a:t>eras</a:t>
            </a:r>
            <a:endParaRPr lang="es-ES_tradnl" altLang="es-VE" sz="800" b="1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4572000" y="27860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692275" y="582613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Gerencia de 2ª Línea / Técnica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331913" y="5056188"/>
            <a:ext cx="122396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endParaRPr lang="es-ES_tradnl" altLang="es-VE" sz="800"/>
          </a:p>
          <a:p>
            <a:pPr algn="ctr"/>
            <a:r>
              <a:rPr lang="es-ES_tradnl" altLang="es-VE" sz="800">
                <a:solidFill>
                  <a:srgbClr val="FF0000"/>
                </a:solidFill>
              </a:rPr>
              <a:t>Vacante</a:t>
            </a:r>
            <a:r>
              <a:rPr lang="es-ES_tradnl" altLang="es-VE" sz="800" b="1">
                <a:solidFill>
                  <a:srgbClr val="FF0000"/>
                </a:solidFill>
              </a:rPr>
              <a:t> 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331913" y="4638675"/>
            <a:ext cx="1219200" cy="877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1363663" y="4714875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Superintendencia de </a:t>
            </a:r>
          </a:p>
          <a:p>
            <a:pPr algn="ctr"/>
            <a:r>
              <a:rPr lang="es-ES_tradnl" altLang="es-VE" sz="800"/>
              <a:t>Servicios Técnico</a:t>
            </a:r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2987675" y="5013325"/>
            <a:ext cx="9128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endParaRPr lang="es-ES_tradnl" altLang="es-VE" sz="800"/>
          </a:p>
          <a:p>
            <a:pPr algn="ctr"/>
            <a:r>
              <a:rPr lang="es-ES_tradnl" altLang="es-VE" sz="800" b="1"/>
              <a:t>Jorge Fariña</a:t>
            </a:r>
            <a:endParaRPr lang="es-ES" altLang="es-VE" sz="800" b="1"/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2882900" y="4624388"/>
            <a:ext cx="1219200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69" name="Text Box 16"/>
          <p:cNvSpPr txBox="1">
            <a:spLocks noChangeArrowheads="1"/>
          </p:cNvSpPr>
          <p:nvPr/>
        </p:nvSpPr>
        <p:spPr bwMode="auto">
          <a:xfrm>
            <a:off x="2874963" y="4700588"/>
            <a:ext cx="1233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Superintendencia de </a:t>
            </a:r>
          </a:p>
          <a:p>
            <a:pPr algn="ctr"/>
            <a:r>
              <a:rPr lang="es-ES_tradnl" altLang="es-VE" sz="800"/>
              <a:t>Reparaciones Mayores</a:t>
            </a:r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>
            <a:off x="6931025" y="43862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>
            <a:off x="2392363" y="4384675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>
            <a:off x="4572000" y="34766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9473" name="Rectangle 21"/>
          <p:cNvSpPr>
            <a:spLocks noChangeArrowheads="1"/>
          </p:cNvSpPr>
          <p:nvPr/>
        </p:nvSpPr>
        <p:spPr bwMode="auto">
          <a:xfrm>
            <a:off x="5243513" y="3159125"/>
            <a:ext cx="1219200" cy="63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5507038" y="3182938"/>
            <a:ext cx="6492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Secretaria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5160963" y="3357563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Melani Villalobos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2578100" y="3154363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77" name="Text Box 26"/>
          <p:cNvSpPr txBox="1">
            <a:spLocks noChangeArrowheads="1"/>
          </p:cNvSpPr>
          <p:nvPr/>
        </p:nvSpPr>
        <p:spPr bwMode="auto">
          <a:xfrm>
            <a:off x="2855913" y="3178175"/>
            <a:ext cx="6048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Asistente</a:t>
            </a:r>
          </a:p>
        </p:txBody>
      </p:sp>
      <p:sp>
        <p:nvSpPr>
          <p:cNvPr id="19478" name="Text Box 27"/>
          <p:cNvSpPr txBox="1">
            <a:spLocks noChangeArrowheads="1"/>
          </p:cNvSpPr>
          <p:nvPr/>
        </p:nvSpPr>
        <p:spPr bwMode="auto">
          <a:xfrm>
            <a:off x="2484438" y="3284538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Cardón</a:t>
            </a:r>
          </a:p>
          <a:p>
            <a:pPr algn="ctr"/>
            <a:r>
              <a:rPr lang="es-ES_tradnl" altLang="es-VE" sz="800" b="1"/>
              <a:t>Alexander Ventura</a:t>
            </a:r>
          </a:p>
        </p:txBody>
      </p:sp>
      <p:sp>
        <p:nvSpPr>
          <p:cNvPr id="19479" name="Text Box 29"/>
          <p:cNvSpPr txBox="1">
            <a:spLocks noChangeArrowheads="1"/>
          </p:cNvSpPr>
          <p:nvPr/>
        </p:nvSpPr>
        <p:spPr bwMode="auto">
          <a:xfrm>
            <a:off x="6594475" y="5024438"/>
            <a:ext cx="8524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endParaRPr lang="es-ES_tradnl" altLang="es-VE" sz="800"/>
          </a:p>
          <a:p>
            <a:pPr algn="ctr"/>
            <a:r>
              <a:rPr lang="es-ES_tradnl" altLang="es-VE" sz="800" b="1"/>
              <a:t>José Sanoja</a:t>
            </a:r>
            <a:endParaRPr lang="es-ES" altLang="es-VE" sz="800" b="1"/>
          </a:p>
        </p:txBody>
      </p:sp>
      <p:sp>
        <p:nvSpPr>
          <p:cNvPr id="19480" name="Text Box 30"/>
          <p:cNvSpPr txBox="1">
            <a:spLocks noChangeArrowheads="1"/>
          </p:cNvSpPr>
          <p:nvPr/>
        </p:nvSpPr>
        <p:spPr bwMode="auto">
          <a:xfrm>
            <a:off x="6340475" y="4702175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Mayor </a:t>
            </a:r>
          </a:p>
          <a:p>
            <a:pPr algn="ctr"/>
            <a:r>
              <a:rPr lang="es-ES_tradnl" altLang="es-VE" sz="800"/>
              <a:t>de Almacén</a:t>
            </a:r>
          </a:p>
        </p:txBody>
      </p:sp>
      <p:sp>
        <p:nvSpPr>
          <p:cNvPr id="19481" name="Text Box 31"/>
          <p:cNvSpPr txBox="1">
            <a:spLocks noChangeArrowheads="1"/>
          </p:cNvSpPr>
          <p:nvPr/>
        </p:nvSpPr>
        <p:spPr bwMode="auto">
          <a:xfrm>
            <a:off x="4787900" y="5019675"/>
            <a:ext cx="12239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endParaRPr lang="es-VE" altLang="es-VE" sz="800" b="1"/>
          </a:p>
          <a:p>
            <a:pPr algn="ctr"/>
            <a:r>
              <a:rPr lang="es-VE" altLang="es-VE" sz="800" b="1">
                <a:solidFill>
                  <a:srgbClr val="FF3300"/>
                </a:solidFill>
              </a:rPr>
              <a:t>Vacante </a:t>
            </a:r>
            <a:endParaRPr lang="es-ES" altLang="es-VE" sz="800" b="1">
              <a:solidFill>
                <a:srgbClr val="FF3300"/>
              </a:solidFill>
            </a:endParaRPr>
          </a:p>
        </p:txBody>
      </p:sp>
      <p:sp>
        <p:nvSpPr>
          <p:cNvPr id="19482" name="Rectangle 32"/>
          <p:cNvSpPr>
            <a:spLocks noChangeArrowheads="1"/>
          </p:cNvSpPr>
          <p:nvPr/>
        </p:nvSpPr>
        <p:spPr bwMode="auto">
          <a:xfrm>
            <a:off x="4645025" y="4629150"/>
            <a:ext cx="1346200" cy="887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83" name="Text Box 33"/>
          <p:cNvSpPr txBox="1">
            <a:spLocks noChangeArrowheads="1"/>
          </p:cNvSpPr>
          <p:nvPr/>
        </p:nvSpPr>
        <p:spPr bwMode="auto">
          <a:xfrm>
            <a:off x="4629150" y="470535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Superintendencia  de </a:t>
            </a:r>
          </a:p>
          <a:p>
            <a:pPr algn="ctr"/>
            <a:r>
              <a:rPr lang="es-ES_tradnl" altLang="es-VE" sz="800"/>
              <a:t>Ingeniería y Confiabilidad</a:t>
            </a:r>
          </a:p>
        </p:txBody>
      </p:sp>
      <p:sp>
        <p:nvSpPr>
          <p:cNvPr id="19484" name="Rectangle 35"/>
          <p:cNvSpPr>
            <a:spLocks noChangeArrowheads="1"/>
          </p:cNvSpPr>
          <p:nvPr/>
        </p:nvSpPr>
        <p:spPr bwMode="auto">
          <a:xfrm>
            <a:off x="6321425" y="4629150"/>
            <a:ext cx="1346200" cy="887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906588" y="4389438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5219700" y="4400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3492500" y="4400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1908175" y="43989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9489" name="Rectangle 41"/>
          <p:cNvSpPr>
            <a:spLocks noChangeArrowheads="1"/>
          </p:cNvSpPr>
          <p:nvPr/>
        </p:nvSpPr>
        <p:spPr bwMode="auto">
          <a:xfrm>
            <a:off x="3917950" y="1277938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9490" name="Text Box 42"/>
          <p:cNvSpPr txBox="1">
            <a:spLocks noChangeArrowheads="1"/>
          </p:cNvSpPr>
          <p:nvPr/>
        </p:nvSpPr>
        <p:spPr bwMode="auto">
          <a:xfrm>
            <a:off x="3835400" y="1257300"/>
            <a:ext cx="13922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19491" name="Line 44"/>
          <p:cNvSpPr>
            <a:spLocks noChangeShapeType="1"/>
          </p:cNvSpPr>
          <p:nvPr/>
        </p:nvSpPr>
        <p:spPr bwMode="auto">
          <a:xfrm>
            <a:off x="4559300" y="1811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3779838" y="33575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4643438" y="33575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94" name="Text Box 6"/>
          <p:cNvSpPr txBox="1">
            <a:spLocks noChangeArrowheads="1"/>
          </p:cNvSpPr>
          <p:nvPr/>
        </p:nvSpPr>
        <p:spPr bwMode="auto">
          <a:xfrm>
            <a:off x="3798888" y="1374775"/>
            <a:ext cx="15128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Iriarte</a:t>
            </a:r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  <p:graphicFrame>
        <p:nvGraphicFramePr>
          <p:cNvPr id="19458" name="Object 39"/>
          <p:cNvGraphicFramePr>
            <a:graphicFrameLocks noChangeAspect="1"/>
          </p:cNvGraphicFramePr>
          <p:nvPr/>
        </p:nvGraphicFramePr>
        <p:xfrm>
          <a:off x="5464175" y="1182688"/>
          <a:ext cx="3679825" cy="1014412"/>
        </p:xfrm>
        <a:graphic>
          <a:graphicData uri="http://schemas.openxmlformats.org/presentationml/2006/ole">
            <p:oleObj spid="_x0000_s15362" name="Worksheet" r:id="rId4" imgW="3495751" imgH="97170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92300" y="4489450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3300"/>
                </a:solidFill>
              </a:rPr>
              <a:t>Vacante</a:t>
            </a:r>
            <a:endParaRPr lang="es-ES" altLang="es-VE" sz="800" b="1">
              <a:solidFill>
                <a:srgbClr val="FF3300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727200" y="4030663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692275" y="4087813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Supervisor de Sistemas </a:t>
            </a:r>
          </a:p>
          <a:p>
            <a:pPr algn="ctr"/>
            <a:r>
              <a:rPr lang="es-ES_tradnl" altLang="es-VE" sz="800"/>
              <a:t>Eléctricos/ Electrónicos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327400" y="4508500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Yasmery Parra</a:t>
            </a:r>
            <a:endParaRPr lang="es-ES" altLang="es-VE" sz="800" b="1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168650" y="4029075"/>
            <a:ext cx="1195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Analista de </a:t>
            </a:r>
          </a:p>
          <a:p>
            <a:pPr algn="ctr"/>
            <a:r>
              <a:rPr lang="es-ES_tradnl" altLang="es-VE" sz="800"/>
              <a:t>Centro de Información</a:t>
            </a:r>
          </a:p>
          <a:p>
            <a:pPr algn="ctr"/>
            <a:r>
              <a:rPr lang="es-ES_tradnl" altLang="es-VE" sz="800"/>
              <a:t>De Flota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98650" y="5373688"/>
            <a:ext cx="8524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5 NNC Cardón</a:t>
            </a:r>
          </a:p>
          <a:p>
            <a:pPr algn="ctr"/>
            <a:r>
              <a:rPr lang="es-ES_tradnl" altLang="es-VE" sz="800" b="1">
                <a:solidFill>
                  <a:srgbClr val="FF33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</a:t>
            </a:r>
            <a:r>
              <a:rPr lang="es-VE" altLang="es-VE" sz="800" b="1">
                <a:solidFill>
                  <a:srgbClr val="FF0000"/>
                </a:solidFill>
              </a:rPr>
              <a:t>te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_tradnl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 b="1"/>
              <a:t>Kabir Barrios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27200" y="5065713"/>
            <a:ext cx="1219200" cy="124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725613" y="5130800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Analista de Sistemas </a:t>
            </a:r>
          </a:p>
          <a:p>
            <a:pPr algn="ctr"/>
            <a:r>
              <a:rPr lang="es-ES_tradnl" altLang="es-VE" sz="800"/>
              <a:t>Eléctricos/ Electrónicos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31763" y="44180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304800" y="4111625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de </a:t>
            </a:r>
          </a:p>
          <a:p>
            <a:pPr algn="ctr"/>
            <a:r>
              <a:rPr lang="es-ES_tradnl" altLang="es-VE" sz="800"/>
              <a:t>Equipos de Flota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98438" y="5411788"/>
            <a:ext cx="1489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5 NNC Cardón</a:t>
            </a:r>
          </a:p>
          <a:p>
            <a:pPr algn="ctr"/>
            <a:r>
              <a:rPr lang="es-VE" altLang="es-VE" sz="800" b="1"/>
              <a:t>Jesús Aldama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3 NNC Guaraguao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(3) Vacantes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404813" y="5056188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</a:t>
            </a:r>
          </a:p>
          <a:p>
            <a:pPr algn="ctr"/>
            <a:r>
              <a:rPr lang="es-ES_tradnl" altLang="es-VE" sz="800"/>
              <a:t>Equipos de Flota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7842250" y="4492625"/>
            <a:ext cx="8524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8 NNC Cardón</a:t>
            </a:r>
          </a:p>
          <a:p>
            <a:pPr algn="ctr"/>
            <a:r>
              <a:rPr lang="es-ES_tradnl" altLang="es-VE" sz="800" b="1"/>
              <a:t>Junior Arias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(7) Vacantes 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4908550" y="4475163"/>
            <a:ext cx="1030288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Coral Pereira</a:t>
            </a:r>
          </a:p>
          <a:p>
            <a:pPr algn="ctr"/>
            <a:r>
              <a:rPr lang="es-ES_tradnl" altLang="es-VE" sz="800"/>
              <a:t>2 NNC Guaraguao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NNC La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4760913" y="4038600"/>
            <a:ext cx="13668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Ingeniero de </a:t>
            </a:r>
          </a:p>
          <a:p>
            <a:pPr algn="ctr"/>
            <a:r>
              <a:rPr lang="es-ES_tradnl" altLang="es-VE" sz="800"/>
              <a:t>Reparaciones Mayores Remolcadores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6221413" y="4533900"/>
            <a:ext cx="1296987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2 NNC Ciudad Bolívar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0499" name="Rectangle 20"/>
          <p:cNvSpPr>
            <a:spLocks noChangeArrowheads="1"/>
          </p:cNvSpPr>
          <p:nvPr/>
        </p:nvSpPr>
        <p:spPr bwMode="auto">
          <a:xfrm>
            <a:off x="3170238" y="4027488"/>
            <a:ext cx="1219200" cy="84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00" name="Rectangle 22"/>
          <p:cNvSpPr>
            <a:spLocks noChangeArrowheads="1"/>
          </p:cNvSpPr>
          <p:nvPr/>
        </p:nvSpPr>
        <p:spPr bwMode="auto">
          <a:xfrm>
            <a:off x="285750" y="4032250"/>
            <a:ext cx="1219200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01" name="Rectangle 23"/>
          <p:cNvSpPr>
            <a:spLocks noChangeArrowheads="1"/>
          </p:cNvSpPr>
          <p:nvPr/>
        </p:nvSpPr>
        <p:spPr bwMode="auto">
          <a:xfrm>
            <a:off x="290513" y="5067300"/>
            <a:ext cx="1219200" cy="138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02" name="Line 26"/>
          <p:cNvSpPr>
            <a:spLocks noChangeShapeType="1"/>
          </p:cNvSpPr>
          <p:nvPr/>
        </p:nvSpPr>
        <p:spPr bwMode="auto">
          <a:xfrm>
            <a:off x="885825" y="38036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03" name="Line 27"/>
          <p:cNvSpPr>
            <a:spLocks noChangeShapeType="1"/>
          </p:cNvSpPr>
          <p:nvPr/>
        </p:nvSpPr>
        <p:spPr bwMode="auto">
          <a:xfrm>
            <a:off x="3770313" y="38036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04" name="Line 28"/>
          <p:cNvSpPr>
            <a:spLocks noChangeShapeType="1"/>
          </p:cNvSpPr>
          <p:nvPr/>
        </p:nvSpPr>
        <p:spPr bwMode="auto">
          <a:xfrm>
            <a:off x="890588" y="380841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05" name="Line 29"/>
          <p:cNvSpPr>
            <a:spLocks noChangeShapeType="1"/>
          </p:cNvSpPr>
          <p:nvPr/>
        </p:nvSpPr>
        <p:spPr bwMode="auto">
          <a:xfrm>
            <a:off x="2320925" y="3606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06" name="Line 30"/>
          <p:cNvSpPr>
            <a:spLocks noChangeShapeType="1"/>
          </p:cNvSpPr>
          <p:nvPr/>
        </p:nvSpPr>
        <p:spPr bwMode="auto">
          <a:xfrm>
            <a:off x="2301875" y="48625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07" name="Rectangle 31"/>
          <p:cNvSpPr>
            <a:spLocks noChangeArrowheads="1"/>
          </p:cNvSpPr>
          <p:nvPr/>
        </p:nvSpPr>
        <p:spPr bwMode="auto">
          <a:xfrm>
            <a:off x="4832350" y="4038600"/>
            <a:ext cx="1219200" cy="1335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08" name="Rectangle 33"/>
          <p:cNvSpPr>
            <a:spLocks noChangeArrowheads="1"/>
          </p:cNvSpPr>
          <p:nvPr/>
        </p:nvSpPr>
        <p:spPr bwMode="auto">
          <a:xfrm>
            <a:off x="6275388" y="4038600"/>
            <a:ext cx="1219200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09" name="Text Box 35"/>
          <p:cNvSpPr txBox="1">
            <a:spLocks noChangeArrowheads="1"/>
          </p:cNvSpPr>
          <p:nvPr/>
        </p:nvSpPr>
        <p:spPr bwMode="auto">
          <a:xfrm>
            <a:off x="6202363" y="4038600"/>
            <a:ext cx="13668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Ingeniero de </a:t>
            </a:r>
          </a:p>
          <a:p>
            <a:pPr algn="ctr"/>
            <a:r>
              <a:rPr lang="es-ES_tradnl" altLang="es-VE" sz="800"/>
              <a:t>Reparaciones Mayores Fluvial</a:t>
            </a:r>
          </a:p>
        </p:txBody>
      </p:sp>
      <p:sp>
        <p:nvSpPr>
          <p:cNvPr id="20510" name="Rectangle 36"/>
          <p:cNvSpPr>
            <a:spLocks noChangeArrowheads="1"/>
          </p:cNvSpPr>
          <p:nvPr/>
        </p:nvSpPr>
        <p:spPr bwMode="auto">
          <a:xfrm>
            <a:off x="7642225" y="4038600"/>
            <a:ext cx="1219200" cy="97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11" name="Text Box 38"/>
          <p:cNvSpPr txBox="1">
            <a:spLocks noChangeArrowheads="1"/>
          </p:cNvSpPr>
          <p:nvPr/>
        </p:nvSpPr>
        <p:spPr bwMode="auto">
          <a:xfrm>
            <a:off x="7569200" y="4038600"/>
            <a:ext cx="13668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Ingeniero de </a:t>
            </a:r>
          </a:p>
          <a:p>
            <a:pPr algn="ctr"/>
            <a:r>
              <a:rPr lang="es-ES_tradnl" altLang="es-VE" sz="800"/>
              <a:t>Reparaciones Mayores Buques Tanques</a:t>
            </a:r>
          </a:p>
        </p:txBody>
      </p:sp>
      <p:sp>
        <p:nvSpPr>
          <p:cNvPr id="20512" name="Line 39"/>
          <p:cNvSpPr>
            <a:spLocks noChangeShapeType="1"/>
          </p:cNvSpPr>
          <p:nvPr/>
        </p:nvSpPr>
        <p:spPr bwMode="auto">
          <a:xfrm>
            <a:off x="6850063" y="3606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13" name="Line 40"/>
          <p:cNvSpPr>
            <a:spLocks noChangeShapeType="1"/>
          </p:cNvSpPr>
          <p:nvPr/>
        </p:nvSpPr>
        <p:spPr bwMode="auto">
          <a:xfrm>
            <a:off x="5434013" y="3822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14" name="Line 41"/>
          <p:cNvSpPr>
            <a:spLocks noChangeShapeType="1"/>
          </p:cNvSpPr>
          <p:nvPr/>
        </p:nvSpPr>
        <p:spPr bwMode="auto">
          <a:xfrm>
            <a:off x="8237538" y="3822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15" name="Line 42"/>
          <p:cNvSpPr>
            <a:spLocks noChangeShapeType="1"/>
          </p:cNvSpPr>
          <p:nvPr/>
        </p:nvSpPr>
        <p:spPr bwMode="auto">
          <a:xfrm>
            <a:off x="5429250" y="381793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16" name="Text Box 43"/>
          <p:cNvSpPr txBox="1">
            <a:spLocks noChangeArrowheads="1"/>
          </p:cNvSpPr>
          <p:nvPr/>
        </p:nvSpPr>
        <p:spPr bwMode="auto">
          <a:xfrm>
            <a:off x="1722438" y="3284538"/>
            <a:ext cx="99536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altLang="es-VE" sz="800" b="1"/>
              <a:t>     </a:t>
            </a:r>
            <a:r>
              <a:rPr lang="es-ES_tradnl" altLang="es-VE" sz="800"/>
              <a:t>1 NNC Cardón</a:t>
            </a:r>
          </a:p>
          <a:p>
            <a:r>
              <a:rPr lang="es-ES_tradnl" altLang="es-VE" sz="800" b="1">
                <a:solidFill>
                  <a:srgbClr val="FF0000"/>
                </a:solidFill>
              </a:rPr>
              <a:t>         Vacante</a:t>
            </a:r>
            <a:r>
              <a:rPr lang="es-ES_tradnl" altLang="es-VE" sz="800">
                <a:solidFill>
                  <a:srgbClr val="CC0000"/>
                </a:solidFill>
              </a:rPr>
              <a:t> </a:t>
            </a:r>
            <a:endParaRPr lang="es-ES" altLang="es-VE" sz="800">
              <a:solidFill>
                <a:srgbClr val="CC0000"/>
              </a:solidFill>
            </a:endParaRPr>
          </a:p>
          <a:p>
            <a:endParaRPr lang="es-ES" altLang="es-VE" sz="800">
              <a:solidFill>
                <a:srgbClr val="CC0000"/>
              </a:solidFill>
            </a:endParaRPr>
          </a:p>
        </p:txBody>
      </p:sp>
      <p:sp>
        <p:nvSpPr>
          <p:cNvPr id="20517" name="Rectangle 44"/>
          <p:cNvSpPr>
            <a:spLocks noChangeArrowheads="1"/>
          </p:cNvSpPr>
          <p:nvPr/>
        </p:nvSpPr>
        <p:spPr bwMode="auto">
          <a:xfrm>
            <a:off x="1763713" y="2884488"/>
            <a:ext cx="1219200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18" name="Text Box 45"/>
          <p:cNvSpPr txBox="1">
            <a:spLocks noChangeArrowheads="1"/>
          </p:cNvSpPr>
          <p:nvPr/>
        </p:nvSpPr>
        <p:spPr bwMode="auto">
          <a:xfrm>
            <a:off x="1795463" y="2960688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Superintendencia de </a:t>
            </a:r>
          </a:p>
          <a:p>
            <a:pPr algn="ctr"/>
            <a:r>
              <a:rPr lang="es-ES_tradnl" altLang="es-VE" sz="800"/>
              <a:t>Servicios Técnico</a:t>
            </a:r>
          </a:p>
        </p:txBody>
      </p:sp>
      <p:sp>
        <p:nvSpPr>
          <p:cNvPr id="20519" name="Text Box 47"/>
          <p:cNvSpPr txBox="1">
            <a:spLocks noChangeArrowheads="1"/>
          </p:cNvSpPr>
          <p:nvPr/>
        </p:nvSpPr>
        <p:spPr bwMode="auto">
          <a:xfrm>
            <a:off x="6424613" y="3284538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Jorge Fariña</a:t>
            </a:r>
            <a:endParaRPr lang="es-ES" altLang="es-VE" sz="800" b="1"/>
          </a:p>
        </p:txBody>
      </p:sp>
      <p:sp>
        <p:nvSpPr>
          <p:cNvPr id="20520" name="Rectangle 48"/>
          <p:cNvSpPr>
            <a:spLocks noChangeArrowheads="1"/>
          </p:cNvSpPr>
          <p:nvPr/>
        </p:nvSpPr>
        <p:spPr bwMode="auto">
          <a:xfrm>
            <a:off x="6259513" y="2886075"/>
            <a:ext cx="1219200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21" name="Text Box 49"/>
          <p:cNvSpPr txBox="1">
            <a:spLocks noChangeArrowheads="1"/>
          </p:cNvSpPr>
          <p:nvPr/>
        </p:nvSpPr>
        <p:spPr bwMode="auto">
          <a:xfrm>
            <a:off x="6251575" y="2962275"/>
            <a:ext cx="1233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Superintendencia de </a:t>
            </a:r>
          </a:p>
          <a:p>
            <a:pPr algn="ctr"/>
            <a:r>
              <a:rPr lang="es-ES_tradnl" altLang="es-VE" sz="800"/>
              <a:t>Reparaciones Mayores</a:t>
            </a:r>
          </a:p>
        </p:txBody>
      </p:sp>
      <p:sp>
        <p:nvSpPr>
          <p:cNvPr id="20522" name="Line 51"/>
          <p:cNvSpPr>
            <a:spLocks noChangeShapeType="1"/>
          </p:cNvSpPr>
          <p:nvPr/>
        </p:nvSpPr>
        <p:spPr bwMode="auto">
          <a:xfrm>
            <a:off x="2320925" y="2657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0523" name="Line 52"/>
          <p:cNvSpPr>
            <a:spLocks noChangeShapeType="1"/>
          </p:cNvSpPr>
          <p:nvPr/>
        </p:nvSpPr>
        <p:spPr bwMode="auto">
          <a:xfrm>
            <a:off x="6859588" y="2657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0524" name="Line 53"/>
          <p:cNvSpPr>
            <a:spLocks noChangeShapeType="1"/>
          </p:cNvSpPr>
          <p:nvPr/>
        </p:nvSpPr>
        <p:spPr bwMode="auto">
          <a:xfrm>
            <a:off x="2320925" y="265588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25" name="Text Box 54"/>
          <p:cNvSpPr txBox="1">
            <a:spLocks noChangeArrowheads="1"/>
          </p:cNvSpPr>
          <p:nvPr/>
        </p:nvSpPr>
        <p:spPr bwMode="auto">
          <a:xfrm>
            <a:off x="4046538" y="1795463"/>
            <a:ext cx="984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Gerencia Técnica</a:t>
            </a:r>
            <a:endParaRPr lang="es-ES" altLang="es-VE" sz="800"/>
          </a:p>
        </p:txBody>
      </p:sp>
      <p:sp>
        <p:nvSpPr>
          <p:cNvPr id="20526" name="Rectangle 56"/>
          <p:cNvSpPr>
            <a:spLocks noChangeArrowheads="1"/>
          </p:cNvSpPr>
          <p:nvPr/>
        </p:nvSpPr>
        <p:spPr bwMode="auto">
          <a:xfrm>
            <a:off x="3917950" y="1004888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27" name="Line 58"/>
          <p:cNvSpPr>
            <a:spLocks noChangeShapeType="1"/>
          </p:cNvSpPr>
          <p:nvPr/>
        </p:nvSpPr>
        <p:spPr bwMode="auto">
          <a:xfrm>
            <a:off x="4559300" y="15382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28" name="Text Box 60"/>
          <p:cNvSpPr txBox="1">
            <a:spLocks noChangeArrowheads="1"/>
          </p:cNvSpPr>
          <p:nvPr/>
        </p:nvSpPr>
        <p:spPr bwMode="auto">
          <a:xfrm>
            <a:off x="3846513" y="981075"/>
            <a:ext cx="13922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20529" name="Rectangle 61"/>
          <p:cNvSpPr>
            <a:spLocks noChangeArrowheads="1"/>
          </p:cNvSpPr>
          <p:nvPr/>
        </p:nvSpPr>
        <p:spPr bwMode="auto">
          <a:xfrm>
            <a:off x="3917950" y="1830388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0530" name="Line 63"/>
          <p:cNvSpPr>
            <a:spLocks noChangeShapeType="1"/>
          </p:cNvSpPr>
          <p:nvPr/>
        </p:nvSpPr>
        <p:spPr bwMode="auto">
          <a:xfrm>
            <a:off x="4552950" y="23685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31" name="Text Box 64"/>
          <p:cNvSpPr txBox="1">
            <a:spLocks noChangeArrowheads="1"/>
          </p:cNvSpPr>
          <p:nvPr/>
        </p:nvSpPr>
        <p:spPr bwMode="auto">
          <a:xfrm>
            <a:off x="1692275" y="56038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Gerencia de 2ª Línea / Técnica</a:t>
            </a:r>
          </a:p>
        </p:txBody>
      </p:sp>
      <p:sp>
        <p:nvSpPr>
          <p:cNvPr id="20532" name="Line 65"/>
          <p:cNvSpPr>
            <a:spLocks noChangeShapeType="1"/>
          </p:cNvSpPr>
          <p:nvPr/>
        </p:nvSpPr>
        <p:spPr bwMode="auto">
          <a:xfrm>
            <a:off x="900113" y="4724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33" name="Text Box 5"/>
          <p:cNvSpPr txBox="1">
            <a:spLocks noChangeArrowheads="1"/>
          </p:cNvSpPr>
          <p:nvPr/>
        </p:nvSpPr>
        <p:spPr bwMode="auto">
          <a:xfrm>
            <a:off x="3978275" y="2060575"/>
            <a:ext cx="1096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  <a:endParaRPr lang="es-VE" altLang="es-VE" sz="800"/>
          </a:p>
          <a:p>
            <a:pPr algn="ctr"/>
            <a:r>
              <a:rPr lang="es-ES_tradnl" altLang="es-VE" sz="800" b="1"/>
              <a:t>Vladimir C</a:t>
            </a:r>
            <a:r>
              <a:rPr lang="es-VE" altLang="es-VE" sz="800" b="1"/>
              <a:t>on</a:t>
            </a:r>
            <a:r>
              <a:rPr lang="es-ES_tradnl" altLang="es-VE" sz="800" b="1"/>
              <a:t>tr</a:t>
            </a:r>
            <a:r>
              <a:rPr lang="es-VE" altLang="es-VE" sz="800" b="1"/>
              <a:t>eras</a:t>
            </a:r>
            <a:endParaRPr lang="es-ES_tradnl" altLang="es-VE" sz="800" b="1"/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>
            <a:off x="7481888" y="29559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20535" name="Text Box 54"/>
          <p:cNvSpPr txBox="1">
            <a:spLocks noChangeArrowheads="1"/>
          </p:cNvSpPr>
          <p:nvPr/>
        </p:nvSpPr>
        <p:spPr bwMode="auto">
          <a:xfrm>
            <a:off x="7700963" y="2811463"/>
            <a:ext cx="12969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Personal flotante activo</a:t>
            </a:r>
          </a:p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Carlos Briceño (Asig)</a:t>
            </a:r>
            <a:endParaRPr lang="es-ES" sz="800" b="1">
              <a:solidFill>
                <a:srgbClr val="FF0000"/>
              </a:solidFill>
            </a:endParaRPr>
          </a:p>
        </p:txBody>
      </p:sp>
      <p:graphicFrame>
        <p:nvGraphicFramePr>
          <p:cNvPr id="20482" name="Object 55"/>
          <p:cNvGraphicFramePr>
            <a:graphicFrameLocks noChangeAspect="1"/>
          </p:cNvGraphicFramePr>
          <p:nvPr/>
        </p:nvGraphicFramePr>
        <p:xfrm>
          <a:off x="5575300" y="1136650"/>
          <a:ext cx="3546475" cy="938213"/>
        </p:xfrm>
        <a:graphic>
          <a:graphicData uri="http://schemas.openxmlformats.org/presentationml/2006/ole">
            <p:oleObj spid="_x0000_s16386" name="Hoja de cálculo" r:id="rId4" imgW="3686175" imgH="971436" progId="Excel.Sheet.8">
              <p:embed/>
            </p:oleObj>
          </a:graphicData>
        </a:graphic>
      </p:graphicFrame>
      <p:sp>
        <p:nvSpPr>
          <p:cNvPr id="20536" name="Text Box 6"/>
          <p:cNvSpPr txBox="1">
            <a:spLocks noChangeArrowheads="1"/>
          </p:cNvSpPr>
          <p:nvPr/>
        </p:nvSpPr>
        <p:spPr bwMode="auto">
          <a:xfrm>
            <a:off x="3779838" y="1106488"/>
            <a:ext cx="15128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Iriarte</a:t>
            </a:r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735638" y="3309938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José Sanoja</a:t>
            </a:r>
            <a:endParaRPr lang="es-ES" altLang="es-VE" sz="800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473700" y="2865438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Mayor </a:t>
            </a:r>
          </a:p>
          <a:p>
            <a:pPr algn="ctr"/>
            <a:r>
              <a:rPr lang="es-ES_tradnl" altLang="es-VE" sz="800"/>
              <a:t>de Almacén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402138" y="5473700"/>
            <a:ext cx="134937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2 NCM Puerto La Cruz</a:t>
            </a:r>
          </a:p>
          <a:p>
            <a:pPr algn="ctr"/>
            <a:r>
              <a:rPr lang="es-ES_tradnl" altLang="es-VE" sz="800" b="1"/>
              <a:t>Simón Goddar</a:t>
            </a:r>
          </a:p>
          <a:p>
            <a:pPr algn="ctr"/>
            <a:r>
              <a:rPr lang="es-ES_tradnl" altLang="es-VE" sz="800" b="1"/>
              <a:t>Javier Rodríguez</a:t>
            </a:r>
          </a:p>
          <a:p>
            <a:pPr algn="ctr"/>
            <a:r>
              <a:rPr lang="es-ES_tradnl" altLang="es-VE" sz="800"/>
              <a:t>1 NCM Pto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08500" y="5264150"/>
            <a:ext cx="1081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Almacenista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22800" y="4186238"/>
            <a:ext cx="842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Supervisor de </a:t>
            </a:r>
          </a:p>
          <a:p>
            <a:pPr algn="ctr"/>
            <a:r>
              <a:rPr lang="es-ES_tradnl" altLang="es-VE" sz="800"/>
              <a:t>Almacén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449763" y="4559300"/>
            <a:ext cx="1262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 b="1"/>
              <a:t>  </a:t>
            </a:r>
            <a:r>
              <a:rPr lang="es-ES_tradnl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741988" y="5353050"/>
            <a:ext cx="1225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2 NCD Puerto la Cruz</a:t>
            </a:r>
          </a:p>
          <a:p>
            <a:pPr algn="ctr"/>
            <a:r>
              <a:rPr lang="es-ES_tradnl" altLang="es-VE" sz="800" b="1"/>
              <a:t>Lui Diaz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NCD Pto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783263" y="5281613"/>
            <a:ext cx="1154112" cy="728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876925" y="5251450"/>
            <a:ext cx="965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Obreros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127375" y="5589588"/>
            <a:ext cx="1300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NCD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135313" y="5270500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Operador de Montacarga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42200" y="3263900"/>
            <a:ext cx="137795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4 NCM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/>
              <a:t>Nicanor Medina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 </a:t>
            </a:r>
            <a:r>
              <a:rPr lang="es-ES_tradnl" altLang="es-VE" sz="800" b="1"/>
              <a:t>Frank Velasco</a:t>
            </a:r>
          </a:p>
          <a:p>
            <a:pPr algn="ctr"/>
            <a:r>
              <a:rPr lang="es-VE" altLang="es-VE" sz="800" b="1"/>
              <a:t>Elvis Díaz</a:t>
            </a:r>
            <a:r>
              <a:rPr lang="es-VE" altLang="es-VE" sz="800" b="1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_tradnl" altLang="es-VE" sz="800"/>
              <a:t>1 NCM La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1NCM El Palito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524750" y="4802188"/>
            <a:ext cx="117633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2 NCD Cardón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_tradnl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NCD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557338" y="3198813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3300"/>
                </a:solidFill>
              </a:rPr>
              <a:t>Vacante</a:t>
            </a:r>
            <a:endParaRPr lang="es-ES" altLang="es-VE" sz="800" b="1">
              <a:solidFill>
                <a:srgbClr val="FF3300"/>
              </a:solidFill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338263" y="2782888"/>
            <a:ext cx="1346200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322388" y="2859088"/>
            <a:ext cx="1338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Superintendencia  de </a:t>
            </a:r>
          </a:p>
          <a:p>
            <a:pPr algn="ctr"/>
            <a:r>
              <a:rPr lang="es-ES_tradnl" altLang="es-VE" sz="800"/>
              <a:t>Ingeniería y Confiabilidad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60413" y="4352925"/>
            <a:ext cx="852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3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830263" y="4032250"/>
            <a:ext cx="78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Ingeniero de </a:t>
            </a:r>
          </a:p>
          <a:p>
            <a:pPr algn="ctr"/>
            <a:r>
              <a:rPr lang="es-ES_tradnl" altLang="es-VE" sz="800"/>
              <a:t>Proyecto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074863" y="4306888"/>
            <a:ext cx="1417637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5 NNC Cardón</a:t>
            </a:r>
            <a:endParaRPr lang="es-VE" altLang="es-VE" sz="800"/>
          </a:p>
          <a:p>
            <a:pPr algn="ctr"/>
            <a:r>
              <a:rPr lang="es-VE" altLang="es-VE" sz="800" b="1"/>
              <a:t>Amparo Ruiz</a:t>
            </a:r>
            <a:endParaRPr lang="es-ES_tradnl" altLang="es-VE" sz="800" b="1"/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r>
              <a:rPr lang="es-ES_tradnl" altLang="es-VE" sz="800">
                <a:solidFill>
                  <a:srgbClr val="FF0000"/>
                </a:solidFill>
              </a:rPr>
              <a:t> </a:t>
            </a:r>
          </a:p>
          <a:p>
            <a:pPr algn="ctr"/>
            <a:endParaRPr lang="es-ES" altLang="es-VE" sz="800">
              <a:solidFill>
                <a:srgbClr val="FF0000"/>
              </a:solidFill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111375" y="402113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Ingeniero de </a:t>
            </a:r>
          </a:p>
          <a:p>
            <a:pPr algn="ctr"/>
            <a:r>
              <a:rPr lang="es-ES_tradnl" altLang="es-VE" sz="800"/>
              <a:t>Confiabilidad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2011363" y="2547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5454650" y="2792413"/>
            <a:ext cx="1346200" cy="87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29" name="Rectangle 27"/>
          <p:cNvSpPr>
            <a:spLocks noChangeArrowheads="1"/>
          </p:cNvSpPr>
          <p:nvPr/>
        </p:nvSpPr>
        <p:spPr bwMode="auto">
          <a:xfrm>
            <a:off x="561975" y="3956050"/>
            <a:ext cx="1346200" cy="100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30" name="Rectangle 29"/>
          <p:cNvSpPr>
            <a:spLocks noChangeArrowheads="1"/>
          </p:cNvSpPr>
          <p:nvPr/>
        </p:nvSpPr>
        <p:spPr bwMode="auto">
          <a:xfrm>
            <a:off x="2101850" y="3975100"/>
            <a:ext cx="13462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>
            <a:off x="1184275" y="37385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>
            <a:off x="2773363" y="37385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>
            <a:off x="2009775" y="35036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>
            <a:off x="1189038" y="3733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35" name="Line 35"/>
          <p:cNvSpPr>
            <a:spLocks noChangeShapeType="1"/>
          </p:cNvSpPr>
          <p:nvPr/>
        </p:nvSpPr>
        <p:spPr bwMode="auto">
          <a:xfrm>
            <a:off x="6122988" y="25638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36" name="Rectangle 36"/>
          <p:cNvSpPr>
            <a:spLocks noChangeArrowheads="1"/>
          </p:cNvSpPr>
          <p:nvPr/>
        </p:nvSpPr>
        <p:spPr bwMode="auto">
          <a:xfrm>
            <a:off x="4378325" y="4157663"/>
            <a:ext cx="1346200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37" name="Rectangle 39"/>
          <p:cNvSpPr>
            <a:spLocks noChangeArrowheads="1"/>
          </p:cNvSpPr>
          <p:nvPr/>
        </p:nvSpPr>
        <p:spPr bwMode="auto">
          <a:xfrm>
            <a:off x="4489450" y="5281613"/>
            <a:ext cx="1154113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38" name="Rectangle 41"/>
          <p:cNvSpPr>
            <a:spLocks noChangeArrowheads="1"/>
          </p:cNvSpPr>
          <p:nvPr/>
        </p:nvSpPr>
        <p:spPr bwMode="auto">
          <a:xfrm>
            <a:off x="3179763" y="5287963"/>
            <a:ext cx="115411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39" name="Line 43"/>
          <p:cNvSpPr>
            <a:spLocks noChangeShapeType="1"/>
          </p:cNvSpPr>
          <p:nvPr/>
        </p:nvSpPr>
        <p:spPr bwMode="auto">
          <a:xfrm>
            <a:off x="2012950" y="2554288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40" name="Text Box 44"/>
          <p:cNvSpPr txBox="1">
            <a:spLocks noChangeArrowheads="1"/>
          </p:cNvSpPr>
          <p:nvPr/>
        </p:nvSpPr>
        <p:spPr bwMode="auto">
          <a:xfrm>
            <a:off x="7572375" y="3141663"/>
            <a:ext cx="1081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Almacenista</a:t>
            </a:r>
          </a:p>
        </p:txBody>
      </p:sp>
      <p:sp>
        <p:nvSpPr>
          <p:cNvPr id="21541" name="Rectangle 45"/>
          <p:cNvSpPr>
            <a:spLocks noChangeArrowheads="1"/>
          </p:cNvSpPr>
          <p:nvPr/>
        </p:nvSpPr>
        <p:spPr bwMode="auto">
          <a:xfrm>
            <a:off x="7550150" y="5487988"/>
            <a:ext cx="1154113" cy="113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42" name="Text Box 46"/>
          <p:cNvSpPr txBox="1">
            <a:spLocks noChangeArrowheads="1"/>
          </p:cNvSpPr>
          <p:nvPr/>
        </p:nvSpPr>
        <p:spPr bwMode="auto">
          <a:xfrm>
            <a:off x="7643813" y="5462588"/>
            <a:ext cx="965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 b="1"/>
              <a:t>Obreros</a:t>
            </a:r>
          </a:p>
        </p:txBody>
      </p:sp>
      <p:sp>
        <p:nvSpPr>
          <p:cNvPr id="21543" name="Text Box 47"/>
          <p:cNvSpPr txBox="1">
            <a:spLocks noChangeArrowheads="1"/>
          </p:cNvSpPr>
          <p:nvPr/>
        </p:nvSpPr>
        <p:spPr bwMode="auto">
          <a:xfrm>
            <a:off x="7508875" y="4570413"/>
            <a:ext cx="1223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Operador de  Montacarga</a:t>
            </a:r>
          </a:p>
        </p:txBody>
      </p:sp>
      <p:sp>
        <p:nvSpPr>
          <p:cNvPr id="21544" name="Rectangle 49"/>
          <p:cNvSpPr>
            <a:spLocks noChangeArrowheads="1"/>
          </p:cNvSpPr>
          <p:nvPr/>
        </p:nvSpPr>
        <p:spPr bwMode="auto">
          <a:xfrm>
            <a:off x="7524750" y="3213100"/>
            <a:ext cx="1154113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45" name="Rectangle 51"/>
          <p:cNvSpPr>
            <a:spLocks noChangeArrowheads="1"/>
          </p:cNvSpPr>
          <p:nvPr/>
        </p:nvSpPr>
        <p:spPr bwMode="auto">
          <a:xfrm>
            <a:off x="7553325" y="4587875"/>
            <a:ext cx="1154113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46" name="Text Box 53"/>
          <p:cNvSpPr txBox="1">
            <a:spLocks noChangeArrowheads="1"/>
          </p:cNvSpPr>
          <p:nvPr/>
        </p:nvSpPr>
        <p:spPr bwMode="auto">
          <a:xfrm>
            <a:off x="7424738" y="5611813"/>
            <a:ext cx="1395412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2 NCD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ES_tradnl" altLang="es-VE" sz="800"/>
              <a:t>1 NCD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NCD El Palito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21547" name="Line 54"/>
          <p:cNvSpPr>
            <a:spLocks noChangeShapeType="1"/>
          </p:cNvSpPr>
          <p:nvPr/>
        </p:nvSpPr>
        <p:spPr bwMode="auto">
          <a:xfrm>
            <a:off x="5033963" y="3913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48" name="Line 55"/>
          <p:cNvSpPr>
            <a:spLocks noChangeShapeType="1"/>
          </p:cNvSpPr>
          <p:nvPr/>
        </p:nvSpPr>
        <p:spPr bwMode="auto">
          <a:xfrm>
            <a:off x="3746500" y="50466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49" name="Line 56"/>
          <p:cNvSpPr>
            <a:spLocks noChangeShapeType="1"/>
          </p:cNvSpPr>
          <p:nvPr/>
        </p:nvSpPr>
        <p:spPr bwMode="auto">
          <a:xfrm>
            <a:off x="6354763" y="50466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50" name="Line 57"/>
          <p:cNvSpPr>
            <a:spLocks noChangeShapeType="1"/>
          </p:cNvSpPr>
          <p:nvPr/>
        </p:nvSpPr>
        <p:spPr bwMode="auto">
          <a:xfrm>
            <a:off x="3756025" y="504666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1" name="Line 58"/>
          <p:cNvSpPr>
            <a:spLocks noChangeShapeType="1"/>
          </p:cNvSpPr>
          <p:nvPr/>
        </p:nvSpPr>
        <p:spPr bwMode="auto">
          <a:xfrm>
            <a:off x="5024438" y="4873625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2" name="Line 59"/>
          <p:cNvSpPr>
            <a:spLocks noChangeShapeType="1"/>
          </p:cNvSpPr>
          <p:nvPr/>
        </p:nvSpPr>
        <p:spPr bwMode="auto">
          <a:xfrm>
            <a:off x="5032375" y="39036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3" name="Line 60"/>
          <p:cNvSpPr>
            <a:spLocks noChangeShapeType="1"/>
          </p:cNvSpPr>
          <p:nvPr/>
        </p:nvSpPr>
        <p:spPr bwMode="auto">
          <a:xfrm flipH="1">
            <a:off x="6084888" y="366553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4" name="Line 61"/>
          <p:cNvSpPr>
            <a:spLocks noChangeShapeType="1"/>
          </p:cNvSpPr>
          <p:nvPr/>
        </p:nvSpPr>
        <p:spPr bwMode="auto">
          <a:xfrm>
            <a:off x="7261225" y="59150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5" name="Line 62"/>
          <p:cNvSpPr>
            <a:spLocks noChangeShapeType="1"/>
          </p:cNvSpPr>
          <p:nvPr/>
        </p:nvSpPr>
        <p:spPr bwMode="auto">
          <a:xfrm>
            <a:off x="7270750" y="50561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6" name="Line 63"/>
          <p:cNvSpPr>
            <a:spLocks noChangeShapeType="1"/>
          </p:cNvSpPr>
          <p:nvPr/>
        </p:nvSpPr>
        <p:spPr bwMode="auto">
          <a:xfrm>
            <a:off x="7264400" y="42100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57" name="Text Box 64"/>
          <p:cNvSpPr txBox="1">
            <a:spLocks noChangeArrowheads="1"/>
          </p:cNvSpPr>
          <p:nvPr/>
        </p:nvSpPr>
        <p:spPr bwMode="auto">
          <a:xfrm>
            <a:off x="1692275" y="493713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Gerencia de 2ª Línea / Técnica</a:t>
            </a:r>
          </a:p>
        </p:txBody>
      </p:sp>
      <p:sp>
        <p:nvSpPr>
          <p:cNvPr id="21558" name="Text Box 65"/>
          <p:cNvSpPr txBox="1">
            <a:spLocks noChangeArrowheads="1"/>
          </p:cNvSpPr>
          <p:nvPr/>
        </p:nvSpPr>
        <p:spPr bwMode="auto">
          <a:xfrm>
            <a:off x="3744913" y="1806575"/>
            <a:ext cx="984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Gerencia Técnica</a:t>
            </a:r>
            <a:endParaRPr lang="es-ES" altLang="es-VE" sz="800"/>
          </a:p>
        </p:txBody>
      </p:sp>
      <p:sp>
        <p:nvSpPr>
          <p:cNvPr id="21559" name="Rectangle 67"/>
          <p:cNvSpPr>
            <a:spLocks noChangeArrowheads="1"/>
          </p:cNvSpPr>
          <p:nvPr/>
        </p:nvSpPr>
        <p:spPr bwMode="auto">
          <a:xfrm>
            <a:off x="3616325" y="981075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60" name="Line 69"/>
          <p:cNvSpPr>
            <a:spLocks noChangeShapeType="1"/>
          </p:cNvSpPr>
          <p:nvPr/>
        </p:nvSpPr>
        <p:spPr bwMode="auto">
          <a:xfrm>
            <a:off x="4178300" y="15144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61" name="Text Box 71"/>
          <p:cNvSpPr txBox="1">
            <a:spLocks noChangeArrowheads="1"/>
          </p:cNvSpPr>
          <p:nvPr/>
        </p:nvSpPr>
        <p:spPr bwMode="auto">
          <a:xfrm>
            <a:off x="3563938" y="982663"/>
            <a:ext cx="13922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21562" name="Rectangle 72"/>
          <p:cNvSpPr>
            <a:spLocks noChangeArrowheads="1"/>
          </p:cNvSpPr>
          <p:nvPr/>
        </p:nvSpPr>
        <p:spPr bwMode="auto">
          <a:xfrm>
            <a:off x="3635375" y="1773238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21563" name="Line 74"/>
          <p:cNvSpPr>
            <a:spLocks noChangeShapeType="1"/>
          </p:cNvSpPr>
          <p:nvPr/>
        </p:nvSpPr>
        <p:spPr bwMode="auto">
          <a:xfrm>
            <a:off x="4187825" y="2341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1564" name="Line 77"/>
          <p:cNvSpPr>
            <a:spLocks noChangeShapeType="1"/>
          </p:cNvSpPr>
          <p:nvPr/>
        </p:nvSpPr>
        <p:spPr bwMode="auto">
          <a:xfrm>
            <a:off x="7264400" y="38941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65" name="Text Box 57"/>
          <p:cNvSpPr txBox="1">
            <a:spLocks noChangeArrowheads="1"/>
          </p:cNvSpPr>
          <p:nvPr/>
        </p:nvSpPr>
        <p:spPr bwMode="auto">
          <a:xfrm>
            <a:off x="3635375" y="119697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altLang="es-VE" sz="800" b="1"/>
              <a:t>       </a:t>
            </a:r>
            <a:r>
              <a:rPr lang="es-ES_tradnl" altLang="es-VE" sz="800"/>
              <a:t>1 NNC Cardón</a:t>
            </a:r>
          </a:p>
          <a:p>
            <a:r>
              <a:rPr lang="es-ES_tradnl" altLang="es-VE" sz="800">
                <a:solidFill>
                  <a:srgbClr val="FF0000"/>
                </a:solidFill>
              </a:rPr>
              <a:t>          </a:t>
            </a:r>
            <a:r>
              <a:rPr lang="es-ES_tradnl" altLang="es-VE" sz="800" b="1"/>
              <a:t>Cesar Iriarte</a:t>
            </a:r>
          </a:p>
        </p:txBody>
      </p:sp>
      <p:sp>
        <p:nvSpPr>
          <p:cNvPr id="21566" name="Text Box 5"/>
          <p:cNvSpPr txBox="1">
            <a:spLocks noChangeArrowheads="1"/>
          </p:cNvSpPr>
          <p:nvPr/>
        </p:nvSpPr>
        <p:spPr bwMode="auto">
          <a:xfrm>
            <a:off x="3744913" y="1989138"/>
            <a:ext cx="1096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  <a:endParaRPr lang="es-VE" altLang="es-VE" sz="800"/>
          </a:p>
          <a:p>
            <a:pPr algn="ctr"/>
            <a:r>
              <a:rPr lang="es-ES_tradnl" altLang="es-VE" sz="800" b="1"/>
              <a:t>Vladimir Contr</a:t>
            </a:r>
            <a:r>
              <a:rPr lang="es-VE" altLang="es-VE" sz="800" b="1"/>
              <a:t>eras</a:t>
            </a:r>
            <a:endParaRPr lang="es-ES_tradnl" altLang="es-VE" sz="800" b="1"/>
          </a:p>
        </p:txBody>
      </p:sp>
      <p:graphicFrame>
        <p:nvGraphicFramePr>
          <p:cNvPr id="21506" name="Object 63"/>
          <p:cNvGraphicFramePr>
            <a:graphicFrameLocks noChangeAspect="1"/>
          </p:cNvGraphicFramePr>
          <p:nvPr/>
        </p:nvGraphicFramePr>
        <p:xfrm>
          <a:off x="5265738" y="1047750"/>
          <a:ext cx="3878262" cy="942975"/>
        </p:xfrm>
        <a:graphic>
          <a:graphicData uri="http://schemas.openxmlformats.org/presentationml/2006/ole">
            <p:oleObj spid="_x0000_s17410" name="Worksheet" r:id="rId4" imgW="3686251" imgH="971702" progId="Excel.Sheet.8">
              <p:embed/>
            </p:oleObj>
          </a:graphicData>
        </a:graphic>
      </p:graphicFrame>
      <p:sp>
        <p:nvSpPr>
          <p:cNvPr id="21567" name="Text Box 68"/>
          <p:cNvSpPr txBox="1">
            <a:spLocks noChangeArrowheads="1"/>
          </p:cNvSpPr>
          <p:nvPr/>
        </p:nvSpPr>
        <p:spPr bwMode="auto">
          <a:xfrm>
            <a:off x="6389688" y="6018213"/>
            <a:ext cx="1042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Ingreso </a:t>
            </a:r>
          </a:p>
          <a:p>
            <a:pPr algn="ctr"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Juan Hernández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543050" y="5060950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6 NNC Cardón</a:t>
            </a:r>
          </a:p>
          <a:p>
            <a:pPr algn="ctr"/>
            <a:endParaRPr lang="es-ES_tradnl" altLang="es-VE" sz="800">
              <a:solidFill>
                <a:srgbClr val="CC0000"/>
              </a:solidFill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154113" y="4719638"/>
            <a:ext cx="1689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Personal de </a:t>
            </a:r>
          </a:p>
          <a:p>
            <a:pPr algn="ctr"/>
            <a:r>
              <a:rPr lang="es-ES_tradnl" altLang="es-VE" sz="800"/>
              <a:t>Flota Tanqueros</a:t>
            </a:r>
          </a:p>
          <a:p>
            <a:pPr algn="ctr"/>
            <a:endParaRPr lang="es-ES_tradnl" altLang="es-VE" sz="800"/>
          </a:p>
          <a:p>
            <a:pPr algn="ctr"/>
            <a:endParaRPr lang="es-ES_tradnl" altLang="es-VE" sz="80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299200" y="1290638"/>
          <a:ext cx="2844800" cy="895350"/>
        </p:xfrm>
        <a:graphic>
          <a:graphicData uri="http://schemas.openxmlformats.org/presentationml/2006/ole">
            <p:oleObj spid="_x0000_s2050" name="Hoja de cálculo" r:id="rId4" imgW="3171787" imgH="1009498" progId="Excel.Sheet.8">
              <p:embed/>
            </p:oleObj>
          </a:graphicData>
        </a:graphic>
      </p:graphicFrame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4111625" y="3417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6237288" y="3417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1316038" y="4733925"/>
            <a:ext cx="1316037" cy="121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3400425" y="5102225"/>
            <a:ext cx="14827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     Vacante</a:t>
            </a:r>
            <a:r>
              <a:rPr lang="es-ES_tradnl" altLang="es-VE" sz="800">
                <a:solidFill>
                  <a:srgbClr val="CC0000"/>
                </a:solidFill>
              </a:rPr>
              <a:t> </a:t>
            </a:r>
            <a:r>
              <a:rPr lang="es-ES_tradnl" altLang="es-VE" sz="800"/>
              <a:t>NNC PLC</a:t>
            </a:r>
          </a:p>
          <a:p>
            <a:pPr algn="ctr"/>
            <a:r>
              <a:rPr lang="es-ES_tradnl" altLang="es-VE" sz="800" b="1"/>
              <a:t>Carolina Rondon</a:t>
            </a:r>
            <a:r>
              <a:rPr lang="es-ES_tradnl" altLang="es-VE" sz="800">
                <a:solidFill>
                  <a:srgbClr val="CC0000"/>
                </a:solidFill>
              </a:rPr>
              <a:t> </a:t>
            </a:r>
            <a:r>
              <a:rPr lang="es-ES_tradnl" altLang="es-VE" sz="800"/>
              <a:t>NNC PLC</a:t>
            </a:r>
          </a:p>
          <a:p>
            <a:pPr algn="ctr"/>
            <a:r>
              <a:rPr lang="es-ES_tradnl" altLang="es-VE" sz="800" b="1"/>
              <a:t>Dalianny Vargas</a:t>
            </a:r>
            <a:r>
              <a:rPr lang="es-ES_tradnl" altLang="es-VE" sz="800"/>
              <a:t> NNC LSN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</a:t>
            </a:r>
            <a:r>
              <a:rPr lang="es-VE" altLang="es-VE" sz="800" b="1">
                <a:solidFill>
                  <a:srgbClr val="FF0000"/>
                </a:solidFill>
              </a:rPr>
              <a:t>nte</a:t>
            </a:r>
            <a:r>
              <a:rPr lang="es-ES_tradnl" altLang="es-VE" sz="800"/>
              <a:t> NNC CLM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r>
              <a:rPr lang="es-VE" altLang="es-VE" sz="800" b="1">
                <a:solidFill>
                  <a:srgbClr val="CC0000"/>
                </a:solidFill>
              </a:rPr>
              <a:t> </a:t>
            </a:r>
            <a:r>
              <a:rPr lang="es-VE" altLang="es-VE" sz="800"/>
              <a:t>CDN</a:t>
            </a:r>
            <a:endParaRPr lang="es-ES_tradnl" altLang="es-VE" sz="800"/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059113" y="4724400"/>
            <a:ext cx="2160587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768975" y="5157788"/>
            <a:ext cx="10620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r>
              <a:rPr lang="es-ES_tradnl" altLang="es-VE" sz="800">
                <a:solidFill>
                  <a:srgbClr val="CC0000"/>
                </a:solidFill>
              </a:rPr>
              <a:t> </a:t>
            </a:r>
            <a:r>
              <a:rPr lang="es-ES_tradnl" altLang="es-VE" sz="800"/>
              <a:t>NN</a:t>
            </a:r>
            <a:r>
              <a:rPr lang="es-VE" altLang="es-VE" sz="800"/>
              <a:t>C </a:t>
            </a:r>
            <a:r>
              <a:rPr lang="es-ES_tradnl" altLang="es-VE" sz="800"/>
              <a:t>CBL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r>
              <a:rPr lang="es-VE" altLang="es-VE" sz="800">
                <a:solidFill>
                  <a:srgbClr val="FF0000"/>
                </a:solidFill>
              </a:rPr>
              <a:t> </a:t>
            </a:r>
            <a:r>
              <a:rPr lang="es-VE" altLang="es-VE" sz="800"/>
              <a:t>NNC PYH</a:t>
            </a:r>
            <a:endParaRPr lang="es-ES_tradnl" altLang="es-VE" sz="800"/>
          </a:p>
          <a:p>
            <a:pPr algn="ctr"/>
            <a:r>
              <a:rPr lang="es-ES_tradnl" altLang="es-VE" sz="8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5599113" y="4730750"/>
            <a:ext cx="1363662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3302000" y="4743450"/>
            <a:ext cx="168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Personal de </a:t>
            </a:r>
          </a:p>
          <a:p>
            <a:pPr algn="ctr"/>
            <a:r>
              <a:rPr lang="es-ES_tradnl" altLang="es-VE" sz="800"/>
              <a:t>Flota Remolcadores</a:t>
            </a:r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5456238" y="4754563"/>
            <a:ext cx="168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Personal de </a:t>
            </a:r>
          </a:p>
          <a:p>
            <a:pPr algn="ctr"/>
            <a:r>
              <a:rPr lang="es-ES_tradnl" altLang="es-VE" sz="800"/>
              <a:t>Flota Fluvial</a:t>
            </a: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1922463" y="3417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2101850" y="2781300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Cardón</a:t>
            </a:r>
          </a:p>
          <a:p>
            <a:pPr algn="ctr"/>
            <a:r>
              <a:rPr lang="es-ES_tradnl" altLang="es-VE" sz="800" b="1"/>
              <a:t>Grecia D</a:t>
            </a:r>
            <a:r>
              <a:rPr lang="es-VE" altLang="es-VE" sz="800" b="1"/>
              <a:t>iaz</a:t>
            </a:r>
            <a:r>
              <a:rPr lang="es-ES_tradnl" altLang="es-VE" sz="800" b="1"/>
              <a:t> 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2055813" y="2492375"/>
            <a:ext cx="1316037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2014538" y="2503488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Personal de Flota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357563" y="1863725"/>
            <a:ext cx="150018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3419475" y="1797050"/>
            <a:ext cx="1392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 </a:t>
            </a:r>
          </a:p>
          <a:p>
            <a:pPr algn="ctr"/>
            <a:r>
              <a:rPr lang="es-ES_tradnl" altLang="es-VE" sz="800"/>
              <a:t>Personal de Flota</a:t>
            </a:r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3563938" y="2060575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Jenifer Ac</a:t>
            </a:r>
            <a:r>
              <a:rPr lang="es-VE" altLang="es-VE" sz="800" b="1"/>
              <a:t>osta</a:t>
            </a:r>
            <a:endParaRPr lang="es-ES_tradnl" altLang="es-VE" sz="800" b="1"/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>
            <a:off x="4111625" y="240030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66" name="Line 27"/>
          <p:cNvSpPr>
            <a:spLocks noChangeShapeType="1"/>
          </p:cNvSpPr>
          <p:nvPr/>
        </p:nvSpPr>
        <p:spPr bwMode="auto">
          <a:xfrm>
            <a:off x="1922463" y="3602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67" name="Line 28"/>
          <p:cNvSpPr>
            <a:spLocks noChangeShapeType="1"/>
          </p:cNvSpPr>
          <p:nvPr/>
        </p:nvSpPr>
        <p:spPr bwMode="auto">
          <a:xfrm>
            <a:off x="1908175" y="3429000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68" name="Line 30"/>
          <p:cNvSpPr>
            <a:spLocks noChangeShapeType="1"/>
          </p:cNvSpPr>
          <p:nvPr/>
        </p:nvSpPr>
        <p:spPr bwMode="auto">
          <a:xfrm>
            <a:off x="4111625" y="3611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69" name="Line 31"/>
          <p:cNvSpPr>
            <a:spLocks noChangeShapeType="1"/>
          </p:cNvSpPr>
          <p:nvPr/>
        </p:nvSpPr>
        <p:spPr bwMode="auto">
          <a:xfrm>
            <a:off x="6237288" y="3602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70" name="Text Box 32"/>
          <p:cNvSpPr txBox="1">
            <a:spLocks noChangeArrowheads="1"/>
          </p:cNvSpPr>
          <p:nvPr/>
        </p:nvSpPr>
        <p:spPr bwMode="auto">
          <a:xfrm>
            <a:off x="1158875" y="3894138"/>
            <a:ext cx="168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Personal de </a:t>
            </a:r>
          </a:p>
          <a:p>
            <a:pPr algn="ctr"/>
            <a:r>
              <a:rPr lang="es-ES_tradnl" altLang="es-VE" sz="800"/>
              <a:t>Flota Tanqueros</a:t>
            </a:r>
          </a:p>
        </p:txBody>
      </p:sp>
      <p:sp>
        <p:nvSpPr>
          <p:cNvPr id="6171" name="Rectangle 33"/>
          <p:cNvSpPr>
            <a:spLocks noChangeArrowheads="1"/>
          </p:cNvSpPr>
          <p:nvPr/>
        </p:nvSpPr>
        <p:spPr bwMode="auto">
          <a:xfrm>
            <a:off x="1325563" y="3903663"/>
            <a:ext cx="1316037" cy="677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72" name="Text Box 35"/>
          <p:cNvSpPr txBox="1">
            <a:spLocks noChangeArrowheads="1"/>
          </p:cNvSpPr>
          <p:nvPr/>
        </p:nvSpPr>
        <p:spPr bwMode="auto">
          <a:xfrm>
            <a:off x="5654675" y="4194175"/>
            <a:ext cx="12969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Puerto Ayacucho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5435600" y="3889375"/>
            <a:ext cx="168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de Personal de </a:t>
            </a:r>
          </a:p>
          <a:p>
            <a:pPr algn="ctr"/>
            <a:r>
              <a:rPr lang="es-ES_tradnl" altLang="es-VE" sz="800"/>
              <a:t>Flota Fluvial</a:t>
            </a:r>
          </a:p>
        </p:txBody>
      </p:sp>
      <p:sp>
        <p:nvSpPr>
          <p:cNvPr id="6174" name="Rectangle 37"/>
          <p:cNvSpPr>
            <a:spLocks noChangeArrowheads="1"/>
          </p:cNvSpPr>
          <p:nvPr/>
        </p:nvSpPr>
        <p:spPr bwMode="auto">
          <a:xfrm>
            <a:off x="5622925" y="3889375"/>
            <a:ext cx="1316038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675063" y="4194175"/>
            <a:ext cx="1017587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_tradnl" altLang="es-VE" sz="800"/>
              <a:t>1 NNC Cardón</a:t>
            </a:r>
            <a:endParaRPr lang="es-VE" altLang="es-VE" sz="800"/>
          </a:p>
          <a:p>
            <a:pPr algn="ctr">
              <a:defRPr/>
            </a:pPr>
            <a:r>
              <a:rPr lang="es-VE" altLang="es-VE" sz="800" b="1"/>
              <a:t>Daliannys Milano</a:t>
            </a:r>
            <a:endParaRPr lang="es-ES_tradnl" altLang="es-VE" sz="800" b="1"/>
          </a:p>
          <a:p>
            <a:pPr algn="ctr">
              <a:defRPr/>
            </a:pPr>
            <a:endParaRPr lang="es-ES_tradnl" altLang="es-VE" sz="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76" name="Text Box 40"/>
          <p:cNvSpPr txBox="1">
            <a:spLocks noChangeArrowheads="1"/>
          </p:cNvSpPr>
          <p:nvPr/>
        </p:nvSpPr>
        <p:spPr bwMode="auto">
          <a:xfrm>
            <a:off x="3319463" y="3889375"/>
            <a:ext cx="168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Personal de </a:t>
            </a:r>
          </a:p>
          <a:p>
            <a:pPr algn="ctr"/>
            <a:r>
              <a:rPr lang="es-ES_tradnl" altLang="es-VE" sz="800"/>
              <a:t>Flota Remolcadores</a:t>
            </a:r>
          </a:p>
        </p:txBody>
      </p:sp>
      <p:sp>
        <p:nvSpPr>
          <p:cNvPr id="6177" name="Rectangle 41"/>
          <p:cNvSpPr>
            <a:spLocks noChangeArrowheads="1"/>
          </p:cNvSpPr>
          <p:nvPr/>
        </p:nvSpPr>
        <p:spPr bwMode="auto">
          <a:xfrm>
            <a:off x="3486150" y="3898900"/>
            <a:ext cx="1316038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78" name="Text Box 43"/>
          <p:cNvSpPr txBox="1">
            <a:spLocks noChangeArrowheads="1"/>
          </p:cNvSpPr>
          <p:nvPr/>
        </p:nvSpPr>
        <p:spPr bwMode="auto">
          <a:xfrm>
            <a:off x="1438275" y="4221163"/>
            <a:ext cx="966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</a:t>
            </a:r>
            <a:r>
              <a:rPr lang="es-VE" altLang="es-VE" sz="800"/>
              <a:t>ón</a:t>
            </a:r>
            <a:endParaRPr lang="es-ES_tradnl" altLang="es-VE" sz="800"/>
          </a:p>
          <a:p>
            <a:pPr algn="ctr"/>
            <a:r>
              <a:rPr lang="es-ES_tradnl" altLang="es-VE" sz="800" b="1"/>
              <a:t>Y</a:t>
            </a:r>
            <a:r>
              <a:rPr lang="es-VE" altLang="es-VE" sz="800" b="1"/>
              <a:t>ennys Barreno</a:t>
            </a:r>
            <a:endParaRPr lang="es-ES_tradnl" altLang="es-VE" sz="800" b="1"/>
          </a:p>
        </p:txBody>
      </p:sp>
      <p:sp>
        <p:nvSpPr>
          <p:cNvPr id="6179" name="Rectangle 44"/>
          <p:cNvSpPr>
            <a:spLocks noChangeArrowheads="1"/>
          </p:cNvSpPr>
          <p:nvPr/>
        </p:nvSpPr>
        <p:spPr bwMode="auto">
          <a:xfrm>
            <a:off x="3348038" y="1052513"/>
            <a:ext cx="150018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6180" name="Text Box 46"/>
          <p:cNvSpPr txBox="1">
            <a:spLocks noChangeArrowheads="1"/>
          </p:cNvSpPr>
          <p:nvPr/>
        </p:nvSpPr>
        <p:spPr bwMode="auto">
          <a:xfrm>
            <a:off x="3395663" y="1054100"/>
            <a:ext cx="13922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6181" name="Text Box 48"/>
          <p:cNvSpPr txBox="1">
            <a:spLocks noChangeArrowheads="1"/>
          </p:cNvSpPr>
          <p:nvPr/>
        </p:nvSpPr>
        <p:spPr bwMode="auto">
          <a:xfrm>
            <a:off x="1727200" y="67468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Superintendencia de 2ª Línea / Personal de Flota</a:t>
            </a:r>
          </a:p>
        </p:txBody>
      </p:sp>
      <p:sp>
        <p:nvSpPr>
          <p:cNvPr id="6182" name="Line 49"/>
          <p:cNvSpPr>
            <a:spLocks noChangeShapeType="1"/>
          </p:cNvSpPr>
          <p:nvPr/>
        </p:nvSpPr>
        <p:spPr bwMode="auto">
          <a:xfrm>
            <a:off x="4067175" y="1585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83" name="Line 50"/>
          <p:cNvSpPr>
            <a:spLocks noChangeShapeType="1"/>
          </p:cNvSpPr>
          <p:nvPr/>
        </p:nvSpPr>
        <p:spPr bwMode="auto">
          <a:xfrm>
            <a:off x="4111625" y="4508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84" name="Line 51"/>
          <p:cNvSpPr>
            <a:spLocks noChangeShapeType="1"/>
          </p:cNvSpPr>
          <p:nvPr/>
        </p:nvSpPr>
        <p:spPr bwMode="auto">
          <a:xfrm>
            <a:off x="6246813" y="44989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85" name="Line 52"/>
          <p:cNvSpPr>
            <a:spLocks noChangeShapeType="1"/>
          </p:cNvSpPr>
          <p:nvPr/>
        </p:nvSpPr>
        <p:spPr bwMode="auto">
          <a:xfrm>
            <a:off x="1908175" y="45815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86" name="Text Box 53"/>
          <p:cNvSpPr txBox="1">
            <a:spLocks noChangeArrowheads="1"/>
          </p:cNvSpPr>
          <p:nvPr/>
        </p:nvSpPr>
        <p:spPr bwMode="auto">
          <a:xfrm>
            <a:off x="376238" y="1628775"/>
            <a:ext cx="1841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VE" altLang="es-VE" sz="800"/>
          </a:p>
        </p:txBody>
      </p:sp>
      <p:sp>
        <p:nvSpPr>
          <p:cNvPr id="6187" name="Text Box 54"/>
          <p:cNvSpPr txBox="1">
            <a:spLocks noChangeArrowheads="1"/>
          </p:cNvSpPr>
          <p:nvPr/>
        </p:nvSpPr>
        <p:spPr bwMode="auto">
          <a:xfrm>
            <a:off x="1042988" y="5157788"/>
            <a:ext cx="17287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/>
              <a:t>Yamilet Marin</a:t>
            </a:r>
          </a:p>
          <a:p>
            <a:pPr algn="ctr"/>
            <a:r>
              <a:rPr lang="es-ES_tradnl" altLang="es-VE" sz="800" b="1"/>
              <a:t>David Camargo</a:t>
            </a:r>
          </a:p>
          <a:p>
            <a:pPr algn="ctr"/>
            <a:r>
              <a:rPr lang="es-ES_tradnl" altLang="es-VE" sz="800" b="1"/>
              <a:t>Yare</a:t>
            </a:r>
            <a:r>
              <a:rPr lang="es-VE" altLang="es-VE" sz="800" b="1"/>
              <a:t>mi Sibada</a:t>
            </a:r>
            <a:endParaRPr lang="es-ES_tradnl" altLang="es-VE" sz="800" b="1"/>
          </a:p>
          <a:p>
            <a:pPr algn="ctr"/>
            <a:r>
              <a:rPr lang="es-ES_tradnl" altLang="es-VE" sz="800" b="1"/>
              <a:t>Franklin Martínez</a:t>
            </a:r>
          </a:p>
          <a:p>
            <a:pPr algn="ctr"/>
            <a:r>
              <a:rPr lang="es-VE" altLang="es-VE" sz="800" b="1"/>
              <a:t>Wendy </a:t>
            </a:r>
            <a:r>
              <a:rPr lang="es-ES_tradnl" altLang="es-VE" sz="800" b="1"/>
              <a:t>Castillo</a:t>
            </a:r>
          </a:p>
        </p:txBody>
      </p:sp>
      <p:sp>
        <p:nvSpPr>
          <p:cNvPr id="6188" name="Text Box 2"/>
          <p:cNvSpPr txBox="1">
            <a:spLocks noChangeArrowheads="1"/>
          </p:cNvSpPr>
          <p:nvPr/>
        </p:nvSpPr>
        <p:spPr bwMode="auto">
          <a:xfrm>
            <a:off x="3851275" y="5014913"/>
            <a:ext cx="488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5 NNC</a:t>
            </a:r>
            <a:endParaRPr lang="es-ES_tradnl" altLang="es-VE" sz="800">
              <a:solidFill>
                <a:srgbClr val="CC0000"/>
              </a:solidFill>
            </a:endParaRPr>
          </a:p>
        </p:txBody>
      </p:sp>
      <p:sp>
        <p:nvSpPr>
          <p:cNvPr id="6189" name="Text Box 2"/>
          <p:cNvSpPr txBox="1">
            <a:spLocks noChangeArrowheads="1"/>
          </p:cNvSpPr>
          <p:nvPr/>
        </p:nvSpPr>
        <p:spPr bwMode="auto">
          <a:xfrm>
            <a:off x="6011863" y="5013325"/>
            <a:ext cx="5175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2 NNC </a:t>
            </a:r>
            <a:endParaRPr lang="es-ES_tradnl" altLang="es-VE" sz="800">
              <a:solidFill>
                <a:srgbClr val="CC0000"/>
              </a:solidFill>
            </a:endParaRPr>
          </a:p>
        </p:txBody>
      </p:sp>
      <p:sp>
        <p:nvSpPr>
          <p:cNvPr id="6190" name="Line 47"/>
          <p:cNvSpPr>
            <a:spLocks noChangeShapeType="1"/>
          </p:cNvSpPr>
          <p:nvPr/>
        </p:nvSpPr>
        <p:spPr bwMode="auto">
          <a:xfrm>
            <a:off x="3368675" y="27813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91" name="Line 48"/>
          <p:cNvSpPr>
            <a:spLocks noChangeShapeType="1"/>
          </p:cNvSpPr>
          <p:nvPr/>
        </p:nvSpPr>
        <p:spPr bwMode="auto">
          <a:xfrm>
            <a:off x="4787900" y="1484313"/>
            <a:ext cx="144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6192" name="Text Box 6"/>
          <p:cNvSpPr txBox="1">
            <a:spLocks noChangeArrowheads="1"/>
          </p:cNvSpPr>
          <p:nvPr/>
        </p:nvSpPr>
        <p:spPr bwMode="auto">
          <a:xfrm>
            <a:off x="3276600" y="1169988"/>
            <a:ext cx="15128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Iriarte</a:t>
            </a:r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668713" y="1868488"/>
            <a:ext cx="140652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08400" y="1830388"/>
            <a:ext cx="1304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Líder de Servicios Logísticos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492500" y="2084388"/>
            <a:ext cx="165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Cristy Colina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383088" y="23987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524125" y="3646488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de Viajes, Infraestructura y Flota Liviana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860675" y="3956050"/>
            <a:ext cx="91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Atilio Escalona</a:t>
            </a:r>
            <a:endParaRPr lang="es-ES_tradnl" altLang="es-VE" sz="800" b="1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2700338" y="5878513"/>
            <a:ext cx="151288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2679700" y="5865813"/>
            <a:ext cx="1531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_tradnl" altLang="es-VE" sz="800"/>
              <a:t>Analista de Infraestructura y Flota Liviana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2843213" y="6021388"/>
            <a:ext cx="1204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1NNC Cardón</a:t>
            </a:r>
          </a:p>
          <a:p>
            <a:pPr algn="ctr"/>
            <a:r>
              <a:rPr lang="es-ES_tradnl" altLang="es-VE" sz="800" b="1"/>
              <a:t>Tonny Iguaro</a:t>
            </a:r>
          </a:p>
          <a:p>
            <a:pPr algn="ctr"/>
            <a:r>
              <a:rPr lang="es-ES_tradnl" altLang="es-VE" sz="800"/>
              <a:t>1NNC Puerto La Cruz</a:t>
            </a:r>
            <a:r>
              <a:rPr lang="es-ES_tradnl" altLang="es-VE" sz="800">
                <a:solidFill>
                  <a:srgbClr val="CC0000"/>
                </a:solidFill>
              </a:rPr>
              <a:t> </a:t>
            </a:r>
          </a:p>
          <a:p>
            <a:pPr algn="ctr"/>
            <a:r>
              <a:rPr lang="es-ES_tradnl" altLang="es-VE" sz="800" b="1"/>
              <a:t>Yuclenis Medina</a:t>
            </a: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2698750" y="4522788"/>
            <a:ext cx="1512888" cy="128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2700338" y="4491038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Alojamiento Viajes y Traslados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2339975" y="4757738"/>
            <a:ext cx="23034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4 NNC Cardón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</a:t>
            </a:r>
            <a:r>
              <a:rPr lang="es-VE" altLang="es-VE" sz="800" b="1">
                <a:solidFill>
                  <a:srgbClr val="FF0000"/>
                </a:solidFill>
              </a:rPr>
              <a:t>acante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r>
              <a:rPr lang="es-ES_tradnl" altLang="es-VE" sz="800" b="1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s-ES_tradnl" altLang="es-VE" sz="800">
                <a:solidFill>
                  <a:srgbClr val="C00000"/>
                </a:solidFill>
              </a:rPr>
              <a:t>         </a:t>
            </a:r>
            <a:r>
              <a:rPr lang="es-ES_tradnl" altLang="es-VE" sz="800"/>
              <a:t>2 NNC Puerto La Cruz</a:t>
            </a:r>
          </a:p>
          <a:p>
            <a:pPr algn="ctr"/>
            <a:r>
              <a:rPr lang="es-ES_tradnl" altLang="es-VE" sz="800" b="1"/>
              <a:t>Maria Ferrer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endParaRPr lang="es-ES_tradnl" altLang="es-VE" sz="800" b="1">
              <a:solidFill>
                <a:srgbClr val="FF0000"/>
              </a:solidFill>
            </a:endParaRPr>
          </a:p>
        </p:txBody>
      </p:sp>
      <p:graphicFrame>
        <p:nvGraphicFramePr>
          <p:cNvPr id="7170" name="Object 16"/>
          <p:cNvGraphicFramePr>
            <a:graphicFrameLocks noGrp="1" noChangeAspect="1"/>
          </p:cNvGraphicFramePr>
          <p:nvPr>
            <p:ph idx="4294967295"/>
          </p:nvPr>
        </p:nvGraphicFramePr>
        <p:xfrm>
          <a:off x="6448425" y="1123950"/>
          <a:ext cx="2695575" cy="742950"/>
        </p:xfrm>
        <a:graphic>
          <a:graphicData uri="http://schemas.openxmlformats.org/presentationml/2006/ole">
            <p:oleObj spid="_x0000_s3074" name="Hoja de cálculo" r:id="rId4" imgW="3076650" imgH="847815" progId="Excel.Sheet.8">
              <p:embed/>
            </p:oleObj>
          </a:graphicData>
        </a:graphic>
      </p:graphicFrame>
      <p:sp>
        <p:nvSpPr>
          <p:cNvPr id="7183" name="Rectangle 18"/>
          <p:cNvSpPr>
            <a:spLocks noChangeArrowheads="1"/>
          </p:cNvSpPr>
          <p:nvPr/>
        </p:nvSpPr>
        <p:spPr bwMode="auto">
          <a:xfrm>
            <a:off x="5291138" y="3646488"/>
            <a:ext cx="1512887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84" name="Text Box 19"/>
          <p:cNvSpPr txBox="1">
            <a:spLocks noChangeArrowheads="1"/>
          </p:cNvSpPr>
          <p:nvPr/>
        </p:nvSpPr>
        <p:spPr bwMode="auto">
          <a:xfrm>
            <a:off x="5280025" y="3665538"/>
            <a:ext cx="15621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Supervisor de Mayordomía</a:t>
            </a:r>
          </a:p>
        </p:txBody>
      </p:sp>
      <p:sp>
        <p:nvSpPr>
          <p:cNvPr id="7185" name="Text Box 20"/>
          <p:cNvSpPr txBox="1">
            <a:spLocks noChangeArrowheads="1"/>
          </p:cNvSpPr>
          <p:nvPr/>
        </p:nvSpPr>
        <p:spPr bwMode="auto">
          <a:xfrm>
            <a:off x="5591175" y="3860800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José Reyes</a:t>
            </a:r>
            <a:endParaRPr lang="es-ES_tradnl" altLang="es-VE" sz="800" b="1"/>
          </a:p>
        </p:txBody>
      </p:sp>
      <p:sp>
        <p:nvSpPr>
          <p:cNvPr id="7186" name="Rectangle 22"/>
          <p:cNvSpPr>
            <a:spLocks noChangeArrowheads="1"/>
          </p:cNvSpPr>
          <p:nvPr/>
        </p:nvSpPr>
        <p:spPr bwMode="auto">
          <a:xfrm>
            <a:off x="5280025" y="4510088"/>
            <a:ext cx="1512888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87" name="Text Box 23"/>
          <p:cNvSpPr txBox="1">
            <a:spLocks noChangeArrowheads="1"/>
          </p:cNvSpPr>
          <p:nvPr/>
        </p:nvSpPr>
        <p:spPr bwMode="auto">
          <a:xfrm>
            <a:off x="5299075" y="4573588"/>
            <a:ext cx="14398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Mayordomía</a:t>
            </a:r>
          </a:p>
        </p:txBody>
      </p:sp>
      <p:sp>
        <p:nvSpPr>
          <p:cNvPr id="7188" name="Line 25"/>
          <p:cNvSpPr>
            <a:spLocks noChangeShapeType="1"/>
          </p:cNvSpPr>
          <p:nvPr/>
        </p:nvSpPr>
        <p:spPr bwMode="auto">
          <a:xfrm>
            <a:off x="3330575" y="34194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89" name="Line 26"/>
          <p:cNvSpPr>
            <a:spLocks noChangeShapeType="1"/>
          </p:cNvSpPr>
          <p:nvPr/>
        </p:nvSpPr>
        <p:spPr bwMode="auto">
          <a:xfrm>
            <a:off x="6062663" y="342265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90" name="Rectangle 27"/>
          <p:cNvSpPr>
            <a:spLocks noChangeArrowheads="1"/>
          </p:cNvSpPr>
          <p:nvPr/>
        </p:nvSpPr>
        <p:spPr bwMode="auto">
          <a:xfrm>
            <a:off x="2411413" y="2546350"/>
            <a:ext cx="1395412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2533650" y="2487613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de Servicios Logísticos</a:t>
            </a:r>
          </a:p>
          <a:p>
            <a:pPr algn="ctr"/>
            <a:endParaRPr lang="es-ES_tradnl" altLang="es-VE" sz="800"/>
          </a:p>
          <a:p>
            <a:pPr algn="ctr"/>
            <a:endParaRPr lang="es-ES_tradnl" altLang="es-VE" sz="800"/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2487613" y="27813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Cardón</a:t>
            </a:r>
          </a:p>
          <a:p>
            <a:pPr algn="ctr"/>
            <a:r>
              <a:rPr lang="es-ES_tradnl" altLang="es-VE" sz="800" b="1"/>
              <a:t>Thais Piña</a:t>
            </a:r>
          </a:p>
        </p:txBody>
      </p:sp>
      <p:sp>
        <p:nvSpPr>
          <p:cNvPr id="7193" name="Rectangle 32"/>
          <p:cNvSpPr>
            <a:spLocks noChangeArrowheads="1"/>
          </p:cNvSpPr>
          <p:nvPr/>
        </p:nvSpPr>
        <p:spPr bwMode="auto">
          <a:xfrm>
            <a:off x="2592388" y="3636963"/>
            <a:ext cx="1512887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94" name="Line 33"/>
          <p:cNvSpPr>
            <a:spLocks noChangeShapeType="1"/>
          </p:cNvSpPr>
          <p:nvPr/>
        </p:nvSpPr>
        <p:spPr bwMode="auto">
          <a:xfrm>
            <a:off x="6049963" y="4294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95" name="Text Box 34"/>
          <p:cNvSpPr txBox="1">
            <a:spLocks noChangeArrowheads="1"/>
          </p:cNvSpPr>
          <p:nvPr/>
        </p:nvSpPr>
        <p:spPr bwMode="auto">
          <a:xfrm>
            <a:off x="1727200" y="563563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Superintendencia de 2ª Línea / Servicios Logísticos</a:t>
            </a:r>
          </a:p>
        </p:txBody>
      </p:sp>
      <p:sp>
        <p:nvSpPr>
          <p:cNvPr id="7196" name="Rectangle 36"/>
          <p:cNvSpPr>
            <a:spLocks noChangeArrowheads="1"/>
          </p:cNvSpPr>
          <p:nvPr/>
        </p:nvSpPr>
        <p:spPr bwMode="auto">
          <a:xfrm>
            <a:off x="4721225" y="2492375"/>
            <a:ext cx="1219200" cy="779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197" name="Text Box 37"/>
          <p:cNvSpPr txBox="1">
            <a:spLocks noChangeArrowheads="1"/>
          </p:cNvSpPr>
          <p:nvPr/>
        </p:nvSpPr>
        <p:spPr bwMode="auto">
          <a:xfrm>
            <a:off x="4643438" y="2708275"/>
            <a:ext cx="1430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Cardón</a:t>
            </a:r>
          </a:p>
          <a:p>
            <a:pPr algn="ctr"/>
            <a:r>
              <a:rPr lang="es-ES_tradnl" altLang="es-VE" sz="800">
                <a:solidFill>
                  <a:srgbClr val="CC0000"/>
                </a:solidFill>
              </a:rPr>
              <a:t> </a:t>
            </a:r>
            <a:r>
              <a:rPr lang="es-ES_tradnl" altLang="es-VE" sz="800" b="1"/>
              <a:t>Mauro Blanco</a:t>
            </a:r>
          </a:p>
          <a:p>
            <a:pPr algn="ctr"/>
            <a:r>
              <a:rPr lang="es-ES_tradnl" altLang="es-VE" sz="800"/>
              <a:t>1 NCM Puerto la Cruz</a:t>
            </a:r>
          </a:p>
          <a:p>
            <a:pPr algn="ctr"/>
            <a:r>
              <a:rPr lang="es-ES_tradnl" altLang="es-VE" sz="800" b="1"/>
              <a:t>Numia González</a:t>
            </a:r>
            <a:r>
              <a:rPr lang="es-ES_tradnl" altLang="es-VE" sz="800"/>
              <a:t> </a:t>
            </a:r>
          </a:p>
        </p:txBody>
      </p:sp>
      <p:sp>
        <p:nvSpPr>
          <p:cNvPr id="7198" name="Text Box 39"/>
          <p:cNvSpPr txBox="1">
            <a:spLocks noChangeArrowheads="1"/>
          </p:cNvSpPr>
          <p:nvPr/>
        </p:nvSpPr>
        <p:spPr bwMode="auto">
          <a:xfrm>
            <a:off x="4787900" y="2492375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Asistente de Correo</a:t>
            </a:r>
          </a:p>
          <a:p>
            <a:pPr algn="ctr"/>
            <a:endParaRPr lang="es-ES_tradnl" altLang="es-VE" sz="800"/>
          </a:p>
        </p:txBody>
      </p:sp>
      <p:sp>
        <p:nvSpPr>
          <p:cNvPr id="7199" name="Line 40"/>
          <p:cNvSpPr>
            <a:spLocks noChangeShapeType="1"/>
          </p:cNvSpPr>
          <p:nvPr/>
        </p:nvSpPr>
        <p:spPr bwMode="auto">
          <a:xfrm>
            <a:off x="2489200" y="44164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0" name="Line 41"/>
          <p:cNvSpPr>
            <a:spLocks noChangeShapeType="1"/>
          </p:cNvSpPr>
          <p:nvPr/>
        </p:nvSpPr>
        <p:spPr bwMode="auto">
          <a:xfrm>
            <a:off x="3352800" y="4271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1" name="Line 44"/>
          <p:cNvSpPr>
            <a:spLocks noChangeShapeType="1"/>
          </p:cNvSpPr>
          <p:nvPr/>
        </p:nvSpPr>
        <p:spPr bwMode="auto">
          <a:xfrm>
            <a:off x="2484438" y="4408488"/>
            <a:ext cx="0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2" name="Line 45"/>
          <p:cNvSpPr>
            <a:spLocks noChangeShapeType="1"/>
          </p:cNvSpPr>
          <p:nvPr/>
        </p:nvSpPr>
        <p:spPr bwMode="auto">
          <a:xfrm>
            <a:off x="3328988" y="34131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3" name="Rectangle 46"/>
          <p:cNvSpPr>
            <a:spLocks noChangeArrowheads="1"/>
          </p:cNvSpPr>
          <p:nvPr/>
        </p:nvSpPr>
        <p:spPr bwMode="auto">
          <a:xfrm>
            <a:off x="3665538" y="1052513"/>
            <a:ext cx="141128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7204" name="Text Box 47"/>
          <p:cNvSpPr txBox="1">
            <a:spLocks noChangeArrowheads="1"/>
          </p:cNvSpPr>
          <p:nvPr/>
        </p:nvSpPr>
        <p:spPr bwMode="auto">
          <a:xfrm>
            <a:off x="3719513" y="1062038"/>
            <a:ext cx="13922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7205" name="Line 49"/>
          <p:cNvSpPr>
            <a:spLocks noChangeShapeType="1"/>
          </p:cNvSpPr>
          <p:nvPr/>
        </p:nvSpPr>
        <p:spPr bwMode="auto">
          <a:xfrm>
            <a:off x="4356100" y="1557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6" name="Text Box 51"/>
          <p:cNvSpPr txBox="1">
            <a:spLocks noChangeArrowheads="1"/>
          </p:cNvSpPr>
          <p:nvPr/>
        </p:nvSpPr>
        <p:spPr bwMode="auto">
          <a:xfrm>
            <a:off x="5148263" y="4794250"/>
            <a:ext cx="180657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4 NNC Cardón</a:t>
            </a:r>
          </a:p>
          <a:p>
            <a:pPr algn="ctr"/>
            <a:r>
              <a:rPr lang="es-ES_tradnl" altLang="es-VE" sz="800" b="1"/>
              <a:t>Anny Galicia</a:t>
            </a:r>
            <a:r>
              <a:rPr lang="es-ES_tradnl" altLang="es-VE" sz="800" b="1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s-ES_tradnl" altLang="es-VE" sz="800" b="1"/>
              <a:t>Augusto Na</a:t>
            </a:r>
            <a:r>
              <a:rPr lang="es-VE" altLang="es-VE" sz="800" b="1"/>
              <a:t>vas</a:t>
            </a:r>
            <a:endParaRPr lang="es-ES_tradnl" altLang="es-VE" sz="800" b="1"/>
          </a:p>
          <a:p>
            <a:pPr algn="ctr"/>
            <a:r>
              <a:rPr lang="es-ES_tradnl" altLang="es-VE" sz="800" b="1"/>
              <a:t>Yeratzi Salazar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ES_tradnl" altLang="es-VE" sz="800"/>
              <a:t>2 NNC Puerto La Cruz</a:t>
            </a:r>
          </a:p>
          <a:p>
            <a:pPr algn="ctr"/>
            <a:r>
              <a:rPr lang="es-ES_tradnl" altLang="es-VE" sz="800" b="1"/>
              <a:t>Melisa Arreaza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 </a:t>
            </a:r>
            <a:endParaRPr lang="es-ES_tradnl" altLang="es-VE" sz="800" b="1"/>
          </a:p>
          <a:p>
            <a:pPr algn="ctr"/>
            <a:r>
              <a:rPr lang="es-ES_tradnl" altLang="es-VE" sz="800"/>
              <a:t>1 NNC La Salina</a:t>
            </a:r>
          </a:p>
          <a:p>
            <a:pPr algn="ctr"/>
            <a:r>
              <a:rPr lang="es-ES_tradnl" altLang="es-VE" sz="800" b="1"/>
              <a:t>Andreina Parra</a:t>
            </a:r>
          </a:p>
          <a:p>
            <a:pPr algn="ctr"/>
            <a:r>
              <a:rPr lang="es-ES_tradnl" altLang="es-VE" sz="800"/>
              <a:t>1 NNC El Palito</a:t>
            </a:r>
          </a:p>
          <a:p>
            <a:pPr algn="ctr"/>
            <a:r>
              <a:rPr lang="es-ES_tradnl" altLang="es-VE" sz="800" b="1"/>
              <a:t>Fanny Araujo</a:t>
            </a:r>
          </a:p>
          <a:p>
            <a:pPr algn="ctr"/>
            <a:r>
              <a:rPr lang="es-ES_tradnl" altLang="es-VE" sz="800"/>
              <a:t>1 NNC Puerto Ayacucho</a:t>
            </a:r>
          </a:p>
          <a:p>
            <a:pPr algn="ctr"/>
            <a:r>
              <a:rPr lang="es-ES_tradnl" altLang="es-VE" sz="800" b="1"/>
              <a:t>Islanda Zarate</a:t>
            </a:r>
          </a:p>
        </p:txBody>
      </p:sp>
      <p:sp>
        <p:nvSpPr>
          <p:cNvPr id="7207" name="Line 40"/>
          <p:cNvSpPr>
            <a:spLocks noChangeShapeType="1"/>
          </p:cNvSpPr>
          <p:nvPr/>
        </p:nvSpPr>
        <p:spPr bwMode="auto">
          <a:xfrm>
            <a:off x="3790950" y="2781300"/>
            <a:ext cx="925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8" name="Line 41"/>
          <p:cNvSpPr>
            <a:spLocks noChangeShapeType="1"/>
          </p:cNvSpPr>
          <p:nvPr/>
        </p:nvSpPr>
        <p:spPr bwMode="auto">
          <a:xfrm>
            <a:off x="2484438" y="47974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09" name="Line 42"/>
          <p:cNvSpPr>
            <a:spLocks noChangeShapeType="1"/>
          </p:cNvSpPr>
          <p:nvPr/>
        </p:nvSpPr>
        <p:spPr bwMode="auto">
          <a:xfrm>
            <a:off x="2484438" y="6092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10" name="Text Box 6"/>
          <p:cNvSpPr txBox="1">
            <a:spLocks noChangeArrowheads="1"/>
          </p:cNvSpPr>
          <p:nvPr/>
        </p:nvSpPr>
        <p:spPr bwMode="auto">
          <a:xfrm>
            <a:off x="3635375" y="1168400"/>
            <a:ext cx="15128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</a:t>
            </a:r>
            <a:r>
              <a:rPr lang="es-VE" altLang="es-VE" sz="800" b="1"/>
              <a:t>riarte</a:t>
            </a:r>
            <a:endParaRPr lang="es-ES_tradnl" altLang="es-VE" sz="800" b="1"/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686175" y="1885950"/>
            <a:ext cx="140652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687763" y="2181225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736975" y="1857375"/>
            <a:ext cx="1304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 de</a:t>
            </a:r>
          </a:p>
          <a:p>
            <a:pPr algn="ctr"/>
            <a:r>
              <a:rPr lang="es-ES_tradnl" altLang="es-VE" sz="800"/>
              <a:t>Contratación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708400" y="21336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Joy Charinga ( E</a:t>
            </a:r>
            <a:r>
              <a:rPr lang="es-VE" altLang="es-VE" sz="800" b="1">
                <a:solidFill>
                  <a:srgbClr val="FF0000"/>
                </a:solidFill>
              </a:rPr>
              <a:t> )</a:t>
            </a:r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4400550" y="24225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graphicFrame>
        <p:nvGraphicFramePr>
          <p:cNvPr id="8194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6511925" y="1219200"/>
          <a:ext cx="2632075" cy="865188"/>
        </p:xfrm>
        <a:graphic>
          <a:graphicData uri="http://schemas.openxmlformats.org/presentationml/2006/ole">
            <p:oleObj spid="_x0000_s4098" name="Hoja de cálculo" r:id="rId4" imgW="3324240" imgH="1009560" progId="Excel.Sheet.8">
              <p:embed/>
            </p:oleObj>
          </a:graphicData>
        </a:graphic>
      </p:graphicFrame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692275" y="538163"/>
            <a:ext cx="7416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Contratación</a:t>
            </a:r>
          </a:p>
          <a:p>
            <a:pPr algn="r"/>
            <a:r>
              <a:rPr lang="es-ES_tradnl" altLang="es-VE" sz="1200" b="1"/>
              <a:t>Gerencia de 2ª Línea / Contratación</a:t>
            </a:r>
          </a:p>
          <a:p>
            <a:pPr algn="r"/>
            <a:endParaRPr lang="es-ES_tradnl" altLang="es-VE" sz="1200" b="1"/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4643438" y="2492375"/>
            <a:ext cx="1395412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84713" y="2444750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Secretaria</a:t>
            </a:r>
          </a:p>
          <a:p>
            <a:pPr algn="ctr"/>
            <a:endParaRPr lang="es-ES_tradnl" altLang="es-VE" sz="800"/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4427538" y="2587625"/>
            <a:ext cx="1957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1466850" y="3429000"/>
            <a:ext cx="1512888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374775" y="3429000"/>
            <a:ext cx="16557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Líder de Contratación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403350" y="3679825"/>
            <a:ext cx="1512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Catherine Sanchez</a:t>
            </a: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1476375" y="3716338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1465263" y="4221163"/>
            <a:ext cx="15128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1493838" y="4292600"/>
            <a:ext cx="1439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Contratación</a:t>
            </a: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1276350" y="4608513"/>
            <a:ext cx="1971675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 dirty="0"/>
              <a:t>4 NNC Cardón</a:t>
            </a:r>
            <a:r>
              <a:rPr lang="es-ES_tradnl" altLang="es-VE" sz="800" b="1" dirty="0">
                <a:solidFill>
                  <a:srgbClr val="FF3300"/>
                </a:solidFill>
              </a:rPr>
              <a:t> </a:t>
            </a:r>
          </a:p>
          <a:p>
            <a:pPr algn="ctr"/>
            <a:r>
              <a:rPr lang="es-VE" altLang="es-VE" sz="800" b="1" dirty="0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VE" altLang="es-VE" sz="800" b="1" dirty="0" err="1"/>
              <a:t>Is</a:t>
            </a:r>
            <a:r>
              <a:rPr lang="es-ES_tradnl" altLang="es-VE" sz="800" b="1" dirty="0"/>
              <a:t>y</a:t>
            </a:r>
            <a:r>
              <a:rPr lang="es-VE" altLang="es-VE" sz="800" b="1" dirty="0" err="1"/>
              <a:t>edica</a:t>
            </a:r>
            <a:r>
              <a:rPr lang="es-VE" altLang="es-VE" sz="800" b="1" dirty="0"/>
              <a:t> Escalona</a:t>
            </a:r>
            <a:endParaRPr lang="es-ES_tradnl" altLang="es-VE" sz="800" b="1" dirty="0"/>
          </a:p>
          <a:p>
            <a:pPr algn="ctr"/>
            <a:r>
              <a:rPr lang="es-VE" altLang="es-VE" sz="800" b="1" dirty="0" err="1" smtClean="0"/>
              <a:t>Mayber</a:t>
            </a:r>
            <a:r>
              <a:rPr lang="es-VE" altLang="es-VE" sz="800" b="1" dirty="0" smtClean="0"/>
              <a:t> </a:t>
            </a:r>
            <a:r>
              <a:rPr lang="es-VE" altLang="es-VE" sz="800" b="1" dirty="0"/>
              <a:t>Medina</a:t>
            </a:r>
            <a:endParaRPr lang="es-ES_tradnl" altLang="es-VE" sz="800" b="1" dirty="0"/>
          </a:p>
          <a:p>
            <a:pPr algn="ctr"/>
            <a:r>
              <a:rPr lang="es-ES_tradnl" altLang="es-VE" sz="800" b="1" dirty="0">
                <a:solidFill>
                  <a:srgbClr val="C00000"/>
                </a:solidFill>
              </a:rPr>
              <a:t> </a:t>
            </a:r>
            <a:r>
              <a:rPr lang="es-ES_tradnl" altLang="es-VE" sz="800" b="1" dirty="0" err="1"/>
              <a:t>Katherine</a:t>
            </a:r>
            <a:r>
              <a:rPr lang="es-ES_tradnl" altLang="es-VE" sz="800" b="1" dirty="0"/>
              <a:t> A</a:t>
            </a:r>
            <a:r>
              <a:rPr lang="es-VE" altLang="es-VE" sz="800" b="1" dirty="0" err="1"/>
              <a:t>cevedo</a:t>
            </a:r>
            <a:endParaRPr lang="es-ES_tradnl" altLang="es-VE" sz="800" b="1" dirty="0"/>
          </a:p>
          <a:p>
            <a:pPr algn="ctr"/>
            <a:r>
              <a:rPr lang="es-ES_tradnl" altLang="es-VE" sz="800" dirty="0"/>
              <a:t>1 NNC Puerto La Cruz</a:t>
            </a:r>
          </a:p>
          <a:p>
            <a:pPr algn="ctr"/>
            <a:r>
              <a:rPr lang="es-ES_tradnl" altLang="es-VE" sz="800" b="1" dirty="0">
                <a:solidFill>
                  <a:srgbClr val="CC0000"/>
                </a:solidFill>
              </a:rPr>
              <a:t>Vacante</a:t>
            </a:r>
          </a:p>
          <a:p>
            <a:pPr algn="ctr"/>
            <a:r>
              <a:rPr lang="es-ES_tradnl" altLang="es-VE" sz="800" dirty="0"/>
              <a:t>1 NNC Puerto Ayacucho</a:t>
            </a:r>
          </a:p>
          <a:p>
            <a:pPr algn="ctr"/>
            <a:r>
              <a:rPr lang="es-ES_tradnl" altLang="es-VE" sz="800" b="1" dirty="0">
                <a:solidFill>
                  <a:srgbClr val="C00000"/>
                </a:solidFill>
              </a:rPr>
              <a:t>Vacante</a:t>
            </a:r>
            <a:endParaRPr lang="es-ES_tradnl" altLang="es-VE" sz="800" b="1" dirty="0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1465263" y="463232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2166938" y="32131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2205038" y="40052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14" name="Rectangle 24"/>
          <p:cNvSpPr>
            <a:spLocks noChangeArrowheads="1"/>
          </p:cNvSpPr>
          <p:nvPr/>
        </p:nvSpPr>
        <p:spPr bwMode="auto">
          <a:xfrm>
            <a:off x="3625850" y="3429000"/>
            <a:ext cx="1512888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3533775" y="3429000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Líder de Administración de Contratos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3503613" y="3686175"/>
            <a:ext cx="1800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W</a:t>
            </a:r>
            <a:r>
              <a:rPr lang="es-VE" altLang="es-VE" sz="800" b="1"/>
              <a:t>i</a:t>
            </a:r>
            <a:r>
              <a:rPr lang="es-ES_tradnl" altLang="es-VE" sz="800" b="1"/>
              <a:t>th</a:t>
            </a:r>
            <a:r>
              <a:rPr lang="es-VE" altLang="es-VE" sz="800" b="1"/>
              <a:t>esy Laguna</a:t>
            </a:r>
            <a:endParaRPr lang="es-ES_tradnl" altLang="es-VE" sz="800" b="1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3627438" y="371792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18" name="Rectangle 28"/>
          <p:cNvSpPr>
            <a:spLocks noChangeArrowheads="1"/>
          </p:cNvSpPr>
          <p:nvPr/>
        </p:nvSpPr>
        <p:spPr bwMode="auto">
          <a:xfrm>
            <a:off x="3635375" y="4221163"/>
            <a:ext cx="1512888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19" name="Text Box 29"/>
          <p:cNvSpPr txBox="1">
            <a:spLocks noChangeArrowheads="1"/>
          </p:cNvSpPr>
          <p:nvPr/>
        </p:nvSpPr>
        <p:spPr bwMode="auto">
          <a:xfrm>
            <a:off x="3652838" y="427196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Administración  de Contratos</a:t>
            </a:r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3624263" y="47561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21" name="Line 31"/>
          <p:cNvSpPr>
            <a:spLocks noChangeShapeType="1"/>
          </p:cNvSpPr>
          <p:nvPr/>
        </p:nvSpPr>
        <p:spPr bwMode="auto">
          <a:xfrm>
            <a:off x="4376738" y="40052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463925" y="4724400"/>
            <a:ext cx="18732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12 NNC Cardón </a:t>
            </a:r>
          </a:p>
          <a:p>
            <a:pPr algn="ctr"/>
            <a:r>
              <a:rPr lang="es-ES_tradnl" altLang="es-VE" sz="800" b="1"/>
              <a:t>María Pulido</a:t>
            </a:r>
          </a:p>
          <a:p>
            <a:pPr algn="ctr"/>
            <a:r>
              <a:rPr lang="es-ES_tradnl" altLang="es-VE" sz="800" b="1"/>
              <a:t>Janeth Camacho</a:t>
            </a:r>
          </a:p>
          <a:p>
            <a:pPr algn="ctr"/>
            <a:r>
              <a:rPr lang="es-ES_tradnl" altLang="es-VE" sz="800" b="1"/>
              <a:t>María Cardozo</a:t>
            </a:r>
          </a:p>
          <a:p>
            <a:pPr algn="ctr"/>
            <a:r>
              <a:rPr lang="es-ES_tradnl" altLang="es-VE" sz="800" b="1"/>
              <a:t>Angélica Lacle</a:t>
            </a:r>
          </a:p>
          <a:p>
            <a:pPr algn="ctr"/>
            <a:r>
              <a:rPr lang="es-ES_tradnl" altLang="es-VE" sz="800" b="1"/>
              <a:t>Joyce Galicia</a:t>
            </a:r>
          </a:p>
          <a:p>
            <a:pPr algn="ctr"/>
            <a:r>
              <a:rPr lang="es-ES_tradnl" altLang="es-VE" sz="800" b="1"/>
              <a:t>Alexander Arroyo</a:t>
            </a:r>
          </a:p>
          <a:p>
            <a:pPr algn="ctr"/>
            <a:r>
              <a:rPr lang="es-ES_tradnl" altLang="es-VE" sz="800" b="1">
                <a:solidFill>
                  <a:srgbClr val="C00000"/>
                </a:solidFill>
              </a:rPr>
              <a:t>Vacante (6)</a:t>
            </a:r>
          </a:p>
          <a:p>
            <a:pPr algn="ctr"/>
            <a:r>
              <a:rPr lang="es-ES_tradnl" altLang="es-VE" sz="800"/>
              <a:t>1NNC Puerto La Cruz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_tradnl" altLang="es-VE" sz="800" b="1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2166938" y="32131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24" name="Rectangle 34"/>
          <p:cNvSpPr>
            <a:spLocks noChangeArrowheads="1"/>
          </p:cNvSpPr>
          <p:nvPr/>
        </p:nvSpPr>
        <p:spPr bwMode="auto">
          <a:xfrm>
            <a:off x="5643563" y="3429000"/>
            <a:ext cx="1512887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25" name="Text Box 35"/>
          <p:cNvSpPr txBox="1">
            <a:spLocks noChangeArrowheads="1"/>
          </p:cNvSpPr>
          <p:nvPr/>
        </p:nvSpPr>
        <p:spPr bwMode="auto">
          <a:xfrm>
            <a:off x="5551488" y="3429000"/>
            <a:ext cx="1655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Líder de Servicios Administrativos</a:t>
            </a:r>
          </a:p>
        </p:txBody>
      </p:sp>
      <p:sp>
        <p:nvSpPr>
          <p:cNvPr id="8226" name="Text Box 36"/>
          <p:cNvSpPr txBox="1">
            <a:spLocks noChangeArrowheads="1"/>
          </p:cNvSpPr>
          <p:nvPr/>
        </p:nvSpPr>
        <p:spPr bwMode="auto">
          <a:xfrm>
            <a:off x="5892800" y="3668713"/>
            <a:ext cx="96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Astrid Irausquin</a:t>
            </a:r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>
            <a:off x="5645150" y="37179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28" name="Rectangle 38"/>
          <p:cNvSpPr>
            <a:spLocks noChangeArrowheads="1"/>
          </p:cNvSpPr>
          <p:nvPr/>
        </p:nvSpPr>
        <p:spPr bwMode="auto">
          <a:xfrm>
            <a:off x="5651500" y="4292600"/>
            <a:ext cx="15128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29" name="Text Box 39"/>
          <p:cNvSpPr txBox="1">
            <a:spLocks noChangeArrowheads="1"/>
          </p:cNvSpPr>
          <p:nvPr/>
        </p:nvSpPr>
        <p:spPr bwMode="auto">
          <a:xfrm>
            <a:off x="5670550" y="4243388"/>
            <a:ext cx="14398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Administración de Presupuesto Operacional</a:t>
            </a:r>
          </a:p>
        </p:txBody>
      </p:sp>
      <p:sp>
        <p:nvSpPr>
          <p:cNvPr id="8230" name="Rectangle 40"/>
          <p:cNvSpPr>
            <a:spLocks noChangeArrowheads="1"/>
          </p:cNvSpPr>
          <p:nvPr/>
        </p:nvSpPr>
        <p:spPr bwMode="auto">
          <a:xfrm>
            <a:off x="5494338" y="4614863"/>
            <a:ext cx="1830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3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/>
              <a:t>Lisbeth Coello</a:t>
            </a:r>
            <a:r>
              <a:rPr lang="es-ES_tradnl" altLang="es-VE" sz="800"/>
              <a:t> </a:t>
            </a:r>
          </a:p>
          <a:p>
            <a:pPr algn="ctr"/>
            <a:r>
              <a:rPr lang="es-ES_tradnl" altLang="es-VE" sz="800" b="1">
                <a:solidFill>
                  <a:srgbClr val="C00000"/>
                </a:solidFill>
              </a:rPr>
              <a:t>Vacante</a:t>
            </a:r>
            <a:endParaRPr lang="es-ES_tradnl" altLang="es-VE" sz="800" b="1"/>
          </a:p>
        </p:txBody>
      </p:sp>
      <p:sp>
        <p:nvSpPr>
          <p:cNvPr id="8231" name="Rectangle 41"/>
          <p:cNvSpPr>
            <a:spLocks noChangeArrowheads="1"/>
          </p:cNvSpPr>
          <p:nvPr/>
        </p:nvSpPr>
        <p:spPr bwMode="auto">
          <a:xfrm>
            <a:off x="5648325" y="5254625"/>
            <a:ext cx="1512888" cy="982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32" name="Text Box 42"/>
          <p:cNvSpPr txBox="1">
            <a:spLocks noChangeArrowheads="1"/>
          </p:cNvSpPr>
          <p:nvPr/>
        </p:nvSpPr>
        <p:spPr bwMode="auto">
          <a:xfrm>
            <a:off x="5724525" y="5202238"/>
            <a:ext cx="14398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Administración de Servicios Administrativos</a:t>
            </a:r>
          </a:p>
        </p:txBody>
      </p:sp>
      <p:sp>
        <p:nvSpPr>
          <p:cNvPr id="8233" name="Rectangle 43"/>
          <p:cNvSpPr>
            <a:spLocks noChangeArrowheads="1"/>
          </p:cNvSpPr>
          <p:nvPr/>
        </p:nvSpPr>
        <p:spPr bwMode="auto">
          <a:xfrm>
            <a:off x="5219700" y="5589588"/>
            <a:ext cx="23764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3 NNC Cardón 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 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_tradnl" altLang="es-VE" sz="800" b="1"/>
          </a:p>
        </p:txBody>
      </p:sp>
      <p:sp>
        <p:nvSpPr>
          <p:cNvPr id="8234" name="Line 44"/>
          <p:cNvSpPr>
            <a:spLocks noChangeShapeType="1"/>
          </p:cNvSpPr>
          <p:nvPr/>
        </p:nvSpPr>
        <p:spPr bwMode="auto">
          <a:xfrm>
            <a:off x="4183063" y="32131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35" name="Line 45"/>
          <p:cNvSpPr>
            <a:spLocks noChangeShapeType="1"/>
          </p:cNvSpPr>
          <p:nvPr/>
        </p:nvSpPr>
        <p:spPr bwMode="auto">
          <a:xfrm>
            <a:off x="6415088" y="32131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36" name="Line 46"/>
          <p:cNvSpPr>
            <a:spLocks noChangeShapeType="1"/>
          </p:cNvSpPr>
          <p:nvPr/>
        </p:nvSpPr>
        <p:spPr bwMode="auto">
          <a:xfrm>
            <a:off x="5364163" y="41497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37" name="Line 47"/>
          <p:cNvSpPr>
            <a:spLocks noChangeShapeType="1"/>
          </p:cNvSpPr>
          <p:nvPr/>
        </p:nvSpPr>
        <p:spPr bwMode="auto">
          <a:xfrm>
            <a:off x="6372225" y="40052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38" name="Line 48"/>
          <p:cNvSpPr>
            <a:spLocks noChangeShapeType="1"/>
          </p:cNvSpPr>
          <p:nvPr/>
        </p:nvSpPr>
        <p:spPr bwMode="auto">
          <a:xfrm>
            <a:off x="5364163" y="4652963"/>
            <a:ext cx="178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39" name="Line 49"/>
          <p:cNvSpPr>
            <a:spLocks noChangeShapeType="1"/>
          </p:cNvSpPr>
          <p:nvPr/>
        </p:nvSpPr>
        <p:spPr bwMode="auto">
          <a:xfrm>
            <a:off x="43989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40" name="Rectangle 50"/>
          <p:cNvSpPr>
            <a:spLocks noChangeArrowheads="1"/>
          </p:cNvSpPr>
          <p:nvPr/>
        </p:nvSpPr>
        <p:spPr bwMode="auto">
          <a:xfrm>
            <a:off x="3665538" y="1065213"/>
            <a:ext cx="141128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8241" name="Text Box 51"/>
          <p:cNvSpPr txBox="1">
            <a:spLocks noChangeArrowheads="1"/>
          </p:cNvSpPr>
          <p:nvPr/>
        </p:nvSpPr>
        <p:spPr bwMode="auto">
          <a:xfrm>
            <a:off x="3719513" y="1054100"/>
            <a:ext cx="13922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8242" name="Line 53"/>
          <p:cNvSpPr>
            <a:spLocks noChangeShapeType="1"/>
          </p:cNvSpPr>
          <p:nvPr/>
        </p:nvSpPr>
        <p:spPr bwMode="auto">
          <a:xfrm>
            <a:off x="4384675" y="15986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43" name="Line 54"/>
          <p:cNvSpPr>
            <a:spLocks noChangeShapeType="1"/>
          </p:cNvSpPr>
          <p:nvPr/>
        </p:nvSpPr>
        <p:spPr bwMode="auto">
          <a:xfrm>
            <a:off x="3663950" y="1268413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244" name="Line 55"/>
          <p:cNvSpPr>
            <a:spLocks noChangeShapeType="1"/>
          </p:cNvSpPr>
          <p:nvPr/>
        </p:nvSpPr>
        <p:spPr bwMode="auto">
          <a:xfrm>
            <a:off x="5364163" y="4149725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45" name="Line 57"/>
          <p:cNvSpPr>
            <a:spLocks noChangeShapeType="1"/>
          </p:cNvSpPr>
          <p:nvPr/>
        </p:nvSpPr>
        <p:spPr bwMode="auto">
          <a:xfrm>
            <a:off x="5360988" y="5616575"/>
            <a:ext cx="178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46" name="Line 55"/>
          <p:cNvSpPr>
            <a:spLocks noChangeShapeType="1"/>
          </p:cNvSpPr>
          <p:nvPr/>
        </p:nvSpPr>
        <p:spPr bwMode="auto">
          <a:xfrm>
            <a:off x="4787900" y="544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247" name="Text Box 56"/>
          <p:cNvSpPr txBox="1">
            <a:spLocks noChangeArrowheads="1"/>
          </p:cNvSpPr>
          <p:nvPr/>
        </p:nvSpPr>
        <p:spPr bwMode="auto">
          <a:xfrm>
            <a:off x="4903788" y="529590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Asignada Joyce a caracas por motivo personal hasta el 14/02/24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8248" name="Text Box 6"/>
          <p:cNvSpPr txBox="1">
            <a:spLocks noChangeArrowheads="1"/>
          </p:cNvSpPr>
          <p:nvPr/>
        </p:nvSpPr>
        <p:spPr bwMode="auto">
          <a:xfrm>
            <a:off x="3635375" y="1196975"/>
            <a:ext cx="15128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Cesar Iriarte</a:t>
            </a:r>
            <a:endParaRPr lang="es-ES_tradnl" altLang="es-VE" sz="800" b="1"/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  <p:sp>
        <p:nvSpPr>
          <p:cNvPr id="8251" name="Text Box 69"/>
          <p:cNvSpPr txBox="1">
            <a:spLocks noChangeArrowheads="1"/>
          </p:cNvSpPr>
          <p:nvPr/>
        </p:nvSpPr>
        <p:spPr bwMode="auto">
          <a:xfrm>
            <a:off x="5264150" y="2209800"/>
            <a:ext cx="1581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800" b="1">
                <a:solidFill>
                  <a:srgbClr val="FF0000"/>
                </a:solidFill>
              </a:rPr>
              <a:t>Desin Presidencial Temporal</a:t>
            </a:r>
          </a:p>
          <a:p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8252" name="Line 70"/>
          <p:cNvSpPr>
            <a:spLocks noChangeShapeType="1"/>
          </p:cNvSpPr>
          <p:nvPr/>
        </p:nvSpPr>
        <p:spPr bwMode="auto">
          <a:xfrm>
            <a:off x="5129213" y="233045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898775" y="1127125"/>
            <a:ext cx="140652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2900363" y="1341438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555875" y="1127125"/>
            <a:ext cx="20161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6225" y="1889125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</a:t>
            </a:r>
          </a:p>
          <a:p>
            <a:pPr algn="ctr"/>
            <a:r>
              <a:rPr lang="es-ES_tradnl" altLang="es-VE" sz="800"/>
              <a:t>Buques Tanques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597275" y="16732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887663" y="1900238"/>
            <a:ext cx="14065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2889250" y="2243138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938463" y="1909763"/>
            <a:ext cx="13049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ES_tradnl" altLang="es-VE" sz="800" b="1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141663" y="2224088"/>
            <a:ext cx="1001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altLang="es-VE" sz="800"/>
              <a:t>1 NNC Cardón</a:t>
            </a:r>
            <a:endParaRPr lang="es-VE" altLang="es-VE" sz="800"/>
          </a:p>
          <a:p>
            <a:r>
              <a:rPr lang="es-VE" altLang="es-VE" sz="800"/>
              <a:t>    </a:t>
            </a:r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765425" y="3617913"/>
            <a:ext cx="1905000" cy="85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700338" y="3573463"/>
            <a:ext cx="207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 Operaciones Tanqueros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097213" y="3709988"/>
            <a:ext cx="11890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s-ES_tradnl" altLang="es-VE" sz="800" b="1"/>
          </a:p>
          <a:p>
            <a:pPr algn="ctr"/>
            <a:r>
              <a:rPr lang="es-ES_tradnl" altLang="es-VE" sz="800"/>
              <a:t>4 NNC Cardón</a:t>
            </a:r>
          </a:p>
          <a:p>
            <a:pPr algn="ctr"/>
            <a:r>
              <a:rPr lang="es-VE" altLang="es-VE" sz="800" b="1"/>
              <a:t>Alexander Guanipa</a:t>
            </a:r>
            <a:endParaRPr lang="es-ES_tradnl" altLang="es-VE" sz="800" b="1"/>
          </a:p>
          <a:p>
            <a:pPr algn="ctr"/>
            <a:r>
              <a:rPr lang="es-ES_tradnl" altLang="es-VE" sz="800" b="1"/>
              <a:t>Oriana Santos</a:t>
            </a:r>
          </a:p>
          <a:p>
            <a:pPr algn="ctr"/>
            <a:r>
              <a:rPr lang="es-VE" altLang="es-VE" sz="800" b="1"/>
              <a:t>Alfredo Villavicencio</a:t>
            </a:r>
            <a:endParaRPr lang="es-ES_tradnl" altLang="es-VE" sz="800" b="1"/>
          </a:p>
          <a:p>
            <a:pPr algn="ctr"/>
            <a:r>
              <a:rPr lang="es-ES_tradnl" altLang="es-VE" sz="800" b="1">
                <a:solidFill>
                  <a:srgbClr val="C00000"/>
                </a:solidFill>
              </a:rPr>
              <a:t>Vacante</a:t>
            </a:r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2759075" y="3875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32" name="Text Box 26"/>
          <p:cNvSpPr txBox="1">
            <a:spLocks noChangeArrowheads="1"/>
          </p:cNvSpPr>
          <p:nvPr/>
        </p:nvSpPr>
        <p:spPr bwMode="auto">
          <a:xfrm>
            <a:off x="1692275" y="56038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Gerencia de 2ª Línea / Buques – Tanque</a:t>
            </a:r>
            <a:r>
              <a:rPr lang="es-VE" altLang="es-VE" sz="1200" b="1"/>
              <a:t>s</a:t>
            </a:r>
            <a:endParaRPr lang="es-ES_tradnl" altLang="es-VE" sz="1200" b="1"/>
          </a:p>
        </p:txBody>
      </p:sp>
      <p:sp>
        <p:nvSpPr>
          <p:cNvPr id="9233" name="Rectangle 28"/>
          <p:cNvSpPr>
            <a:spLocks noChangeArrowheads="1"/>
          </p:cNvSpPr>
          <p:nvPr/>
        </p:nvSpPr>
        <p:spPr bwMode="auto">
          <a:xfrm>
            <a:off x="5094288" y="3627438"/>
            <a:ext cx="1905000" cy="846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34" name="Text Box 29"/>
          <p:cNvSpPr txBox="1">
            <a:spLocks noChangeArrowheads="1"/>
          </p:cNvSpPr>
          <p:nvPr/>
        </p:nvSpPr>
        <p:spPr bwMode="auto">
          <a:xfrm>
            <a:off x="5000625" y="3576638"/>
            <a:ext cx="207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 Mantenimiento Tanqueros</a:t>
            </a:r>
          </a:p>
        </p:txBody>
      </p:sp>
      <p:sp>
        <p:nvSpPr>
          <p:cNvPr id="9235" name="Line 30"/>
          <p:cNvSpPr>
            <a:spLocks noChangeShapeType="1"/>
          </p:cNvSpPr>
          <p:nvPr/>
        </p:nvSpPr>
        <p:spPr bwMode="auto">
          <a:xfrm>
            <a:off x="5087938" y="3875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36" name="Line 38"/>
          <p:cNvSpPr>
            <a:spLocks noChangeShapeType="1"/>
          </p:cNvSpPr>
          <p:nvPr/>
        </p:nvSpPr>
        <p:spPr bwMode="auto">
          <a:xfrm>
            <a:off x="3608388" y="3340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37" name="Line 39"/>
          <p:cNvSpPr>
            <a:spLocks noChangeShapeType="1"/>
          </p:cNvSpPr>
          <p:nvPr/>
        </p:nvSpPr>
        <p:spPr bwMode="auto">
          <a:xfrm>
            <a:off x="5992813" y="33496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38" name="Rectangle 40"/>
          <p:cNvSpPr>
            <a:spLocks noChangeArrowheads="1"/>
          </p:cNvSpPr>
          <p:nvPr/>
        </p:nvSpPr>
        <p:spPr bwMode="auto">
          <a:xfrm>
            <a:off x="1223963" y="4421188"/>
            <a:ext cx="1219200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39" name="Line 41"/>
          <p:cNvSpPr>
            <a:spLocks noChangeShapeType="1"/>
          </p:cNvSpPr>
          <p:nvPr/>
        </p:nvSpPr>
        <p:spPr bwMode="auto">
          <a:xfrm flipH="1">
            <a:off x="1223963" y="4719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40" name="Text Box 42"/>
          <p:cNvSpPr txBox="1">
            <a:spLocks noChangeArrowheads="1"/>
          </p:cNvSpPr>
          <p:nvPr/>
        </p:nvSpPr>
        <p:spPr bwMode="auto">
          <a:xfrm>
            <a:off x="1158875" y="4413250"/>
            <a:ext cx="13239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Personal No Titular (460)</a:t>
            </a:r>
          </a:p>
        </p:txBody>
      </p:sp>
      <p:sp>
        <p:nvSpPr>
          <p:cNvPr id="9241" name="Text Box 43"/>
          <p:cNvSpPr txBox="1">
            <a:spLocks noChangeArrowheads="1"/>
          </p:cNvSpPr>
          <p:nvPr/>
        </p:nvSpPr>
        <p:spPr bwMode="auto">
          <a:xfrm>
            <a:off x="1185863" y="4676775"/>
            <a:ext cx="125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VE" altLang="es-VE" sz="800" b="1" dirty="0" smtClean="0">
                <a:solidFill>
                  <a:srgbClr val="CC0000"/>
                </a:solidFill>
              </a:rPr>
              <a:t>160</a:t>
            </a:r>
            <a:r>
              <a:rPr lang="es-ES_tradnl" altLang="es-VE" sz="800" b="1" dirty="0" smtClean="0">
                <a:solidFill>
                  <a:srgbClr val="CC0000"/>
                </a:solidFill>
              </a:rPr>
              <a:t> </a:t>
            </a:r>
            <a:r>
              <a:rPr lang="es-ES_tradnl" altLang="es-VE" sz="800" b="1" dirty="0">
                <a:solidFill>
                  <a:srgbClr val="CC0000"/>
                </a:solidFill>
              </a:rPr>
              <a:t>Marinos Vacantes</a:t>
            </a:r>
          </a:p>
          <a:p>
            <a:pPr algn="ctr"/>
            <a:r>
              <a:rPr lang="es-ES_tradnl" altLang="es-VE" sz="800" b="1" dirty="0"/>
              <a:t>3</a:t>
            </a:r>
            <a:r>
              <a:rPr lang="es-VE" altLang="es-VE" sz="800" b="1" dirty="0" smtClean="0"/>
              <a:t>00 </a:t>
            </a:r>
            <a:r>
              <a:rPr lang="es-ES_tradnl" altLang="es-VE" sz="800" b="1" dirty="0"/>
              <a:t>Marino NT (NCM)</a:t>
            </a:r>
          </a:p>
        </p:txBody>
      </p:sp>
      <p:sp>
        <p:nvSpPr>
          <p:cNvPr id="9242" name="Rectangle 44"/>
          <p:cNvSpPr>
            <a:spLocks noChangeArrowheads="1"/>
          </p:cNvSpPr>
          <p:nvPr/>
        </p:nvSpPr>
        <p:spPr bwMode="auto">
          <a:xfrm>
            <a:off x="1236663" y="3636963"/>
            <a:ext cx="1219200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43" name="Line 45"/>
          <p:cNvSpPr>
            <a:spLocks noChangeShapeType="1"/>
          </p:cNvSpPr>
          <p:nvPr/>
        </p:nvSpPr>
        <p:spPr bwMode="auto">
          <a:xfrm flipH="1">
            <a:off x="1236663" y="39258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44" name="Text Box 46"/>
          <p:cNvSpPr txBox="1">
            <a:spLocks noChangeArrowheads="1"/>
          </p:cNvSpPr>
          <p:nvPr/>
        </p:nvSpPr>
        <p:spPr bwMode="auto">
          <a:xfrm>
            <a:off x="1236663" y="3629025"/>
            <a:ext cx="1193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Personal  Titular (486</a:t>
            </a:r>
            <a:r>
              <a:rPr lang="es-VE" altLang="es-VE" sz="800"/>
              <a:t>)</a:t>
            </a:r>
            <a:endParaRPr lang="es-ES_tradnl" altLang="es-VE" sz="800"/>
          </a:p>
        </p:txBody>
      </p:sp>
      <p:sp>
        <p:nvSpPr>
          <p:cNvPr id="9245" name="Text Box 47"/>
          <p:cNvSpPr txBox="1">
            <a:spLocks noChangeArrowheads="1"/>
          </p:cNvSpPr>
          <p:nvPr/>
        </p:nvSpPr>
        <p:spPr bwMode="auto">
          <a:xfrm>
            <a:off x="1176624" y="3713163"/>
            <a:ext cx="1385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 b="1" dirty="0">
                <a:solidFill>
                  <a:srgbClr val="CC0000"/>
                </a:solidFill>
              </a:rPr>
              <a:t>Vacantes </a:t>
            </a:r>
            <a:r>
              <a:rPr lang="es-ES_tradnl" altLang="es-VE" sz="800" b="1" dirty="0" smtClean="0">
                <a:solidFill>
                  <a:srgbClr val="CC0000"/>
                </a:solidFill>
              </a:rPr>
              <a:t>282 Oficiales</a:t>
            </a:r>
            <a:r>
              <a:rPr lang="es-ES_tradnl" altLang="es-VE" sz="2400" dirty="0" smtClean="0"/>
              <a:t> </a:t>
            </a:r>
            <a:endParaRPr lang="es-ES_tradnl" altLang="es-VE" sz="800" b="1" dirty="0">
              <a:solidFill>
                <a:srgbClr val="CC0000"/>
              </a:solidFill>
            </a:endParaRPr>
          </a:p>
          <a:p>
            <a:pPr algn="ctr"/>
            <a:r>
              <a:rPr lang="es-ES_tradnl" altLang="es-VE" sz="800" b="1" dirty="0" smtClean="0"/>
              <a:t>204 </a:t>
            </a:r>
            <a:r>
              <a:rPr lang="es-ES_tradnl" altLang="es-VE" sz="800" b="1" dirty="0"/>
              <a:t>Oficiales (T) NNC</a:t>
            </a:r>
          </a:p>
        </p:txBody>
      </p:sp>
      <p:sp>
        <p:nvSpPr>
          <p:cNvPr id="9246" name="Line 49"/>
          <p:cNvSpPr>
            <a:spLocks noChangeShapeType="1"/>
          </p:cNvSpPr>
          <p:nvPr/>
        </p:nvSpPr>
        <p:spPr bwMode="auto">
          <a:xfrm>
            <a:off x="1735138" y="3340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47" name="Line 50"/>
          <p:cNvSpPr>
            <a:spLocks noChangeShapeType="1"/>
          </p:cNvSpPr>
          <p:nvPr/>
        </p:nvSpPr>
        <p:spPr bwMode="auto">
          <a:xfrm>
            <a:off x="1087438" y="392588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48" name="Line 57"/>
          <p:cNvSpPr>
            <a:spLocks noChangeShapeType="1"/>
          </p:cNvSpPr>
          <p:nvPr/>
        </p:nvSpPr>
        <p:spPr bwMode="auto">
          <a:xfrm>
            <a:off x="1087438" y="392588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49" name="Line 58"/>
          <p:cNvSpPr>
            <a:spLocks noChangeShapeType="1"/>
          </p:cNvSpPr>
          <p:nvPr/>
        </p:nvSpPr>
        <p:spPr bwMode="auto">
          <a:xfrm>
            <a:off x="1087438" y="47180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50" name="Line 59"/>
          <p:cNvSpPr>
            <a:spLocks noChangeShapeType="1"/>
          </p:cNvSpPr>
          <p:nvPr/>
        </p:nvSpPr>
        <p:spPr bwMode="auto">
          <a:xfrm>
            <a:off x="1735138" y="3359150"/>
            <a:ext cx="424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51" name="Line 60"/>
          <p:cNvSpPr>
            <a:spLocks noChangeShapeType="1"/>
          </p:cNvSpPr>
          <p:nvPr/>
        </p:nvSpPr>
        <p:spPr bwMode="auto">
          <a:xfrm flipV="1">
            <a:off x="3608388" y="25479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52" name="Text Box 62"/>
          <p:cNvSpPr txBox="1">
            <a:spLocks noChangeArrowheads="1"/>
          </p:cNvSpPr>
          <p:nvPr/>
        </p:nvSpPr>
        <p:spPr bwMode="auto">
          <a:xfrm>
            <a:off x="5481638" y="3825875"/>
            <a:ext cx="110331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4 NNC Cardón</a:t>
            </a:r>
          </a:p>
          <a:p>
            <a:pPr algn="ctr"/>
            <a:r>
              <a:rPr lang="es-ES_tradnl" altLang="es-VE" sz="800" b="1"/>
              <a:t>Pablo Colmenares </a:t>
            </a:r>
          </a:p>
          <a:p>
            <a:pPr algn="ctr"/>
            <a:r>
              <a:rPr lang="es-VE" altLang="es-VE" sz="800" b="1"/>
              <a:t>Ysai Camacho</a:t>
            </a:r>
          </a:p>
          <a:p>
            <a:pPr algn="ctr"/>
            <a:r>
              <a:rPr lang="es-VE" altLang="es-VE" sz="800" b="1"/>
              <a:t>Héctor Romero</a:t>
            </a:r>
            <a:endParaRPr lang="es-ES_tradnl" altLang="es-VE" sz="800" b="1"/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9253" name="Rectangle 67"/>
          <p:cNvSpPr>
            <a:spLocks noChangeArrowheads="1"/>
          </p:cNvSpPr>
          <p:nvPr/>
        </p:nvSpPr>
        <p:spPr bwMode="auto">
          <a:xfrm>
            <a:off x="2759075" y="4735513"/>
            <a:ext cx="19050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54" name="Text Box 68"/>
          <p:cNvSpPr txBox="1">
            <a:spLocks noChangeArrowheads="1"/>
          </p:cNvSpPr>
          <p:nvPr/>
        </p:nvSpPr>
        <p:spPr bwMode="auto">
          <a:xfrm>
            <a:off x="2701925" y="4708525"/>
            <a:ext cx="207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Operaciones </a:t>
            </a:r>
          </a:p>
          <a:p>
            <a:pPr algn="ctr"/>
            <a:r>
              <a:rPr lang="es-ES_tradnl" altLang="es-VE" sz="800"/>
              <a:t>Tanqueros</a:t>
            </a:r>
          </a:p>
        </p:txBody>
      </p:sp>
      <p:sp>
        <p:nvSpPr>
          <p:cNvPr id="9255" name="Text Box 69"/>
          <p:cNvSpPr txBox="1">
            <a:spLocks noChangeArrowheads="1"/>
          </p:cNvSpPr>
          <p:nvPr/>
        </p:nvSpPr>
        <p:spPr bwMode="auto">
          <a:xfrm>
            <a:off x="3175000" y="4941888"/>
            <a:ext cx="10175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4 NNC Cardón</a:t>
            </a:r>
          </a:p>
          <a:p>
            <a:pPr algn="ctr"/>
            <a:r>
              <a:rPr lang="es-ES_tradnl" altLang="es-VE" sz="800" b="1"/>
              <a:t>Nitnelav Carvajal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_tradnl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</a:p>
        </p:txBody>
      </p:sp>
      <p:sp>
        <p:nvSpPr>
          <p:cNvPr id="9256" name="Line 70"/>
          <p:cNvSpPr>
            <a:spLocks noChangeShapeType="1"/>
          </p:cNvSpPr>
          <p:nvPr/>
        </p:nvSpPr>
        <p:spPr bwMode="auto">
          <a:xfrm>
            <a:off x="2759075" y="4992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57" name="Rectangle 71"/>
          <p:cNvSpPr>
            <a:spLocks noChangeArrowheads="1"/>
          </p:cNvSpPr>
          <p:nvPr/>
        </p:nvSpPr>
        <p:spPr bwMode="auto">
          <a:xfrm>
            <a:off x="5099050" y="5670550"/>
            <a:ext cx="1905000" cy="92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58" name="Text Box 72"/>
          <p:cNvSpPr txBox="1">
            <a:spLocks noChangeArrowheads="1"/>
          </p:cNvSpPr>
          <p:nvPr/>
        </p:nvSpPr>
        <p:spPr bwMode="auto">
          <a:xfrm>
            <a:off x="5027613" y="5608638"/>
            <a:ext cx="207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Materiales</a:t>
            </a:r>
          </a:p>
          <a:p>
            <a:pPr algn="ctr"/>
            <a:r>
              <a:rPr lang="es-ES_tradnl" altLang="es-VE" sz="800"/>
              <a:t> Tanqueros</a:t>
            </a:r>
          </a:p>
        </p:txBody>
      </p:sp>
      <p:sp>
        <p:nvSpPr>
          <p:cNvPr id="9259" name="Text Box 73"/>
          <p:cNvSpPr txBox="1">
            <a:spLocks noChangeArrowheads="1"/>
          </p:cNvSpPr>
          <p:nvPr/>
        </p:nvSpPr>
        <p:spPr bwMode="auto">
          <a:xfrm>
            <a:off x="5518150" y="5827713"/>
            <a:ext cx="1192213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5 NNC Cardón</a:t>
            </a:r>
          </a:p>
          <a:p>
            <a:pPr algn="ctr"/>
            <a:r>
              <a:rPr lang="es-ES_tradnl" altLang="es-VE" sz="800" b="1"/>
              <a:t>Luis Castellano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 eaLnBrk="0" hangingPunct="0"/>
            <a:r>
              <a:rPr lang="es-ES_tradnl" altLang="es-VE" sz="800" b="1"/>
              <a:t>Sol</a:t>
            </a:r>
            <a:r>
              <a:rPr lang="es-VE" altLang="es-VE" sz="800" b="1"/>
              <a:t>angel Adames</a:t>
            </a:r>
          </a:p>
          <a:p>
            <a:pPr algn="ctr" eaLnBrk="0" hangingPunct="0"/>
            <a:r>
              <a:rPr lang="es-VE" altLang="es-VE" sz="800" b="1"/>
              <a:t>Dionangela Figueroa</a:t>
            </a:r>
            <a:endParaRPr lang="es-ES_tradnl" altLang="es-VE" sz="800" b="1"/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      </a:t>
            </a:r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9260" name="Line 74"/>
          <p:cNvSpPr>
            <a:spLocks noChangeShapeType="1"/>
          </p:cNvSpPr>
          <p:nvPr/>
        </p:nvSpPr>
        <p:spPr bwMode="auto">
          <a:xfrm>
            <a:off x="5091113" y="587692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61" name="Rectangle 75"/>
          <p:cNvSpPr>
            <a:spLocks noChangeArrowheads="1"/>
          </p:cNvSpPr>
          <p:nvPr/>
        </p:nvSpPr>
        <p:spPr bwMode="auto">
          <a:xfrm>
            <a:off x="5102225" y="4619625"/>
            <a:ext cx="1905000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62" name="Text Box 76"/>
          <p:cNvSpPr txBox="1">
            <a:spLocks noChangeArrowheads="1"/>
          </p:cNvSpPr>
          <p:nvPr/>
        </p:nvSpPr>
        <p:spPr bwMode="auto">
          <a:xfrm>
            <a:off x="5076825" y="4581525"/>
            <a:ext cx="207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Mantenimiento </a:t>
            </a:r>
          </a:p>
          <a:p>
            <a:pPr algn="ctr"/>
            <a:r>
              <a:rPr lang="es-ES_tradnl" altLang="es-VE" sz="800"/>
              <a:t>Tanqueros</a:t>
            </a:r>
          </a:p>
        </p:txBody>
      </p:sp>
      <p:sp>
        <p:nvSpPr>
          <p:cNvPr id="9263" name="Text Box 77"/>
          <p:cNvSpPr txBox="1">
            <a:spLocks noChangeArrowheads="1"/>
          </p:cNvSpPr>
          <p:nvPr/>
        </p:nvSpPr>
        <p:spPr bwMode="auto">
          <a:xfrm>
            <a:off x="5580063" y="4868863"/>
            <a:ext cx="1035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8 NNC Cardón</a:t>
            </a:r>
          </a:p>
          <a:p>
            <a:pPr algn="ctr"/>
            <a:r>
              <a:rPr lang="es-VE" altLang="es-VE" sz="800" b="1"/>
              <a:t>Jefferson Villapol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r>
              <a:rPr lang="es-VE" altLang="es-VE" sz="800" b="1"/>
              <a:t> </a:t>
            </a:r>
            <a:endParaRPr lang="es-ES_tradnl" altLang="es-VE" sz="800" b="1"/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</a:t>
            </a:r>
            <a:r>
              <a:rPr lang="es-VE" altLang="es-VE" sz="800" b="1">
                <a:solidFill>
                  <a:srgbClr val="FF0000"/>
                </a:solidFill>
              </a:rPr>
              <a:t>cantes (5)</a:t>
            </a:r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9264" name="Line 78"/>
          <p:cNvSpPr>
            <a:spLocks noChangeShapeType="1"/>
          </p:cNvSpPr>
          <p:nvPr/>
        </p:nvSpPr>
        <p:spPr bwMode="auto">
          <a:xfrm>
            <a:off x="5086350" y="48688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65" name="Line 79"/>
          <p:cNvSpPr>
            <a:spLocks noChangeShapeType="1"/>
          </p:cNvSpPr>
          <p:nvPr/>
        </p:nvSpPr>
        <p:spPr bwMode="auto">
          <a:xfrm>
            <a:off x="4946650" y="4927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66" name="Line 80"/>
          <p:cNvSpPr>
            <a:spLocks noChangeShapeType="1"/>
          </p:cNvSpPr>
          <p:nvPr/>
        </p:nvSpPr>
        <p:spPr bwMode="auto">
          <a:xfrm>
            <a:off x="4946650" y="58848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67" name="Line 81"/>
          <p:cNvSpPr>
            <a:spLocks noChangeShapeType="1"/>
          </p:cNvSpPr>
          <p:nvPr/>
        </p:nvSpPr>
        <p:spPr bwMode="auto">
          <a:xfrm>
            <a:off x="2624138" y="49942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68" name="Line 82"/>
          <p:cNvSpPr>
            <a:spLocks noChangeShapeType="1"/>
          </p:cNvSpPr>
          <p:nvPr/>
        </p:nvSpPr>
        <p:spPr bwMode="auto">
          <a:xfrm>
            <a:off x="4951413" y="419258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69" name="Line 83"/>
          <p:cNvSpPr>
            <a:spLocks noChangeShapeType="1"/>
          </p:cNvSpPr>
          <p:nvPr/>
        </p:nvSpPr>
        <p:spPr bwMode="auto">
          <a:xfrm>
            <a:off x="4941888" y="41830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70" name="Line 84"/>
          <p:cNvSpPr>
            <a:spLocks noChangeShapeType="1"/>
          </p:cNvSpPr>
          <p:nvPr/>
        </p:nvSpPr>
        <p:spPr bwMode="auto">
          <a:xfrm>
            <a:off x="2624138" y="41973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71" name="Line 85"/>
          <p:cNvSpPr>
            <a:spLocks noChangeShapeType="1"/>
          </p:cNvSpPr>
          <p:nvPr/>
        </p:nvSpPr>
        <p:spPr bwMode="auto">
          <a:xfrm>
            <a:off x="2619375" y="41973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72" name="Line 86"/>
          <p:cNvSpPr>
            <a:spLocks noChangeShapeType="1"/>
          </p:cNvSpPr>
          <p:nvPr/>
        </p:nvSpPr>
        <p:spPr bwMode="auto">
          <a:xfrm>
            <a:off x="4951413" y="451326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73" name="Rectangle 6"/>
          <p:cNvSpPr>
            <a:spLocks noChangeArrowheads="1"/>
          </p:cNvSpPr>
          <p:nvPr/>
        </p:nvSpPr>
        <p:spPr bwMode="auto">
          <a:xfrm>
            <a:off x="3875088" y="2681288"/>
            <a:ext cx="1393825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9274" name="Line 28"/>
          <p:cNvSpPr>
            <a:spLocks noChangeShapeType="1"/>
          </p:cNvSpPr>
          <p:nvPr/>
        </p:nvSpPr>
        <p:spPr bwMode="auto">
          <a:xfrm>
            <a:off x="3848100" y="299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75" name="Line 29"/>
          <p:cNvSpPr>
            <a:spLocks noChangeShapeType="1"/>
          </p:cNvSpPr>
          <p:nvPr/>
        </p:nvSpPr>
        <p:spPr bwMode="auto">
          <a:xfrm>
            <a:off x="3606800" y="299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9276" name="CuadroTexto 70"/>
          <p:cNvSpPr txBox="1">
            <a:spLocks noChangeArrowheads="1"/>
          </p:cNvSpPr>
          <p:nvPr/>
        </p:nvSpPr>
        <p:spPr bwMode="auto">
          <a:xfrm>
            <a:off x="2268538" y="2708275"/>
            <a:ext cx="4619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Secretaria</a:t>
            </a:r>
          </a:p>
        </p:txBody>
      </p:sp>
      <p:sp>
        <p:nvSpPr>
          <p:cNvPr id="9277" name="CuadroTexto 72"/>
          <p:cNvSpPr txBox="1">
            <a:spLocks noChangeArrowheads="1"/>
          </p:cNvSpPr>
          <p:nvPr/>
        </p:nvSpPr>
        <p:spPr bwMode="auto">
          <a:xfrm>
            <a:off x="2309813" y="3013075"/>
            <a:ext cx="4619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endParaRPr lang="es-ES_tradnl" altLang="es-VE" sz="800" b="1">
              <a:solidFill>
                <a:srgbClr val="FF0000"/>
              </a:solidFill>
            </a:endParaRP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34925" y="3979863"/>
            <a:ext cx="12239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Vacantes Creadas SAP:</a:t>
            </a:r>
          </a:p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* Titulares 67</a:t>
            </a:r>
          </a:p>
          <a:p>
            <a:pPr eaLnBrk="0" hangingPunct="0">
              <a:spcBef>
                <a:spcPct val="50000"/>
              </a:spcBef>
            </a:pPr>
            <a:endParaRPr lang="es-VE" sz="800" b="1">
              <a:solidFill>
                <a:srgbClr val="FF00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* No Titulares 41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9279" name="Text Box 6"/>
          <p:cNvSpPr txBox="1">
            <a:spLocks noChangeArrowheads="1"/>
          </p:cNvSpPr>
          <p:nvPr/>
        </p:nvSpPr>
        <p:spPr bwMode="auto">
          <a:xfrm>
            <a:off x="2843213" y="1268413"/>
            <a:ext cx="15128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Iriarte</a:t>
            </a:r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  <p:graphicFrame>
        <p:nvGraphicFramePr>
          <p:cNvPr id="9218" name="Object 64"/>
          <p:cNvGraphicFramePr>
            <a:graphicFrameLocks noChangeAspect="1"/>
          </p:cNvGraphicFramePr>
          <p:nvPr/>
        </p:nvGraphicFramePr>
        <p:xfrm>
          <a:off x="5464175" y="1171575"/>
          <a:ext cx="3679825" cy="914400"/>
        </p:xfrm>
        <a:graphic>
          <a:graphicData uri="http://schemas.openxmlformats.org/presentationml/2006/ole">
            <p:oleObj spid="_x0000_s5122" name="Worksheet" r:id="rId4" imgW="3495751" imgH="8763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838575" y="2116138"/>
            <a:ext cx="1219200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810000" y="2127250"/>
            <a:ext cx="1252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Remolcadores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054475" y="2492375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Luis Vivas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729163" y="3100388"/>
            <a:ext cx="1395412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48213" y="3162300"/>
            <a:ext cx="1350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Secretaria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716463" y="3409950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1281113" y="4464050"/>
            <a:ext cx="1562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Remolcadores</a:t>
            </a:r>
          </a:p>
          <a:p>
            <a:pPr algn="ctr"/>
            <a:r>
              <a:rPr lang="es-ES_tradnl" altLang="es-VE" sz="800"/>
              <a:t>Occidente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1460500" y="4511675"/>
            <a:ext cx="1223963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759075" y="4502150"/>
            <a:ext cx="1223963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4059238" y="4502150"/>
            <a:ext cx="1223962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5364163" y="4508500"/>
            <a:ext cx="1223962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54" name="Text Box 20"/>
          <p:cNvSpPr txBox="1">
            <a:spLocks noChangeArrowheads="1"/>
          </p:cNvSpPr>
          <p:nvPr/>
        </p:nvSpPr>
        <p:spPr bwMode="auto">
          <a:xfrm>
            <a:off x="2578100" y="4448175"/>
            <a:ext cx="1562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Remolcadores</a:t>
            </a:r>
          </a:p>
          <a:p>
            <a:pPr algn="ctr"/>
            <a:r>
              <a:rPr lang="es-ES_tradnl" altLang="es-VE" sz="800"/>
              <a:t>Paraguaná</a:t>
            </a:r>
          </a:p>
        </p:txBody>
      </p:sp>
      <p:sp>
        <p:nvSpPr>
          <p:cNvPr id="10255" name="Text Box 21"/>
          <p:cNvSpPr txBox="1">
            <a:spLocks noChangeArrowheads="1"/>
          </p:cNvSpPr>
          <p:nvPr/>
        </p:nvSpPr>
        <p:spPr bwMode="auto">
          <a:xfrm>
            <a:off x="3935413" y="4432300"/>
            <a:ext cx="1562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Remolcadores</a:t>
            </a:r>
          </a:p>
          <a:p>
            <a:pPr algn="ctr"/>
            <a:r>
              <a:rPr lang="es-ES_tradnl" altLang="es-VE" sz="800"/>
              <a:t>Centro</a:t>
            </a:r>
          </a:p>
        </p:txBody>
      </p:sp>
      <p:sp>
        <p:nvSpPr>
          <p:cNvPr id="10256" name="Text Box 22"/>
          <p:cNvSpPr txBox="1">
            <a:spLocks noChangeArrowheads="1"/>
          </p:cNvSpPr>
          <p:nvPr/>
        </p:nvSpPr>
        <p:spPr bwMode="auto">
          <a:xfrm>
            <a:off x="5186363" y="4471988"/>
            <a:ext cx="15621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Remolcadores</a:t>
            </a:r>
          </a:p>
          <a:p>
            <a:pPr algn="ctr"/>
            <a:r>
              <a:rPr lang="es-ES_tradnl" altLang="es-VE" sz="800"/>
              <a:t>Oriente</a:t>
            </a:r>
          </a:p>
        </p:txBody>
      </p:sp>
      <p:sp>
        <p:nvSpPr>
          <p:cNvPr id="10257" name="Text Box 23"/>
          <p:cNvSpPr txBox="1">
            <a:spLocks noChangeArrowheads="1"/>
          </p:cNvSpPr>
          <p:nvPr/>
        </p:nvSpPr>
        <p:spPr bwMode="auto">
          <a:xfrm>
            <a:off x="5302250" y="4868863"/>
            <a:ext cx="1430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0258" name="Text Box 24"/>
          <p:cNvSpPr txBox="1">
            <a:spLocks noChangeArrowheads="1"/>
          </p:cNvSpPr>
          <p:nvPr/>
        </p:nvSpPr>
        <p:spPr bwMode="auto">
          <a:xfrm>
            <a:off x="3995738" y="4816475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El Palito</a:t>
            </a:r>
          </a:p>
          <a:p>
            <a:pPr algn="ctr"/>
            <a:r>
              <a:rPr lang="es-ES_tradnl" altLang="es-VE" sz="800" b="1"/>
              <a:t>Leandr</a:t>
            </a:r>
            <a:r>
              <a:rPr lang="es-VE" altLang="es-VE" sz="800" b="1"/>
              <a:t>o Lopez</a:t>
            </a:r>
            <a:endParaRPr lang="es-ES_tradnl" altLang="es-VE" sz="800" b="1"/>
          </a:p>
        </p:txBody>
      </p:sp>
      <p:sp>
        <p:nvSpPr>
          <p:cNvPr id="10259" name="Text Box 25"/>
          <p:cNvSpPr txBox="1">
            <a:spLocks noChangeArrowheads="1"/>
          </p:cNvSpPr>
          <p:nvPr/>
        </p:nvSpPr>
        <p:spPr bwMode="auto">
          <a:xfrm>
            <a:off x="2555875" y="4892675"/>
            <a:ext cx="1563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Nelcris Chirinos</a:t>
            </a:r>
            <a:endParaRPr lang="es-ES_tradnl" altLang="es-VE" sz="800" b="1"/>
          </a:p>
        </p:txBody>
      </p:sp>
      <p:sp>
        <p:nvSpPr>
          <p:cNvPr id="10260" name="Text Box 26"/>
          <p:cNvSpPr txBox="1">
            <a:spLocks noChangeArrowheads="1"/>
          </p:cNvSpPr>
          <p:nvPr/>
        </p:nvSpPr>
        <p:spPr bwMode="auto">
          <a:xfrm>
            <a:off x="1258888" y="4868863"/>
            <a:ext cx="157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La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 flipH="1">
            <a:off x="4495800" y="2852738"/>
            <a:ext cx="4763" cy="134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0262" name="Line 30"/>
          <p:cNvSpPr>
            <a:spLocks noChangeShapeType="1"/>
          </p:cNvSpPr>
          <p:nvPr/>
        </p:nvSpPr>
        <p:spPr bwMode="auto">
          <a:xfrm>
            <a:off x="2063750" y="4213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63" name="Line 31"/>
          <p:cNvSpPr>
            <a:spLocks noChangeShapeType="1"/>
          </p:cNvSpPr>
          <p:nvPr/>
        </p:nvSpPr>
        <p:spPr bwMode="auto">
          <a:xfrm>
            <a:off x="3348038" y="4213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64" name="Line 32"/>
          <p:cNvSpPr>
            <a:spLocks noChangeShapeType="1"/>
          </p:cNvSpPr>
          <p:nvPr/>
        </p:nvSpPr>
        <p:spPr bwMode="auto">
          <a:xfrm>
            <a:off x="4494213" y="4213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65" name="Line 33"/>
          <p:cNvSpPr>
            <a:spLocks noChangeShapeType="1"/>
          </p:cNvSpPr>
          <p:nvPr/>
        </p:nvSpPr>
        <p:spPr bwMode="auto">
          <a:xfrm>
            <a:off x="5940425" y="4213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66" name="Text Box 34"/>
          <p:cNvSpPr txBox="1">
            <a:spLocks noChangeArrowheads="1"/>
          </p:cNvSpPr>
          <p:nvPr/>
        </p:nvSpPr>
        <p:spPr bwMode="auto">
          <a:xfrm>
            <a:off x="1692275" y="56038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Flota </a:t>
            </a:r>
          </a:p>
          <a:p>
            <a:pPr algn="r"/>
            <a:r>
              <a:rPr lang="es-ES_tradnl" altLang="es-VE" sz="1200" b="1"/>
              <a:t>Gerencia de 2ª Línea / Remolcadores</a:t>
            </a:r>
          </a:p>
        </p:txBody>
      </p:sp>
      <p:sp>
        <p:nvSpPr>
          <p:cNvPr id="10267" name="Rectangle 35"/>
          <p:cNvSpPr>
            <a:spLocks noChangeArrowheads="1"/>
          </p:cNvSpPr>
          <p:nvPr/>
        </p:nvSpPr>
        <p:spPr bwMode="auto">
          <a:xfrm>
            <a:off x="6753225" y="4498975"/>
            <a:ext cx="1258888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68" name="Text Box 37"/>
          <p:cNvSpPr txBox="1">
            <a:spLocks noChangeArrowheads="1"/>
          </p:cNvSpPr>
          <p:nvPr/>
        </p:nvSpPr>
        <p:spPr bwMode="auto">
          <a:xfrm>
            <a:off x="6648450" y="4460875"/>
            <a:ext cx="1562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Superintendencia de Planificación y Gestión de Mantenimiento</a:t>
            </a:r>
          </a:p>
        </p:txBody>
      </p:sp>
      <p:sp>
        <p:nvSpPr>
          <p:cNvPr id="10269" name="Text Box 38"/>
          <p:cNvSpPr txBox="1">
            <a:spLocks noChangeArrowheads="1"/>
          </p:cNvSpPr>
          <p:nvPr/>
        </p:nvSpPr>
        <p:spPr bwMode="auto">
          <a:xfrm>
            <a:off x="6670675" y="4875213"/>
            <a:ext cx="1430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Puerto La Cruz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 </a:t>
            </a:r>
          </a:p>
        </p:txBody>
      </p:sp>
      <p:sp>
        <p:nvSpPr>
          <p:cNvPr id="10270" name="Line 39"/>
          <p:cNvSpPr>
            <a:spLocks noChangeShapeType="1"/>
          </p:cNvSpPr>
          <p:nvPr/>
        </p:nvSpPr>
        <p:spPr bwMode="auto">
          <a:xfrm>
            <a:off x="7331075" y="42037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71" name="Line 40"/>
          <p:cNvSpPr>
            <a:spLocks noChangeShapeType="1"/>
          </p:cNvSpPr>
          <p:nvPr/>
        </p:nvSpPr>
        <p:spPr bwMode="auto">
          <a:xfrm>
            <a:off x="2065338" y="4213225"/>
            <a:ext cx="525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72" name="Rectangle 41"/>
          <p:cNvSpPr>
            <a:spLocks noChangeArrowheads="1"/>
          </p:cNvSpPr>
          <p:nvPr/>
        </p:nvSpPr>
        <p:spPr bwMode="auto">
          <a:xfrm>
            <a:off x="3851275" y="1293813"/>
            <a:ext cx="12255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0273" name="Text Box 42"/>
          <p:cNvSpPr txBox="1">
            <a:spLocks noChangeArrowheads="1"/>
          </p:cNvSpPr>
          <p:nvPr/>
        </p:nvSpPr>
        <p:spPr bwMode="auto">
          <a:xfrm>
            <a:off x="3770313" y="1303338"/>
            <a:ext cx="13922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de Flota</a:t>
            </a:r>
          </a:p>
        </p:txBody>
      </p:sp>
      <p:sp>
        <p:nvSpPr>
          <p:cNvPr id="10274" name="Line 44"/>
          <p:cNvSpPr>
            <a:spLocks noChangeShapeType="1"/>
          </p:cNvSpPr>
          <p:nvPr/>
        </p:nvSpPr>
        <p:spPr bwMode="auto">
          <a:xfrm>
            <a:off x="4492625" y="18272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4500563" y="3429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76" name="Text Box 38"/>
          <p:cNvSpPr txBox="1">
            <a:spLocks noChangeArrowheads="1"/>
          </p:cNvSpPr>
          <p:nvPr/>
        </p:nvSpPr>
        <p:spPr bwMode="auto">
          <a:xfrm>
            <a:off x="6443663" y="981075"/>
            <a:ext cx="1944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1200">
                <a:solidFill>
                  <a:srgbClr val="FF0000"/>
                </a:solidFill>
              </a:rPr>
              <a:t>Sumar todos</a:t>
            </a:r>
            <a:endParaRPr lang="es-ES" sz="1200">
              <a:solidFill>
                <a:srgbClr val="FF0000"/>
              </a:solidFill>
            </a:endParaRPr>
          </a:p>
        </p:txBody>
      </p:sp>
      <p:sp>
        <p:nvSpPr>
          <p:cNvPr id="10277" name="Text Box 6"/>
          <p:cNvSpPr txBox="1">
            <a:spLocks noChangeArrowheads="1"/>
          </p:cNvSpPr>
          <p:nvPr/>
        </p:nvSpPr>
        <p:spPr bwMode="auto">
          <a:xfrm>
            <a:off x="3706813" y="1400175"/>
            <a:ext cx="15128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Cesar </a:t>
            </a:r>
            <a:r>
              <a:rPr lang="es-VE" altLang="es-VE" sz="800" b="1"/>
              <a:t>Iriarte</a:t>
            </a:r>
            <a:endParaRPr lang="es-ES_tradnl" altLang="es-VE" sz="800" b="1"/>
          </a:p>
          <a:p>
            <a:pPr algn="ctr"/>
            <a:r>
              <a:rPr lang="es-VE" altLang="es-VE" sz="800"/>
              <a:t>Designación 21.04.23</a:t>
            </a:r>
            <a:endParaRPr lang="es-ES_tradnl" altLang="es-VE" sz="800"/>
          </a:p>
        </p:txBody>
      </p:sp>
      <p:sp>
        <p:nvSpPr>
          <p:cNvPr id="10278" name="Text Box 40"/>
          <p:cNvSpPr txBox="1">
            <a:spLocks noChangeArrowheads="1"/>
          </p:cNvSpPr>
          <p:nvPr/>
        </p:nvSpPr>
        <p:spPr bwMode="auto">
          <a:xfrm>
            <a:off x="1403350" y="5300663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Transferencia interfilial Hebert López (e)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0279" name="Line 41"/>
          <p:cNvSpPr>
            <a:spLocks noChangeShapeType="1"/>
          </p:cNvSpPr>
          <p:nvPr/>
        </p:nvSpPr>
        <p:spPr bwMode="auto">
          <a:xfrm>
            <a:off x="2051050" y="52292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graphicFrame>
        <p:nvGraphicFramePr>
          <p:cNvPr id="10242" name="Object 42"/>
          <p:cNvGraphicFramePr>
            <a:graphicFrameLocks noChangeAspect="1"/>
          </p:cNvGraphicFramePr>
          <p:nvPr/>
        </p:nvGraphicFramePr>
        <p:xfrm>
          <a:off x="5464175" y="1327150"/>
          <a:ext cx="3679825" cy="1014413"/>
        </p:xfrm>
        <a:graphic>
          <a:graphicData uri="http://schemas.openxmlformats.org/presentationml/2006/ole">
            <p:oleObj spid="_x0000_s6146" name="Worksheet" r:id="rId4" imgW="3495751" imgH="971702" progId="Excel.Sheet.8">
              <p:embed/>
            </p:oleObj>
          </a:graphicData>
        </a:graphic>
      </p:graphicFrame>
      <p:sp>
        <p:nvSpPr>
          <p:cNvPr id="10280" name="Text Box 43"/>
          <p:cNvSpPr txBox="1">
            <a:spLocks noChangeArrowheads="1"/>
          </p:cNvSpPr>
          <p:nvPr/>
        </p:nvSpPr>
        <p:spPr bwMode="auto">
          <a:xfrm>
            <a:off x="6724650" y="5360988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Promoción Freddy Jaramillo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0281" name="Line 44"/>
          <p:cNvSpPr>
            <a:spLocks noChangeShapeType="1"/>
          </p:cNvSpPr>
          <p:nvPr/>
        </p:nvSpPr>
        <p:spPr bwMode="auto">
          <a:xfrm>
            <a:off x="7394575" y="52451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795713" y="1849438"/>
            <a:ext cx="1400175" cy="71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735388" y="1844675"/>
            <a:ext cx="14954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Superintendencia de Remolcadores</a:t>
            </a:r>
          </a:p>
          <a:p>
            <a:pPr algn="ctr">
              <a:lnSpc>
                <a:spcPct val="90000"/>
              </a:lnSpc>
            </a:pPr>
            <a:r>
              <a:rPr lang="es-ES_tradnl" altLang="es-VE" sz="800"/>
              <a:t>Occidente</a:t>
            </a:r>
            <a:endParaRPr lang="es-ES_tradnl" altLang="es-VE" sz="800">
              <a:solidFill>
                <a:srgbClr val="FF0000"/>
              </a:solidFill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183063" y="2252663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6254750" y="1227138"/>
          <a:ext cx="2889250" cy="936625"/>
        </p:xfrm>
        <a:graphic>
          <a:graphicData uri="http://schemas.openxmlformats.org/presentationml/2006/ole">
            <p:oleObj spid="_x0000_s7170" name="Worksheet" r:id="rId4" imgW="3076651" imgH="1009802" progId="Excel.Sheet.8">
              <p:embed/>
            </p:oleObj>
          </a:graphicData>
        </a:graphic>
      </p:graphicFrame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692275" y="61118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Remolcadores </a:t>
            </a:r>
          </a:p>
          <a:p>
            <a:pPr algn="r"/>
            <a:r>
              <a:rPr lang="es-ES_tradnl" altLang="es-VE" sz="1200" b="1"/>
              <a:t>Superintendencia de Remolcadores Occidente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225675" y="2754313"/>
            <a:ext cx="13954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2157413" y="2786063"/>
            <a:ext cx="152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Remolcadores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2157413" y="29972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La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2355850" y="4716463"/>
            <a:ext cx="15367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2454275" y="4668838"/>
            <a:ext cx="1298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2505075" y="4837113"/>
            <a:ext cx="1216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1 NNC La Salina</a:t>
            </a:r>
            <a:r>
              <a:rPr lang="es-ES" altLang="es-VE" sz="800">
                <a:solidFill>
                  <a:srgbClr val="FF3300"/>
                </a:solidFill>
              </a:rPr>
              <a:t> 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 </a:t>
            </a:r>
          </a:p>
          <a:p>
            <a:pPr algn="ctr"/>
            <a:r>
              <a:rPr lang="es-ES" altLang="es-VE" sz="800"/>
              <a:t>1 NNC Puerto Miranda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2339975" y="5516563"/>
            <a:ext cx="1655763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2282825" y="5499100"/>
            <a:ext cx="1784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Tripulantes (08 Remolcadores 186)</a:t>
            </a:r>
          </a:p>
          <a:p>
            <a:pPr algn="ctr"/>
            <a:endParaRPr lang="es-ES" altLang="es-VE" sz="800"/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2268538" y="5661025"/>
            <a:ext cx="18002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31 NCM Capitán de Remolcador</a:t>
            </a:r>
          </a:p>
          <a:p>
            <a:r>
              <a:rPr lang="es-ES" altLang="es-VE" sz="800" b="1"/>
              <a:t>31 NCD Motorista de Remolcador</a:t>
            </a:r>
          </a:p>
          <a:p>
            <a:r>
              <a:rPr lang="es-ES" altLang="es-VE" sz="800" b="1"/>
              <a:t>62 NCD Marinero </a:t>
            </a:r>
          </a:p>
          <a:p>
            <a:r>
              <a:rPr lang="es-ES" altLang="es-VE" sz="800" b="1"/>
              <a:t>31 NCD Aceitero </a:t>
            </a:r>
          </a:p>
          <a:p>
            <a:r>
              <a:rPr lang="es-ES" altLang="es-VE" sz="800" b="1"/>
              <a:t>31 NCD Cocinero </a:t>
            </a:r>
          </a:p>
        </p:txBody>
      </p:sp>
      <p:sp>
        <p:nvSpPr>
          <p:cNvPr id="11280" name="Line 18"/>
          <p:cNvSpPr>
            <a:spLocks noChangeShapeType="1"/>
          </p:cNvSpPr>
          <p:nvPr/>
        </p:nvSpPr>
        <p:spPr bwMode="auto">
          <a:xfrm>
            <a:off x="3116263" y="3686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5146675" y="3894138"/>
            <a:ext cx="1512888" cy="677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5216525" y="4054475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La Salina</a:t>
            </a:r>
          </a:p>
          <a:p>
            <a:pPr algn="ctr"/>
            <a:r>
              <a:rPr lang="es-ES" altLang="es-VE" sz="800" b="1"/>
              <a:t>Gilmer Escalona</a:t>
            </a:r>
          </a:p>
          <a:p>
            <a:pPr algn="ctr"/>
            <a:r>
              <a:rPr lang="es-ES" altLang="es-VE" sz="800"/>
              <a:t>1 NNC Puerto Miranda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 flipH="1">
            <a:off x="4497388" y="2574925"/>
            <a:ext cx="3175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5862638" y="3686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3117850" y="36798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286" name="Text Box 25"/>
          <p:cNvSpPr txBox="1">
            <a:spLocks noChangeArrowheads="1"/>
          </p:cNvSpPr>
          <p:nvPr/>
        </p:nvSpPr>
        <p:spPr bwMode="auto">
          <a:xfrm>
            <a:off x="5108575" y="3886200"/>
            <a:ext cx="15414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 Supervisor de Mantenimiento</a:t>
            </a:r>
          </a:p>
        </p:txBody>
      </p:sp>
      <p:sp>
        <p:nvSpPr>
          <p:cNvPr id="11287" name="Rectangle 27"/>
          <p:cNvSpPr>
            <a:spLocks noChangeArrowheads="1"/>
          </p:cNvSpPr>
          <p:nvPr/>
        </p:nvSpPr>
        <p:spPr bwMode="auto">
          <a:xfrm>
            <a:off x="5167313" y="6003925"/>
            <a:ext cx="1512887" cy="66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5126038" y="6145213"/>
            <a:ext cx="1655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4 NCD La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614988" y="5976938"/>
            <a:ext cx="6492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 Mecánico</a:t>
            </a:r>
          </a:p>
        </p:txBody>
      </p:sp>
      <p:sp>
        <p:nvSpPr>
          <p:cNvPr id="11290" name="Rectangle 30"/>
          <p:cNvSpPr>
            <a:spLocks noChangeArrowheads="1"/>
          </p:cNvSpPr>
          <p:nvPr/>
        </p:nvSpPr>
        <p:spPr bwMode="auto">
          <a:xfrm>
            <a:off x="5159375" y="4637088"/>
            <a:ext cx="1512888" cy="76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91" name="Text Box 31"/>
          <p:cNvSpPr txBox="1">
            <a:spLocks noChangeArrowheads="1"/>
          </p:cNvSpPr>
          <p:nvPr/>
        </p:nvSpPr>
        <p:spPr bwMode="auto">
          <a:xfrm>
            <a:off x="5083175" y="4868863"/>
            <a:ext cx="168751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La Salina</a:t>
            </a:r>
          </a:p>
          <a:p>
            <a:pPr algn="ctr"/>
            <a:r>
              <a:rPr lang="es-ES_tradnl" altLang="es-VE" sz="800" b="1"/>
              <a:t>Keny Legon</a:t>
            </a:r>
            <a:endParaRPr lang="es-ES" altLang="es-VE" sz="800" b="1"/>
          </a:p>
          <a:p>
            <a:pPr algn="ctr"/>
            <a:r>
              <a:rPr lang="es-ES_tradnl" altLang="es-VE" sz="800"/>
              <a:t>1 NNC Puerto Miranda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1292" name="Rectangle 33"/>
          <p:cNvSpPr>
            <a:spLocks noChangeArrowheads="1"/>
          </p:cNvSpPr>
          <p:nvPr/>
        </p:nvSpPr>
        <p:spPr bwMode="auto">
          <a:xfrm>
            <a:off x="2351088" y="3932238"/>
            <a:ext cx="1512887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>
            <a:off x="2430463" y="3905250"/>
            <a:ext cx="142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</a:t>
            </a:r>
          </a:p>
        </p:txBody>
      </p:sp>
      <p:sp>
        <p:nvSpPr>
          <p:cNvPr id="11294" name="Text Box 36"/>
          <p:cNvSpPr txBox="1">
            <a:spLocks noChangeArrowheads="1"/>
          </p:cNvSpPr>
          <p:nvPr/>
        </p:nvSpPr>
        <p:spPr bwMode="auto">
          <a:xfrm>
            <a:off x="2124075" y="4076700"/>
            <a:ext cx="19256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La Salina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 </a:t>
            </a:r>
            <a:r>
              <a:rPr lang="es-ES_tradnl" altLang="es-VE" sz="800" b="1"/>
              <a:t>C</a:t>
            </a:r>
            <a:r>
              <a:rPr lang="es-VE" altLang="es-VE" sz="800" b="1"/>
              <a:t>arlos Castellanos</a:t>
            </a:r>
            <a:r>
              <a:rPr lang="es-ES_tradnl" altLang="es-VE" sz="800" b="1"/>
              <a:t> </a:t>
            </a:r>
          </a:p>
          <a:p>
            <a:pPr algn="ctr"/>
            <a:r>
              <a:rPr lang="es-ES_tradnl" altLang="es-VE" sz="800"/>
              <a:t>1 NNC Puerto Miranda</a:t>
            </a:r>
          </a:p>
          <a:p>
            <a:pPr algn="ctr"/>
            <a:r>
              <a:rPr lang="es-VE" altLang="es-VE" sz="800" b="1"/>
              <a:t>Jofre Duarte</a:t>
            </a:r>
            <a:endParaRPr lang="es-ES" altLang="es-VE" sz="800" b="1"/>
          </a:p>
        </p:txBody>
      </p:sp>
      <p:sp>
        <p:nvSpPr>
          <p:cNvPr id="11295" name="Text Box 41"/>
          <p:cNvSpPr txBox="1">
            <a:spLocks noChangeArrowheads="1"/>
          </p:cNvSpPr>
          <p:nvPr/>
        </p:nvSpPr>
        <p:spPr bwMode="auto">
          <a:xfrm>
            <a:off x="5208588" y="4605338"/>
            <a:ext cx="1376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Sistema </a:t>
            </a:r>
          </a:p>
          <a:p>
            <a:pPr algn="ctr"/>
            <a:r>
              <a:rPr lang="es-ES_tradnl" altLang="es-VE" sz="800"/>
              <a:t>Eléctricos/Electrónicos</a:t>
            </a:r>
            <a:endParaRPr lang="es-ES" altLang="es-VE" sz="800"/>
          </a:p>
        </p:txBody>
      </p:sp>
      <p:sp>
        <p:nvSpPr>
          <p:cNvPr id="11296" name="Rectangle 42"/>
          <p:cNvSpPr>
            <a:spLocks noChangeArrowheads="1"/>
          </p:cNvSpPr>
          <p:nvPr/>
        </p:nvSpPr>
        <p:spPr bwMode="auto">
          <a:xfrm>
            <a:off x="5159375" y="5491163"/>
            <a:ext cx="1528763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297" name="Text Box 43"/>
          <p:cNvSpPr txBox="1">
            <a:spLocks noChangeArrowheads="1"/>
          </p:cNvSpPr>
          <p:nvPr/>
        </p:nvSpPr>
        <p:spPr bwMode="auto">
          <a:xfrm>
            <a:off x="5208588" y="5445125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Mantenimiento</a:t>
            </a:r>
          </a:p>
        </p:txBody>
      </p:sp>
      <p:sp>
        <p:nvSpPr>
          <p:cNvPr id="11298" name="Text Box 44"/>
          <p:cNvSpPr txBox="1">
            <a:spLocks noChangeArrowheads="1"/>
          </p:cNvSpPr>
          <p:nvPr/>
        </p:nvSpPr>
        <p:spPr bwMode="auto">
          <a:xfrm>
            <a:off x="5173663" y="560705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La Salina </a:t>
            </a:r>
          </a:p>
          <a:p>
            <a:pPr algn="ctr"/>
            <a:r>
              <a:rPr lang="es-ES_tradnl" altLang="es-VE" sz="800" b="1">
                <a:solidFill>
                  <a:srgbClr val="CC0000"/>
                </a:solidFill>
              </a:rPr>
              <a:t>Vacante</a:t>
            </a:r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1299" name="Rectangle 51"/>
          <p:cNvSpPr>
            <a:spLocks noChangeArrowheads="1"/>
          </p:cNvSpPr>
          <p:nvPr/>
        </p:nvSpPr>
        <p:spPr bwMode="auto">
          <a:xfrm>
            <a:off x="3810000" y="1033463"/>
            <a:ext cx="1368425" cy="59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1300" name="Text Box 52"/>
          <p:cNvSpPr txBox="1">
            <a:spLocks noChangeArrowheads="1"/>
          </p:cNvSpPr>
          <p:nvPr/>
        </p:nvSpPr>
        <p:spPr bwMode="auto">
          <a:xfrm>
            <a:off x="3881438" y="1044575"/>
            <a:ext cx="125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Remolcadores</a:t>
            </a:r>
          </a:p>
        </p:txBody>
      </p:sp>
      <p:sp>
        <p:nvSpPr>
          <p:cNvPr id="11301" name="Text Box 53"/>
          <p:cNvSpPr txBox="1">
            <a:spLocks noChangeArrowheads="1"/>
          </p:cNvSpPr>
          <p:nvPr/>
        </p:nvSpPr>
        <p:spPr bwMode="auto">
          <a:xfrm>
            <a:off x="4067175" y="1341438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VE" altLang="es-VE" sz="800" b="1"/>
              <a:t>Luis Vivas</a:t>
            </a:r>
            <a:endParaRPr lang="es-ES_tradnl" altLang="es-VE" sz="800" b="1"/>
          </a:p>
        </p:txBody>
      </p:sp>
      <p:sp>
        <p:nvSpPr>
          <p:cNvPr id="11302" name="Line 55"/>
          <p:cNvSpPr>
            <a:spLocks noChangeShapeType="1"/>
          </p:cNvSpPr>
          <p:nvPr/>
        </p:nvSpPr>
        <p:spPr bwMode="auto">
          <a:xfrm>
            <a:off x="4500563" y="16287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1303" name="Line 56"/>
          <p:cNvSpPr>
            <a:spLocks noChangeShapeType="1"/>
          </p:cNvSpPr>
          <p:nvPr/>
        </p:nvSpPr>
        <p:spPr bwMode="auto">
          <a:xfrm flipV="1">
            <a:off x="2195513" y="44354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04" name="Line 58"/>
          <p:cNvSpPr>
            <a:spLocks noChangeShapeType="1"/>
          </p:cNvSpPr>
          <p:nvPr/>
        </p:nvSpPr>
        <p:spPr bwMode="auto">
          <a:xfrm flipV="1">
            <a:off x="2192338" y="410845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05" name="Line 42"/>
          <p:cNvSpPr>
            <a:spLocks noChangeShapeType="1"/>
          </p:cNvSpPr>
          <p:nvPr/>
        </p:nvSpPr>
        <p:spPr bwMode="auto">
          <a:xfrm>
            <a:off x="3635375" y="2997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06" name="Line 43"/>
          <p:cNvSpPr>
            <a:spLocks noChangeShapeType="1"/>
          </p:cNvSpPr>
          <p:nvPr/>
        </p:nvSpPr>
        <p:spPr bwMode="auto">
          <a:xfrm flipH="1">
            <a:off x="2195513" y="40989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07" name="Line 44"/>
          <p:cNvSpPr>
            <a:spLocks noChangeShapeType="1"/>
          </p:cNvSpPr>
          <p:nvPr/>
        </p:nvSpPr>
        <p:spPr bwMode="auto">
          <a:xfrm flipH="1">
            <a:off x="2195513" y="494188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08" name="Line 45"/>
          <p:cNvSpPr>
            <a:spLocks noChangeShapeType="1"/>
          </p:cNvSpPr>
          <p:nvPr/>
        </p:nvSpPr>
        <p:spPr bwMode="auto">
          <a:xfrm flipH="1">
            <a:off x="2195513" y="57340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09" name="Line 58"/>
          <p:cNvSpPr>
            <a:spLocks noChangeShapeType="1"/>
          </p:cNvSpPr>
          <p:nvPr/>
        </p:nvSpPr>
        <p:spPr bwMode="auto">
          <a:xfrm flipH="1" flipV="1">
            <a:off x="4989513" y="4324350"/>
            <a:ext cx="31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10" name="Line 47"/>
          <p:cNvSpPr>
            <a:spLocks noChangeShapeType="1"/>
          </p:cNvSpPr>
          <p:nvPr/>
        </p:nvSpPr>
        <p:spPr bwMode="auto">
          <a:xfrm flipH="1">
            <a:off x="4992688" y="4314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11" name="Line 48"/>
          <p:cNvSpPr>
            <a:spLocks noChangeShapeType="1"/>
          </p:cNvSpPr>
          <p:nvPr/>
        </p:nvSpPr>
        <p:spPr bwMode="auto">
          <a:xfrm flipH="1">
            <a:off x="4992688" y="4941888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12" name="Line 49"/>
          <p:cNvSpPr>
            <a:spLocks noChangeShapeType="1"/>
          </p:cNvSpPr>
          <p:nvPr/>
        </p:nvSpPr>
        <p:spPr bwMode="auto">
          <a:xfrm flipH="1">
            <a:off x="4992688" y="5734050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13" name="Line 50"/>
          <p:cNvSpPr>
            <a:spLocks noChangeShapeType="1"/>
          </p:cNvSpPr>
          <p:nvPr/>
        </p:nvSpPr>
        <p:spPr bwMode="auto">
          <a:xfrm flipH="1">
            <a:off x="4992688" y="6381750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14" name="Text Box 51"/>
          <p:cNvSpPr txBox="1">
            <a:spLocks noChangeArrowheads="1"/>
          </p:cNvSpPr>
          <p:nvPr/>
        </p:nvSpPr>
        <p:spPr bwMode="auto">
          <a:xfrm>
            <a:off x="1044575" y="5389563"/>
            <a:ext cx="129540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Latigo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Sabaneta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Cayaurima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Yoraco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Naiguata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Mara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1315" name="Text Box 54"/>
          <p:cNvSpPr txBox="1">
            <a:spLocks noChangeArrowheads="1"/>
          </p:cNvSpPr>
          <p:nvPr/>
        </p:nvSpPr>
        <p:spPr bwMode="auto">
          <a:xfrm>
            <a:off x="5292725" y="2205038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VE" sz="800" b="1">
                <a:solidFill>
                  <a:srgbClr val="FF0000"/>
                </a:solidFill>
              </a:rPr>
              <a:t>Transferencia interfilial Hebert López (e)</a:t>
            </a:r>
            <a:endParaRPr lang="es-ES" sz="800" b="1">
              <a:solidFill>
                <a:srgbClr val="FF0000"/>
              </a:solidFill>
            </a:endParaRPr>
          </a:p>
        </p:txBody>
      </p:sp>
      <p:sp>
        <p:nvSpPr>
          <p:cNvPr id="11316" name="Line 55"/>
          <p:cNvSpPr>
            <a:spLocks noChangeShapeType="1"/>
          </p:cNvSpPr>
          <p:nvPr/>
        </p:nvSpPr>
        <p:spPr bwMode="auto">
          <a:xfrm>
            <a:off x="5219700" y="23495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6296025" y="1257300"/>
          <a:ext cx="2847975" cy="952500"/>
        </p:xfrm>
        <a:graphic>
          <a:graphicData uri="http://schemas.openxmlformats.org/presentationml/2006/ole">
            <p:oleObj spid="_x0000_s8194" name="Hoja de cálculo" r:id="rId4" imgW="3076650" imgH="1019265" progId="Excel.Sheet.8">
              <p:embed/>
            </p:oleObj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692275" y="773113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Remolcadores </a:t>
            </a:r>
          </a:p>
          <a:p>
            <a:pPr algn="r"/>
            <a:r>
              <a:rPr lang="es-ES_tradnl" altLang="es-VE" sz="1200" b="1"/>
              <a:t>Superintendencia de Remolcadores Paraguaná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986213" y="1879600"/>
            <a:ext cx="14954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Superintendencia de Remolcadores</a:t>
            </a:r>
          </a:p>
          <a:p>
            <a:pPr algn="ctr">
              <a:lnSpc>
                <a:spcPct val="90000"/>
              </a:lnSpc>
            </a:pPr>
            <a:r>
              <a:rPr lang="es-ES_tradnl" altLang="es-VE" sz="800"/>
              <a:t>Paraguaná</a:t>
            </a:r>
            <a:endParaRPr lang="es-ES_tradnl" altLang="es-VE" sz="800">
              <a:solidFill>
                <a:srgbClr val="FF0000"/>
              </a:solidFill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246563" y="2287588"/>
            <a:ext cx="966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 </a:t>
            </a:r>
          </a:p>
          <a:p>
            <a:pPr algn="ctr"/>
            <a:r>
              <a:rPr lang="es-ES_tradnl" altLang="es-VE" sz="800" b="1"/>
              <a:t>Nelcris Chirinos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2514600" y="2789238"/>
            <a:ext cx="13954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2446338" y="2820988"/>
            <a:ext cx="152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Remolcadores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2500313" y="3022600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Cardón</a:t>
            </a:r>
          </a:p>
          <a:p>
            <a:pPr algn="ctr"/>
            <a:r>
              <a:rPr lang="es-ES_tradnl" altLang="es-VE" sz="800" b="1"/>
              <a:t>Luzmarys Bracho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2557463" y="4410075"/>
            <a:ext cx="15367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2643188" y="4419600"/>
            <a:ext cx="12985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55875" y="5229225"/>
            <a:ext cx="1655763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2484438" y="5180013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Tripulantes (06 Remolcadores)</a:t>
            </a:r>
          </a:p>
          <a:p>
            <a:pPr algn="ctr"/>
            <a:endParaRPr lang="es-ES" altLang="es-VE" sz="800"/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2484438" y="5373688"/>
            <a:ext cx="194945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31 NCM Capitán de Remolcador</a:t>
            </a:r>
          </a:p>
          <a:p>
            <a:r>
              <a:rPr lang="es-ES" altLang="es-VE" sz="800" b="1"/>
              <a:t>31 NCD Motorista de Remolcador</a:t>
            </a:r>
          </a:p>
          <a:p>
            <a:r>
              <a:rPr lang="es-ES" altLang="es-VE" sz="800" b="1"/>
              <a:t>62 NCD Marinero </a:t>
            </a:r>
          </a:p>
          <a:p>
            <a:r>
              <a:rPr lang="es-ES" altLang="es-VE" sz="800" b="1"/>
              <a:t>31 NCD Aceitero </a:t>
            </a:r>
          </a:p>
          <a:p>
            <a:r>
              <a:rPr lang="es-ES" altLang="es-VE" sz="800" b="1"/>
              <a:t>31 NCD Cocinero </a:t>
            </a:r>
          </a:p>
        </p:txBody>
      </p:sp>
      <p:sp>
        <p:nvSpPr>
          <p:cNvPr id="12302" name="Line 17"/>
          <p:cNvSpPr>
            <a:spLocks noChangeShapeType="1"/>
          </p:cNvSpPr>
          <p:nvPr/>
        </p:nvSpPr>
        <p:spPr bwMode="auto">
          <a:xfrm>
            <a:off x="3359150" y="34290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5364163" y="5994400"/>
            <a:ext cx="1417637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NCD Amuay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/>
              <a:t>1 NCD Cardón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endParaRPr lang="es-ES" altLang="es-VE" sz="800" b="1">
              <a:solidFill>
                <a:srgbClr val="CC0000"/>
              </a:solidFill>
            </a:endParaRPr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5281613" y="4692650"/>
            <a:ext cx="1811337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Amuay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endParaRPr lang="es-ES" altLang="es-VE" sz="800" b="1"/>
          </a:p>
        </p:txBody>
      </p:sp>
      <p:sp>
        <p:nvSpPr>
          <p:cNvPr id="12305" name="Rectangle 20"/>
          <p:cNvSpPr>
            <a:spLocks noChangeArrowheads="1"/>
          </p:cNvSpPr>
          <p:nvPr/>
        </p:nvSpPr>
        <p:spPr bwMode="auto">
          <a:xfrm>
            <a:off x="2573338" y="3662363"/>
            <a:ext cx="1512887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06" name="Text Box 21"/>
          <p:cNvSpPr txBox="1">
            <a:spLocks noChangeArrowheads="1"/>
          </p:cNvSpPr>
          <p:nvPr/>
        </p:nvSpPr>
        <p:spPr bwMode="auto">
          <a:xfrm>
            <a:off x="2586038" y="3654425"/>
            <a:ext cx="142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2339975" y="3789363"/>
            <a:ext cx="1943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Amuay</a:t>
            </a:r>
          </a:p>
          <a:p>
            <a:pPr algn="ctr"/>
            <a:r>
              <a:rPr lang="es-ES_tradnl" altLang="es-VE" sz="800" b="1"/>
              <a:t>Manuel Velas</a:t>
            </a:r>
            <a:r>
              <a:rPr lang="es-VE" altLang="es-VE" sz="800" b="1"/>
              <a:t>co</a:t>
            </a:r>
            <a:endParaRPr lang="es-ES_tradnl" altLang="es-VE" sz="800" b="1"/>
          </a:p>
          <a:p>
            <a:pPr algn="ctr"/>
            <a:r>
              <a:rPr lang="es-ES" altLang="es-VE" sz="800"/>
              <a:t>1 NNC Cardon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2308" name="Rectangle 25"/>
          <p:cNvSpPr>
            <a:spLocks noChangeArrowheads="1"/>
          </p:cNvSpPr>
          <p:nvPr/>
        </p:nvSpPr>
        <p:spPr bwMode="auto">
          <a:xfrm>
            <a:off x="4046538" y="1884363"/>
            <a:ext cx="14001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09" name="Text Box 26"/>
          <p:cNvSpPr txBox="1">
            <a:spLocks noChangeArrowheads="1"/>
          </p:cNvSpPr>
          <p:nvPr/>
        </p:nvSpPr>
        <p:spPr bwMode="auto">
          <a:xfrm>
            <a:off x="5260975" y="3789363"/>
            <a:ext cx="168751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Amuay</a:t>
            </a:r>
            <a:r>
              <a:rPr lang="es-ES" altLang="es-VE" sz="800" b="1"/>
              <a:t> </a:t>
            </a:r>
            <a:endParaRPr lang="es-ES" altLang="es-VE" sz="800"/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/>
              <a:t>1 NNC Cardón </a:t>
            </a:r>
          </a:p>
          <a:p>
            <a:pPr algn="ctr"/>
            <a:r>
              <a:rPr lang="es-ES_tradnl" altLang="es-VE" sz="800" b="1"/>
              <a:t>Cesar García</a:t>
            </a:r>
            <a:endParaRPr lang="es-ES" altLang="es-VE" sz="800" b="1"/>
          </a:p>
          <a:p>
            <a:pPr algn="ctr"/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2310" name="Text Box 27"/>
          <p:cNvSpPr txBox="1">
            <a:spLocks noChangeArrowheads="1"/>
          </p:cNvSpPr>
          <p:nvPr/>
        </p:nvSpPr>
        <p:spPr bwMode="auto">
          <a:xfrm>
            <a:off x="2778125" y="4573588"/>
            <a:ext cx="10795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Amuay</a:t>
            </a:r>
          </a:p>
          <a:p>
            <a:pPr algn="ctr"/>
            <a:r>
              <a:rPr lang="es-ES_tradnl" altLang="es-VE" sz="800" b="1"/>
              <a:t>José Colina</a:t>
            </a:r>
            <a:endParaRPr lang="es-ES" altLang="es-VE" sz="800" b="1"/>
          </a:p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>
                <a:solidFill>
                  <a:schemeClr val="tx2"/>
                </a:solidFill>
              </a:rPr>
              <a:t>Sirey Villarroel</a:t>
            </a:r>
          </a:p>
          <a:p>
            <a:pPr algn="ctr"/>
            <a:endParaRPr lang="es-ES" altLang="es-VE" sz="800" b="1">
              <a:solidFill>
                <a:schemeClr val="tx2"/>
              </a:solidFill>
            </a:endParaRPr>
          </a:p>
          <a:p>
            <a:pPr algn="ctr"/>
            <a:endParaRPr lang="es-ES" altLang="es-VE" sz="800">
              <a:solidFill>
                <a:srgbClr val="FF0000"/>
              </a:solidFill>
            </a:endParaRPr>
          </a:p>
        </p:txBody>
      </p:sp>
      <p:sp>
        <p:nvSpPr>
          <p:cNvPr id="12311" name="Rectangle 28"/>
          <p:cNvSpPr>
            <a:spLocks noChangeArrowheads="1"/>
          </p:cNvSpPr>
          <p:nvPr/>
        </p:nvSpPr>
        <p:spPr bwMode="auto">
          <a:xfrm>
            <a:off x="5357813" y="3644900"/>
            <a:ext cx="14811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12" name="Text Box 29"/>
          <p:cNvSpPr txBox="1">
            <a:spLocks noChangeArrowheads="1"/>
          </p:cNvSpPr>
          <p:nvPr/>
        </p:nvSpPr>
        <p:spPr bwMode="auto">
          <a:xfrm>
            <a:off x="5364163" y="3644900"/>
            <a:ext cx="15414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 Supervisor de Mantenimiento</a:t>
            </a:r>
          </a:p>
        </p:txBody>
      </p:sp>
      <p:sp>
        <p:nvSpPr>
          <p:cNvPr id="12313" name="Rectangle 31"/>
          <p:cNvSpPr>
            <a:spLocks noChangeArrowheads="1"/>
          </p:cNvSpPr>
          <p:nvPr/>
        </p:nvSpPr>
        <p:spPr bwMode="auto">
          <a:xfrm>
            <a:off x="5364163" y="5880100"/>
            <a:ext cx="1512887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5724525" y="5876925"/>
            <a:ext cx="6492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 Mecánico</a:t>
            </a:r>
          </a:p>
        </p:txBody>
      </p:sp>
      <p:sp>
        <p:nvSpPr>
          <p:cNvPr id="12315" name="Rectangle 33"/>
          <p:cNvSpPr>
            <a:spLocks noChangeArrowheads="1"/>
          </p:cNvSpPr>
          <p:nvPr/>
        </p:nvSpPr>
        <p:spPr bwMode="auto">
          <a:xfrm>
            <a:off x="5349875" y="4503738"/>
            <a:ext cx="152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16" name="Text Box 34"/>
          <p:cNvSpPr txBox="1">
            <a:spLocks noChangeArrowheads="1"/>
          </p:cNvSpPr>
          <p:nvPr/>
        </p:nvSpPr>
        <p:spPr bwMode="auto">
          <a:xfrm>
            <a:off x="5416550" y="4451350"/>
            <a:ext cx="1531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Analista de Sistema </a:t>
            </a:r>
          </a:p>
          <a:p>
            <a:pPr algn="ctr"/>
            <a:r>
              <a:rPr lang="es-ES_tradnl" altLang="es-VE" sz="800"/>
              <a:t>Eléctricos/Electrónicos</a:t>
            </a:r>
            <a:endParaRPr lang="es-ES" altLang="es-VE" sz="800"/>
          </a:p>
        </p:txBody>
      </p:sp>
      <p:sp>
        <p:nvSpPr>
          <p:cNvPr id="12317" name="Rectangle 35"/>
          <p:cNvSpPr>
            <a:spLocks noChangeArrowheads="1"/>
          </p:cNvSpPr>
          <p:nvPr/>
        </p:nvSpPr>
        <p:spPr bwMode="auto">
          <a:xfrm>
            <a:off x="5362575" y="5351463"/>
            <a:ext cx="1504950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18" name="Text Box 36"/>
          <p:cNvSpPr txBox="1">
            <a:spLocks noChangeArrowheads="1"/>
          </p:cNvSpPr>
          <p:nvPr/>
        </p:nvSpPr>
        <p:spPr bwMode="auto">
          <a:xfrm>
            <a:off x="5360988" y="5318125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Mantenimiento</a:t>
            </a:r>
          </a:p>
        </p:txBody>
      </p:sp>
      <p:sp>
        <p:nvSpPr>
          <p:cNvPr id="12319" name="Text Box 37"/>
          <p:cNvSpPr txBox="1">
            <a:spLocks noChangeArrowheads="1"/>
          </p:cNvSpPr>
          <p:nvPr/>
        </p:nvSpPr>
        <p:spPr bwMode="auto">
          <a:xfrm>
            <a:off x="5337175" y="548005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Cardón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2320" name="Line 39"/>
          <p:cNvSpPr>
            <a:spLocks noChangeShapeType="1"/>
          </p:cNvSpPr>
          <p:nvPr/>
        </p:nvSpPr>
        <p:spPr bwMode="auto">
          <a:xfrm>
            <a:off x="2360613" y="3841750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21" name="Line 40"/>
          <p:cNvSpPr>
            <a:spLocks noChangeShapeType="1"/>
          </p:cNvSpPr>
          <p:nvPr/>
        </p:nvSpPr>
        <p:spPr bwMode="auto">
          <a:xfrm>
            <a:off x="6099175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22" name="Rectangle 45"/>
          <p:cNvSpPr>
            <a:spLocks noChangeArrowheads="1"/>
          </p:cNvSpPr>
          <p:nvPr/>
        </p:nvSpPr>
        <p:spPr bwMode="auto">
          <a:xfrm>
            <a:off x="4073525" y="1062038"/>
            <a:ext cx="1368425" cy="59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2323" name="Text Box 46"/>
          <p:cNvSpPr txBox="1">
            <a:spLocks noChangeArrowheads="1"/>
          </p:cNvSpPr>
          <p:nvPr/>
        </p:nvSpPr>
        <p:spPr bwMode="auto">
          <a:xfrm>
            <a:off x="4144963" y="1073150"/>
            <a:ext cx="125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Remolcadores</a:t>
            </a:r>
          </a:p>
        </p:txBody>
      </p:sp>
      <p:sp>
        <p:nvSpPr>
          <p:cNvPr id="12324" name="Text Box 47"/>
          <p:cNvSpPr txBox="1">
            <a:spLocks noChangeArrowheads="1"/>
          </p:cNvSpPr>
          <p:nvPr/>
        </p:nvSpPr>
        <p:spPr bwMode="auto">
          <a:xfrm>
            <a:off x="3922713" y="1363663"/>
            <a:ext cx="165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Luis </a:t>
            </a:r>
            <a:r>
              <a:rPr lang="es-VE" altLang="es-VE" sz="800" b="1"/>
              <a:t>Vivas</a:t>
            </a:r>
            <a:endParaRPr lang="es-ES_tradnl" altLang="es-VE" sz="800" b="1"/>
          </a:p>
        </p:txBody>
      </p:sp>
      <p:sp>
        <p:nvSpPr>
          <p:cNvPr id="12325" name="Line 49"/>
          <p:cNvSpPr>
            <a:spLocks noChangeShapeType="1"/>
          </p:cNvSpPr>
          <p:nvPr/>
        </p:nvSpPr>
        <p:spPr bwMode="auto">
          <a:xfrm>
            <a:off x="4735513" y="16573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2326" name="Line 50"/>
          <p:cNvSpPr>
            <a:spLocks noChangeShapeType="1"/>
          </p:cNvSpPr>
          <p:nvPr/>
        </p:nvSpPr>
        <p:spPr bwMode="auto">
          <a:xfrm>
            <a:off x="4740275" y="26368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27" name="Line 51"/>
          <p:cNvSpPr>
            <a:spLocks noChangeShapeType="1"/>
          </p:cNvSpPr>
          <p:nvPr/>
        </p:nvSpPr>
        <p:spPr bwMode="auto">
          <a:xfrm flipV="1">
            <a:off x="5143500" y="388620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28" name="Line 52"/>
          <p:cNvSpPr>
            <a:spLocks noChangeShapeType="1"/>
          </p:cNvSpPr>
          <p:nvPr/>
        </p:nvSpPr>
        <p:spPr bwMode="auto">
          <a:xfrm>
            <a:off x="5153025" y="3886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29" name="Line 54"/>
          <p:cNvSpPr>
            <a:spLocks noChangeShapeType="1"/>
          </p:cNvSpPr>
          <p:nvPr/>
        </p:nvSpPr>
        <p:spPr bwMode="auto">
          <a:xfrm flipV="1">
            <a:off x="2354263" y="384175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0" name="Line 55"/>
          <p:cNvSpPr>
            <a:spLocks noChangeShapeType="1"/>
          </p:cNvSpPr>
          <p:nvPr/>
        </p:nvSpPr>
        <p:spPr bwMode="auto">
          <a:xfrm flipV="1">
            <a:off x="2354263" y="41052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1" name="Line 56"/>
          <p:cNvSpPr>
            <a:spLocks noChangeShapeType="1"/>
          </p:cNvSpPr>
          <p:nvPr/>
        </p:nvSpPr>
        <p:spPr bwMode="auto">
          <a:xfrm>
            <a:off x="3362325" y="3425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2" name="Line 57"/>
          <p:cNvSpPr>
            <a:spLocks noChangeShapeType="1"/>
          </p:cNvSpPr>
          <p:nvPr/>
        </p:nvSpPr>
        <p:spPr bwMode="auto">
          <a:xfrm flipV="1">
            <a:off x="5143500" y="410210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3" name="Line 46"/>
          <p:cNvSpPr>
            <a:spLocks noChangeShapeType="1"/>
          </p:cNvSpPr>
          <p:nvPr/>
        </p:nvSpPr>
        <p:spPr bwMode="auto">
          <a:xfrm>
            <a:off x="3935413" y="30686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4" name="Line 39"/>
          <p:cNvSpPr>
            <a:spLocks noChangeShapeType="1"/>
          </p:cNvSpPr>
          <p:nvPr/>
        </p:nvSpPr>
        <p:spPr bwMode="auto">
          <a:xfrm>
            <a:off x="2379663" y="4652963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5" name="Line 39"/>
          <p:cNvSpPr>
            <a:spLocks noChangeShapeType="1"/>
          </p:cNvSpPr>
          <p:nvPr/>
        </p:nvSpPr>
        <p:spPr bwMode="auto">
          <a:xfrm>
            <a:off x="2351088" y="5384800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6" name="Line 39"/>
          <p:cNvSpPr>
            <a:spLocks noChangeShapeType="1"/>
          </p:cNvSpPr>
          <p:nvPr/>
        </p:nvSpPr>
        <p:spPr bwMode="auto">
          <a:xfrm>
            <a:off x="5148263" y="4652963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7" name="Line 39"/>
          <p:cNvSpPr>
            <a:spLocks noChangeShapeType="1"/>
          </p:cNvSpPr>
          <p:nvPr/>
        </p:nvSpPr>
        <p:spPr bwMode="auto">
          <a:xfrm>
            <a:off x="5148263" y="558958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8" name="Line 39"/>
          <p:cNvSpPr>
            <a:spLocks noChangeShapeType="1"/>
          </p:cNvSpPr>
          <p:nvPr/>
        </p:nvSpPr>
        <p:spPr bwMode="auto">
          <a:xfrm>
            <a:off x="5148263" y="60325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39" name="Text Box 52"/>
          <p:cNvSpPr txBox="1">
            <a:spLocks noChangeArrowheads="1"/>
          </p:cNvSpPr>
          <p:nvPr/>
        </p:nvSpPr>
        <p:spPr bwMode="auto">
          <a:xfrm>
            <a:off x="1116013" y="5286375"/>
            <a:ext cx="1439862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Crp Cardon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Crp Amuay 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Manaure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Guaicamacuto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Bromelia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6245225" y="1304925"/>
          <a:ext cx="2898775" cy="969963"/>
        </p:xfrm>
        <a:graphic>
          <a:graphicData uri="http://schemas.openxmlformats.org/presentationml/2006/ole">
            <p:oleObj spid="_x0000_s9218" name="Worksheet" r:id="rId4" imgW="3076651" imgH="1009802" progId="Excel.Sheet.8">
              <p:embed/>
            </p:oleObj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692275" y="517525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altLang="es-VE" sz="1200" b="1"/>
              <a:t>Gerencia de Remolcadores </a:t>
            </a:r>
          </a:p>
          <a:p>
            <a:pPr algn="r"/>
            <a:r>
              <a:rPr lang="es-ES_tradnl" altLang="es-VE" sz="1200" b="1"/>
              <a:t>Superintendencia de Remolcadores Centro (El Palito/ Catia La Mar / Carenero)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808413" y="1790700"/>
            <a:ext cx="14954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s-VE" sz="800"/>
              <a:t>Superintendencia  de Remolcadores</a:t>
            </a:r>
          </a:p>
          <a:p>
            <a:pPr algn="ctr">
              <a:lnSpc>
                <a:spcPct val="90000"/>
              </a:lnSpc>
            </a:pPr>
            <a:r>
              <a:rPr lang="es-ES_tradnl" altLang="es-VE" sz="800"/>
              <a:t>Centro</a:t>
            </a:r>
            <a:endParaRPr lang="es-ES_tradnl" altLang="es-VE" sz="800">
              <a:solidFill>
                <a:srgbClr val="FF0000"/>
              </a:solidFill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4090988" y="2198688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1 NNC</a:t>
            </a:r>
          </a:p>
          <a:p>
            <a:pPr algn="ctr"/>
            <a:r>
              <a:rPr lang="es-ES_tradnl" altLang="es-VE" sz="800" b="1"/>
              <a:t>Leandro Lopez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336800" y="2700338"/>
            <a:ext cx="13954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2268538" y="2732088"/>
            <a:ext cx="152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Asistente Remolcadores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2312988" y="2933700"/>
            <a:ext cx="1430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NCM El Palito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2438400" y="4619625"/>
            <a:ext cx="1536700" cy="6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2520950" y="4610100"/>
            <a:ext cx="1314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Analista De Operaciones</a:t>
            </a: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2411413" y="5373688"/>
            <a:ext cx="1655762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2411413" y="5373688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Tripulantes (06 Remolcadores)</a:t>
            </a:r>
          </a:p>
          <a:p>
            <a:pPr algn="ctr"/>
            <a:endParaRPr lang="es-ES" altLang="es-VE" sz="800"/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2339975" y="5516563"/>
            <a:ext cx="194945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VE" sz="800" b="1"/>
              <a:t>23 NCM Capitán De Remolcador</a:t>
            </a:r>
          </a:p>
          <a:p>
            <a:r>
              <a:rPr lang="es-ES" altLang="es-VE" sz="800" b="1"/>
              <a:t>23 NCD Motorista De Remolcador</a:t>
            </a:r>
          </a:p>
          <a:p>
            <a:r>
              <a:rPr lang="es-ES" altLang="es-VE" sz="800" b="1"/>
              <a:t>47 NCD Marinero </a:t>
            </a:r>
          </a:p>
          <a:p>
            <a:r>
              <a:rPr lang="es-ES" altLang="es-VE" sz="800" b="1"/>
              <a:t>23 NCD Aceitero </a:t>
            </a:r>
          </a:p>
          <a:p>
            <a:r>
              <a:rPr lang="es-ES" altLang="es-VE" sz="800" b="1"/>
              <a:t>23 NCD Cocinero </a:t>
            </a:r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>
            <a:off x="3189288" y="3357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4572000" y="2565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>
            <a:off x="3203575" y="33575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5340350" y="6049963"/>
            <a:ext cx="1230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2 NCD Catia La Mar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/>
              <a:t>2 NCD El Palito</a:t>
            </a:r>
            <a:endParaRPr lang="es-ES" altLang="es-VE" sz="800"/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5081588" y="4716463"/>
            <a:ext cx="1687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Catia La Mar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Vacante</a:t>
            </a:r>
            <a:endParaRPr lang="es-ES" altLang="es-VE" sz="800" b="1">
              <a:solidFill>
                <a:srgbClr val="FF0000"/>
              </a:solidFill>
            </a:endParaRPr>
          </a:p>
          <a:p>
            <a:pPr algn="ctr"/>
            <a:r>
              <a:rPr lang="es-ES_tradnl" altLang="es-VE" sz="800"/>
              <a:t>1 NNC El Palito</a:t>
            </a:r>
            <a:endParaRPr lang="es-ES" altLang="es-VE" sz="800"/>
          </a:p>
          <a:p>
            <a:pPr algn="ctr"/>
            <a:r>
              <a:rPr lang="es-ES_tradnl" altLang="es-VE" sz="800" b="1"/>
              <a:t>Alfredo Martínez</a:t>
            </a:r>
            <a:endParaRPr lang="es-ES" altLang="es-VE" sz="800" b="1"/>
          </a:p>
        </p:txBody>
      </p:sp>
      <p:sp>
        <p:nvSpPr>
          <p:cNvPr id="13331" name="Rectangle 23"/>
          <p:cNvSpPr>
            <a:spLocks noChangeArrowheads="1"/>
          </p:cNvSpPr>
          <p:nvPr/>
        </p:nvSpPr>
        <p:spPr bwMode="auto">
          <a:xfrm>
            <a:off x="2452688" y="3573463"/>
            <a:ext cx="1512887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32" name="Text Box 24"/>
          <p:cNvSpPr txBox="1">
            <a:spLocks noChangeArrowheads="1"/>
          </p:cNvSpPr>
          <p:nvPr/>
        </p:nvSpPr>
        <p:spPr bwMode="auto">
          <a:xfrm>
            <a:off x="2497138" y="3575050"/>
            <a:ext cx="14382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Supervisor De Operaciones</a:t>
            </a:r>
          </a:p>
        </p:txBody>
      </p:sp>
      <p:sp>
        <p:nvSpPr>
          <p:cNvPr id="13333" name="Text Box 26"/>
          <p:cNvSpPr txBox="1">
            <a:spLocks noChangeArrowheads="1"/>
          </p:cNvSpPr>
          <p:nvPr/>
        </p:nvSpPr>
        <p:spPr bwMode="auto">
          <a:xfrm>
            <a:off x="2379663" y="3805238"/>
            <a:ext cx="1687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Catia La Mar</a:t>
            </a:r>
          </a:p>
          <a:p>
            <a:pPr algn="ctr"/>
            <a:r>
              <a:rPr lang="es-VE" altLang="es-VE" sz="800" b="1"/>
              <a:t>Alejandro Corro</a:t>
            </a:r>
          </a:p>
          <a:p>
            <a:pPr algn="ctr"/>
            <a:r>
              <a:rPr lang="es-ES_tradnl" altLang="es-VE" sz="800"/>
              <a:t>1 NNC El Palito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</a:t>
            </a:r>
            <a:r>
              <a:rPr lang="es-VE" altLang="es-VE" sz="800" b="1">
                <a:solidFill>
                  <a:srgbClr val="FF0000"/>
                </a:solidFill>
              </a:rPr>
              <a:t>acante</a:t>
            </a:r>
            <a:endParaRPr lang="es-ES" altLang="es-VE" sz="800">
              <a:solidFill>
                <a:srgbClr val="FF0000"/>
              </a:solidFill>
            </a:endParaRPr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3868738" y="1795463"/>
            <a:ext cx="1400175" cy="769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4873625" y="3735388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Catia La Mar</a:t>
            </a:r>
          </a:p>
          <a:p>
            <a:pPr algn="ctr"/>
            <a:r>
              <a:rPr lang="es-VE" altLang="es-VE" sz="800" b="1"/>
              <a:t>Limberth Bueno</a:t>
            </a:r>
            <a:r>
              <a:rPr lang="es-VE" altLang="es-VE" sz="800" b="1">
                <a:solidFill>
                  <a:srgbClr val="CC0000"/>
                </a:solidFill>
              </a:rPr>
              <a:t> </a:t>
            </a:r>
          </a:p>
          <a:p>
            <a:pPr algn="ctr"/>
            <a:r>
              <a:rPr lang="es-ES_tradnl" altLang="es-VE" sz="800"/>
              <a:t>1 NNC El Palito</a:t>
            </a:r>
          </a:p>
          <a:p>
            <a:pPr algn="ctr"/>
            <a:r>
              <a:rPr lang="es-ES_tradnl" altLang="es-VE" sz="800" b="1">
                <a:solidFill>
                  <a:srgbClr val="FF0000"/>
                </a:solidFill>
              </a:rPr>
              <a:t>Vaca</a:t>
            </a:r>
            <a:r>
              <a:rPr lang="es-VE" altLang="es-VE" sz="800" b="1">
                <a:solidFill>
                  <a:srgbClr val="FF0000"/>
                </a:solidFill>
              </a:rPr>
              <a:t>nte</a:t>
            </a:r>
            <a:endParaRPr lang="es-ES" altLang="es-VE" sz="800" b="1">
              <a:solidFill>
                <a:srgbClr val="FF0000"/>
              </a:solidFill>
            </a:endParaRP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2555875" y="4724400"/>
            <a:ext cx="13271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1 NNC Catia La Mar</a:t>
            </a:r>
          </a:p>
          <a:p>
            <a:pPr algn="ctr"/>
            <a:r>
              <a:rPr lang="es-ES" altLang="es-VE" sz="800" b="1">
                <a:solidFill>
                  <a:srgbClr val="FF0000"/>
                </a:solidFill>
              </a:rPr>
              <a:t>Vacante</a:t>
            </a:r>
          </a:p>
          <a:p>
            <a:pPr algn="ctr"/>
            <a:r>
              <a:rPr lang="es-ES_tradnl" altLang="es-VE" sz="800"/>
              <a:t>1 NNC El Palito</a:t>
            </a:r>
          </a:p>
          <a:p>
            <a:pPr algn="ctr"/>
            <a:r>
              <a:rPr lang="es-ES_tradnl" altLang="es-VE" sz="800" b="1"/>
              <a:t>Eliana Guerrero</a:t>
            </a:r>
            <a:endParaRPr lang="es-ES" altLang="es-VE" sz="800" b="1"/>
          </a:p>
          <a:p>
            <a:pPr algn="ctr"/>
            <a:endParaRPr lang="es-ES" altLang="es-VE" sz="800" b="1"/>
          </a:p>
        </p:txBody>
      </p:sp>
      <p:sp>
        <p:nvSpPr>
          <p:cNvPr id="13337" name="Line 31"/>
          <p:cNvSpPr>
            <a:spLocks noChangeShapeType="1"/>
          </p:cNvSpPr>
          <p:nvPr/>
        </p:nvSpPr>
        <p:spPr bwMode="auto">
          <a:xfrm>
            <a:off x="5935663" y="3357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38" name="Rectangle 32"/>
          <p:cNvSpPr>
            <a:spLocks noChangeArrowheads="1"/>
          </p:cNvSpPr>
          <p:nvPr/>
        </p:nvSpPr>
        <p:spPr bwMode="auto">
          <a:xfrm>
            <a:off x="5157788" y="3573463"/>
            <a:ext cx="151288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5102225" y="3575050"/>
            <a:ext cx="15573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 Supervisor De Mantenimiento</a:t>
            </a:r>
          </a:p>
        </p:txBody>
      </p:sp>
      <p:sp>
        <p:nvSpPr>
          <p:cNvPr id="13340" name="Rectangle 35"/>
          <p:cNvSpPr>
            <a:spLocks noChangeArrowheads="1"/>
          </p:cNvSpPr>
          <p:nvPr/>
        </p:nvSpPr>
        <p:spPr bwMode="auto">
          <a:xfrm>
            <a:off x="5214938" y="5911850"/>
            <a:ext cx="151765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41" name="Text Box 36"/>
          <p:cNvSpPr txBox="1">
            <a:spLocks noChangeArrowheads="1"/>
          </p:cNvSpPr>
          <p:nvPr/>
        </p:nvSpPr>
        <p:spPr bwMode="auto">
          <a:xfrm>
            <a:off x="5573713" y="5876925"/>
            <a:ext cx="6492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altLang="es-VE" sz="800"/>
              <a:t> Mecánico</a:t>
            </a:r>
          </a:p>
        </p:txBody>
      </p:sp>
      <p:sp>
        <p:nvSpPr>
          <p:cNvPr id="13342" name="Rectangle 37"/>
          <p:cNvSpPr>
            <a:spLocks noChangeArrowheads="1"/>
          </p:cNvSpPr>
          <p:nvPr/>
        </p:nvSpPr>
        <p:spPr bwMode="auto">
          <a:xfrm>
            <a:off x="5208588" y="4537075"/>
            <a:ext cx="151288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43" name="Text Box 39"/>
          <p:cNvSpPr txBox="1">
            <a:spLocks noChangeArrowheads="1"/>
          </p:cNvSpPr>
          <p:nvPr/>
        </p:nvSpPr>
        <p:spPr bwMode="auto">
          <a:xfrm>
            <a:off x="5289550" y="4479925"/>
            <a:ext cx="1209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altLang="es-VE" sz="800"/>
              <a:t>Analista De Sistema </a:t>
            </a:r>
          </a:p>
          <a:p>
            <a:pPr algn="ctr"/>
            <a:r>
              <a:rPr lang="es-ES_tradnl" altLang="es-VE" sz="800"/>
              <a:t>Eléctricos/Electrónicos</a:t>
            </a:r>
            <a:endParaRPr lang="es-ES" altLang="es-VE" sz="800"/>
          </a:p>
        </p:txBody>
      </p:sp>
      <p:sp>
        <p:nvSpPr>
          <p:cNvPr id="13344" name="Rectangle 40"/>
          <p:cNvSpPr>
            <a:spLocks noChangeArrowheads="1"/>
          </p:cNvSpPr>
          <p:nvPr/>
        </p:nvSpPr>
        <p:spPr bwMode="auto">
          <a:xfrm>
            <a:off x="5199063" y="5395913"/>
            <a:ext cx="15287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45" name="Text Box 41"/>
          <p:cNvSpPr txBox="1">
            <a:spLocks noChangeArrowheads="1"/>
          </p:cNvSpPr>
          <p:nvPr/>
        </p:nvSpPr>
        <p:spPr bwMode="auto">
          <a:xfrm>
            <a:off x="5197475" y="5354638"/>
            <a:ext cx="152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VE" sz="800"/>
              <a:t> Analista De Mantenimiento</a:t>
            </a:r>
          </a:p>
        </p:txBody>
      </p:sp>
      <p:sp>
        <p:nvSpPr>
          <p:cNvPr id="13346" name="Text Box 43"/>
          <p:cNvSpPr txBox="1">
            <a:spLocks noChangeArrowheads="1"/>
          </p:cNvSpPr>
          <p:nvPr/>
        </p:nvSpPr>
        <p:spPr bwMode="auto">
          <a:xfrm>
            <a:off x="4572000" y="5468938"/>
            <a:ext cx="287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altLang="es-VE" sz="800"/>
              <a:t>1 NNC El Palito</a:t>
            </a:r>
          </a:p>
          <a:p>
            <a:pPr algn="ctr"/>
            <a:r>
              <a:rPr lang="es-VE" altLang="es-VE" sz="800" b="1">
                <a:solidFill>
                  <a:srgbClr val="FF0000"/>
                </a:solidFill>
              </a:rPr>
              <a:t>Vacante</a:t>
            </a:r>
          </a:p>
        </p:txBody>
      </p:sp>
      <p:sp>
        <p:nvSpPr>
          <p:cNvPr id="13347" name="Line 46"/>
          <p:cNvSpPr>
            <a:spLocks noChangeShapeType="1"/>
          </p:cNvSpPr>
          <p:nvPr/>
        </p:nvSpPr>
        <p:spPr bwMode="auto">
          <a:xfrm>
            <a:off x="2297113" y="44910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48" name="Line 47"/>
          <p:cNvSpPr>
            <a:spLocks noChangeShapeType="1"/>
          </p:cNvSpPr>
          <p:nvPr/>
        </p:nvSpPr>
        <p:spPr bwMode="auto">
          <a:xfrm>
            <a:off x="3170238" y="43465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49" name="Line 48"/>
          <p:cNvSpPr>
            <a:spLocks noChangeShapeType="1"/>
          </p:cNvSpPr>
          <p:nvPr/>
        </p:nvSpPr>
        <p:spPr bwMode="auto">
          <a:xfrm>
            <a:off x="2297113" y="44910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50" name="Line 51"/>
          <p:cNvSpPr>
            <a:spLocks noChangeShapeType="1"/>
          </p:cNvSpPr>
          <p:nvPr/>
        </p:nvSpPr>
        <p:spPr bwMode="auto">
          <a:xfrm>
            <a:off x="5076825" y="4437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51" name="Line 52"/>
          <p:cNvSpPr>
            <a:spLocks noChangeShapeType="1"/>
          </p:cNvSpPr>
          <p:nvPr/>
        </p:nvSpPr>
        <p:spPr bwMode="auto">
          <a:xfrm>
            <a:off x="5940425" y="42926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52" name="Line 53"/>
          <p:cNvSpPr>
            <a:spLocks noChangeShapeType="1"/>
          </p:cNvSpPr>
          <p:nvPr/>
        </p:nvSpPr>
        <p:spPr bwMode="auto">
          <a:xfrm>
            <a:off x="5070475" y="444658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53" name="Rectangle 55"/>
          <p:cNvSpPr>
            <a:spLocks noChangeArrowheads="1"/>
          </p:cNvSpPr>
          <p:nvPr/>
        </p:nvSpPr>
        <p:spPr bwMode="auto">
          <a:xfrm>
            <a:off x="3879850" y="971550"/>
            <a:ext cx="1368425" cy="592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 altLang="es-VE" sz="800"/>
          </a:p>
        </p:txBody>
      </p:sp>
      <p:sp>
        <p:nvSpPr>
          <p:cNvPr id="13354" name="Text Box 56"/>
          <p:cNvSpPr txBox="1">
            <a:spLocks noChangeArrowheads="1"/>
          </p:cNvSpPr>
          <p:nvPr/>
        </p:nvSpPr>
        <p:spPr bwMode="auto">
          <a:xfrm>
            <a:off x="3951288" y="982663"/>
            <a:ext cx="125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Gerencia Flota  Remolcadores</a:t>
            </a:r>
          </a:p>
        </p:txBody>
      </p:sp>
      <p:sp>
        <p:nvSpPr>
          <p:cNvPr id="13355" name="Text Box 57"/>
          <p:cNvSpPr txBox="1">
            <a:spLocks noChangeArrowheads="1"/>
          </p:cNvSpPr>
          <p:nvPr/>
        </p:nvSpPr>
        <p:spPr bwMode="auto">
          <a:xfrm>
            <a:off x="3852863" y="1268413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altLang="es-VE" sz="800"/>
              <a:t>1 NNC Cardón</a:t>
            </a:r>
          </a:p>
          <a:p>
            <a:pPr algn="ctr"/>
            <a:r>
              <a:rPr lang="es-ES_tradnl" altLang="es-VE" sz="800" b="1"/>
              <a:t>Luis V</a:t>
            </a:r>
            <a:r>
              <a:rPr lang="es-VE" altLang="es-VE" sz="800" b="1"/>
              <a:t>i</a:t>
            </a:r>
            <a:r>
              <a:rPr lang="es-ES_tradnl" altLang="es-VE" sz="800" b="1"/>
              <a:t>vas</a:t>
            </a:r>
          </a:p>
        </p:txBody>
      </p:sp>
      <p:sp>
        <p:nvSpPr>
          <p:cNvPr id="13356" name="Line 59"/>
          <p:cNvSpPr>
            <a:spLocks noChangeShapeType="1"/>
          </p:cNvSpPr>
          <p:nvPr/>
        </p:nvSpPr>
        <p:spPr bwMode="auto">
          <a:xfrm>
            <a:off x="4570413" y="1566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13357" name="Line 60"/>
          <p:cNvSpPr>
            <a:spLocks noChangeShapeType="1"/>
          </p:cNvSpPr>
          <p:nvPr/>
        </p:nvSpPr>
        <p:spPr bwMode="auto">
          <a:xfrm>
            <a:off x="5067300" y="4595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58" name="Line 47"/>
          <p:cNvSpPr>
            <a:spLocks noChangeShapeType="1"/>
          </p:cNvSpPr>
          <p:nvPr/>
        </p:nvSpPr>
        <p:spPr bwMode="auto">
          <a:xfrm>
            <a:off x="3708400" y="29972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59" name="Line 48"/>
          <p:cNvSpPr>
            <a:spLocks noChangeShapeType="1"/>
          </p:cNvSpPr>
          <p:nvPr/>
        </p:nvSpPr>
        <p:spPr bwMode="auto">
          <a:xfrm>
            <a:off x="2279650" y="47974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60" name="Line 49"/>
          <p:cNvSpPr>
            <a:spLocks noChangeShapeType="1"/>
          </p:cNvSpPr>
          <p:nvPr/>
        </p:nvSpPr>
        <p:spPr bwMode="auto">
          <a:xfrm>
            <a:off x="2279650" y="55784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61" name="Line 50"/>
          <p:cNvSpPr>
            <a:spLocks noChangeShapeType="1"/>
          </p:cNvSpPr>
          <p:nvPr/>
        </p:nvSpPr>
        <p:spPr bwMode="auto">
          <a:xfrm>
            <a:off x="5076825" y="47974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62" name="Line 51"/>
          <p:cNvSpPr>
            <a:spLocks noChangeShapeType="1"/>
          </p:cNvSpPr>
          <p:nvPr/>
        </p:nvSpPr>
        <p:spPr bwMode="auto">
          <a:xfrm>
            <a:off x="5076825" y="558958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63" name="Line 52"/>
          <p:cNvSpPr>
            <a:spLocks noChangeShapeType="1"/>
          </p:cNvSpPr>
          <p:nvPr/>
        </p:nvSpPr>
        <p:spPr bwMode="auto">
          <a:xfrm>
            <a:off x="5076825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64" name="Text Box 53"/>
          <p:cNvSpPr txBox="1">
            <a:spLocks noChangeArrowheads="1"/>
          </p:cNvSpPr>
          <p:nvPr/>
        </p:nvSpPr>
        <p:spPr bwMode="auto">
          <a:xfrm>
            <a:off x="684213" y="5589588"/>
            <a:ext cx="1798637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Bachaco (El palito)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Arañero (El palito)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Yasmin (Catia la mar) 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Margarita (Catia la mar)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es-VE" sz="800" b="1">
                <a:solidFill>
                  <a:srgbClr val="FF0000"/>
                </a:solidFill>
              </a:rPr>
              <a:t>Magnolia (Carenero)</a:t>
            </a:r>
            <a:r>
              <a:rPr lang="es-VE" sz="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2468</Words>
  <Application>Microsoft Office PowerPoint</Application>
  <PresentationFormat>Presentación en pantalla (4:3)</PresentationFormat>
  <Paragraphs>919</Paragraphs>
  <Slides>17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1_Tema de Office</vt:lpstr>
      <vt:lpstr>Hoja de cálculo de Microsoft Office Excel 97-2003</vt:lpstr>
      <vt:lpstr>Hoja de cálculo de Microsoft Office Excel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PDVSA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GRATEROLK</dc:creator>
  <cp:lastModifiedBy>GRATEROLK</cp:lastModifiedBy>
  <cp:revision>1</cp:revision>
  <dcterms:created xsi:type="dcterms:W3CDTF">2024-01-09T19:31:49Z</dcterms:created>
  <dcterms:modified xsi:type="dcterms:W3CDTF">2024-01-09T19:40:15Z</dcterms:modified>
</cp:coreProperties>
</file>