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02"/>
        <p:guide pos="383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s 49"/>
          <p:cNvSpPr/>
          <p:nvPr/>
        </p:nvSpPr>
        <p:spPr>
          <a:xfrm>
            <a:off x="2728595" y="558165"/>
            <a:ext cx="6609715" cy="12515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>
              <a:latin typeface="URW Gothic" panose="00000500000000000000" charset="0"/>
              <a:cs typeface="URW Gothic" panose="00000500000000000000" charset="0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2026920" y="6353810"/>
            <a:ext cx="8137525" cy="396875"/>
          </a:xfrm>
          <a:custGeom>
            <a:avLst/>
            <a:gdLst/>
            <a:ahLst/>
            <a:cxnLst/>
            <a:rect l="l" t="t" r="r" b="b"/>
            <a:pathLst>
              <a:path w="10206" h="7058">
                <a:moveTo>
                  <a:pt x="1176" y="0"/>
                </a:moveTo>
                <a:cubicBezTo>
                  <a:pt x="588" y="0"/>
                  <a:pt x="0" y="588"/>
                  <a:pt x="0" y="1176"/>
                </a:cubicBezTo>
                <a:lnTo>
                  <a:pt x="0" y="5880"/>
                </a:lnTo>
                <a:cubicBezTo>
                  <a:pt x="0" y="6468"/>
                  <a:pt x="588" y="7057"/>
                  <a:pt x="1176" y="7057"/>
                </a:cubicBezTo>
                <a:lnTo>
                  <a:pt x="9028" y="7057"/>
                </a:lnTo>
                <a:cubicBezTo>
                  <a:pt x="9616" y="7057"/>
                  <a:pt x="10205" y="6468"/>
                  <a:pt x="10205" y="5880"/>
                </a:cubicBezTo>
                <a:lnTo>
                  <a:pt x="10205" y="1176"/>
                </a:lnTo>
                <a:cubicBezTo>
                  <a:pt x="10205" y="588"/>
                  <a:pt x="9616" y="0"/>
                  <a:pt x="9028" y="0"/>
                </a:cubicBezTo>
                <a:lnTo>
                  <a:pt x="1176" y="0"/>
                </a:ln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9360">
            <a:noFill/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6800" rIns="90000" bIns="46800" anchor="ctr">
            <a:noAutofit/>
          </a:bodyPr>
          <a:p>
            <a:pPr algn="ctr">
              <a:lnSpc>
                <a:spcPct val="100000"/>
              </a:lnSpc>
              <a:buNone/>
            </a:pPr>
            <a:endParaRPr lang="es-ES_tradnl" altLang="es-VE" sz="1400" b="1" strike="noStrike" spc="-1">
              <a:latin typeface="URW Gothic" panose="00000500000000000000" charset="0"/>
              <a:cs typeface="URW Gothic" panose="00000500000000000000" charset="0"/>
            </a:endParaRPr>
          </a:p>
        </p:txBody>
      </p:sp>
      <p:sp>
        <p:nvSpPr>
          <p:cNvPr id="526" name="CustomShape 82"/>
          <p:cNvSpPr/>
          <p:nvPr/>
        </p:nvSpPr>
        <p:spPr>
          <a:xfrm>
            <a:off x="2722880" y="1868170"/>
            <a:ext cx="6694170" cy="1830070"/>
          </a:xfrm>
          <a:prstGeom prst="rect">
            <a:avLst/>
          </a:prstGeom>
          <a:gradFill rotWithShape="0">
            <a:gsLst>
              <a:gs pos="0">
                <a:srgbClr val="14CD68"/>
              </a:gs>
              <a:gs pos="100000">
                <a:srgbClr val="035C7D"/>
              </a:gs>
            </a:gsLst>
            <a:lin ang="5400000"/>
          </a:gradFill>
          <a:ln w="0">
            <a:solidFill>
              <a:srgbClr val="9BBB59">
                <a:lumMod val="50000"/>
              </a:srgbClr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38160" tIns="0" rIns="12600" bIns="0" anchor="ctr">
            <a:noAutofit/>
          </a:bodyPr>
          <a:p>
            <a:pPr algn="ctr">
              <a:lnSpc>
                <a:spcPct val="87000"/>
              </a:lnSpc>
              <a:buNone/>
            </a:pPr>
            <a:endParaRPr lang="es-VE" sz="600" b="0" strike="noStrike" spc="-1">
              <a:latin typeface="URW Gothic" panose="00000500000000000000" charset="0"/>
              <a:cs typeface="URW Gothic" panose="00000500000000000000" charset="0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105410" y="401320"/>
            <a:ext cx="1771650" cy="1569720"/>
          </a:xfrm>
          <a:custGeom>
            <a:avLst/>
            <a:gdLst/>
            <a:ahLst/>
            <a:cxnLst/>
            <a:rect l="l" t="t" r="r" b="b"/>
            <a:pathLst>
              <a:path w="10206" h="7058">
                <a:moveTo>
                  <a:pt x="1176" y="0"/>
                </a:moveTo>
                <a:cubicBezTo>
                  <a:pt x="588" y="0"/>
                  <a:pt x="0" y="588"/>
                  <a:pt x="0" y="1176"/>
                </a:cubicBezTo>
                <a:lnTo>
                  <a:pt x="0" y="5880"/>
                </a:lnTo>
                <a:cubicBezTo>
                  <a:pt x="0" y="6468"/>
                  <a:pt x="588" y="7057"/>
                  <a:pt x="1176" y="7057"/>
                </a:cubicBezTo>
                <a:lnTo>
                  <a:pt x="9028" y="7057"/>
                </a:lnTo>
                <a:cubicBezTo>
                  <a:pt x="9616" y="7057"/>
                  <a:pt x="10205" y="6468"/>
                  <a:pt x="10205" y="5880"/>
                </a:cubicBezTo>
                <a:lnTo>
                  <a:pt x="10205" y="1176"/>
                </a:lnTo>
                <a:cubicBezTo>
                  <a:pt x="10205" y="588"/>
                  <a:pt x="9616" y="0"/>
                  <a:pt x="9028" y="0"/>
                </a:cubicBezTo>
                <a:lnTo>
                  <a:pt x="1176" y="0"/>
                </a:lnTo>
              </a:path>
            </a:pathLst>
          </a:custGeom>
          <a:gradFill rotWithShape="0">
            <a:gsLst>
              <a:gs pos="0">
                <a:srgbClr val="009999"/>
              </a:gs>
              <a:gs pos="100000">
                <a:srgbClr val="CCFFFF"/>
              </a:gs>
            </a:gsLst>
            <a:lin ang="13500000"/>
          </a:gradFill>
          <a:ln w="9360">
            <a:solidFill>
              <a:srgbClr val="33CCCC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6800" rIns="90000" bIns="468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lang="es-ES_tradnl" altLang="es-VE" sz="1600" b="1" strike="noStrike" spc="-1">
                <a:solidFill>
                  <a:srgbClr val="000000"/>
                </a:solidFill>
                <a:latin typeface="URW Gothic" panose="00000500000000000000" charset="0"/>
                <a:ea typeface="DejaVu Sans" panose="020B0603030804020204"/>
                <a:cs typeface="URW Gothic" panose="00000500000000000000" charset="0"/>
              </a:rPr>
              <a:t>REQUISITOS DEL CLIENTE</a:t>
            </a:r>
            <a:endParaRPr lang="es-ES_tradnl" altLang="es-VE" sz="1600" b="1" strike="noStrike" spc="-1">
              <a:solidFill>
                <a:srgbClr val="000000"/>
              </a:solidFill>
              <a:latin typeface="URW Gothic" panose="00000500000000000000" charset="0"/>
              <a:ea typeface="DejaVu Sans" panose="020B0603030804020204"/>
              <a:cs typeface="URW Gothic" panose="00000500000000000000" charset="0"/>
            </a:endParaRPr>
          </a:p>
        </p:txBody>
      </p:sp>
      <p:sp>
        <p:nvSpPr>
          <p:cNvPr id="188" name="CustomShape 7"/>
          <p:cNvSpPr/>
          <p:nvPr/>
        </p:nvSpPr>
        <p:spPr>
          <a:xfrm>
            <a:off x="2531745" y="1946275"/>
            <a:ext cx="7074535" cy="38417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6800" rIns="90000" bIns="46800" anchor="t">
            <a:noAutofit/>
          </a:bodyPr>
          <a:p>
            <a:pPr algn="ctr">
              <a:lnSpc>
                <a:spcPct val="100000"/>
              </a:lnSpc>
              <a:spcBef>
                <a:spcPts val="1245"/>
              </a:spcBef>
              <a:buNone/>
            </a:pPr>
            <a:r>
              <a:rPr lang="es-VE" sz="1000" b="1" strike="noStrike" spc="-1">
                <a:solidFill>
                  <a:srgbClr val="CC0000"/>
                </a:solidFill>
                <a:latin typeface="URW Gothic" panose="00000500000000000000" charset="0"/>
                <a:ea typeface="DejaVu Sans" panose="020B0603030804020204"/>
                <a:cs typeface="URW Gothic" panose="00000500000000000000" charset="0"/>
              </a:rPr>
              <a:t>PROCESO MEDULAR</a:t>
            </a:r>
            <a:r>
              <a:rPr lang="es-ES_tradnl" altLang="es-VE" sz="1000" b="1" strike="noStrike" spc="-1">
                <a:solidFill>
                  <a:srgbClr val="CC0000"/>
                </a:solidFill>
                <a:latin typeface="URW Gothic" panose="00000500000000000000" charset="0"/>
                <a:ea typeface="DejaVu Sans" panose="020B0603030804020204"/>
                <a:cs typeface="URW Gothic" panose="00000500000000000000" charset="0"/>
              </a:rPr>
              <a:t>ES TANQUEROS / EMBARCIONES FLUVIALES</a:t>
            </a:r>
            <a:endParaRPr lang="es-ES_tradnl" altLang="es-VE" sz="1000" b="1" strike="noStrike" spc="-1">
              <a:solidFill>
                <a:srgbClr val="CC0000"/>
              </a:solidFill>
              <a:latin typeface="URW Gothic" panose="00000500000000000000" charset="0"/>
              <a:ea typeface="DejaVu Sans" panose="020B0603030804020204"/>
              <a:cs typeface="URW Gothic" panose="00000500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340860" y="6405880"/>
            <a:ext cx="324104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_tradnl" altLang="en-US" sz="1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RW Gothic" panose="00000500000000000000" charset="0"/>
                <a:cs typeface="URW Gothic" panose="00000500000000000000" charset="0"/>
              </a:rPr>
              <a:t>Auditorias Internas del SGSC / PBIP</a:t>
            </a:r>
            <a:endParaRPr lang="es-ES_tradnl" altLang="en-US" sz="1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RW Gothic" panose="00000500000000000000" charset="0"/>
              <a:cs typeface="URW Gothic" panose="00000500000000000000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9220" y="2031365"/>
            <a:ext cx="1697355" cy="3830955"/>
          </a:xfrm>
          <a:prstGeom prst="rect">
            <a:avLst/>
          </a:prstGeom>
          <a:solidFill>
            <a:srgbClr val="B2B2B2"/>
          </a:solidFill>
        </p:spPr>
        <p:txBody>
          <a:bodyPr wrap="square" rtlCol="0">
            <a:spAutoFit/>
          </a:bodyPr>
          <a:p>
            <a:pPr algn="ctr"/>
            <a:endParaRPr lang="es-ES_tradnl" altLang="en-US" sz="900">
              <a:latin typeface="URW Gothic" panose="00000500000000000000" charset="0"/>
              <a:cs typeface="URW Gothic" panose="00000500000000000000" charset="0"/>
            </a:endParaRPr>
          </a:p>
          <a:p>
            <a:pPr algn="ctr"/>
            <a:endParaRPr lang="es-ES_tradnl" altLang="en-US" sz="900">
              <a:latin typeface="URW Gothic" panose="00000500000000000000" charset="0"/>
              <a:cs typeface="URW Gothic" panose="00000500000000000000" charset="0"/>
            </a:endParaRPr>
          </a:p>
          <a:p>
            <a:pPr algn="ctr"/>
            <a:endParaRPr lang="es-ES_tradnl" altLang="en-US" sz="900">
              <a:latin typeface="URW Gothic" panose="00000500000000000000" charset="0"/>
              <a:cs typeface="URW Gothic" panose="00000500000000000000" charset="0"/>
            </a:endParaRPr>
          </a:p>
          <a:p>
            <a:pPr algn="ctr"/>
            <a:endParaRPr lang="es-ES_tradnl" altLang="en-US" sz="900">
              <a:latin typeface="URW Gothic" panose="00000500000000000000" charset="0"/>
              <a:cs typeface="URW Gothic" panose="00000500000000000000" charset="0"/>
            </a:endParaRPr>
          </a:p>
          <a:p>
            <a:pPr algn="ctr"/>
            <a:r>
              <a:rPr lang="es-ES_tradnl" altLang="en-US" sz="900">
                <a:latin typeface="URW Gothic" panose="00000500000000000000" charset="0"/>
                <a:cs typeface="URW Gothic" panose="00000500000000000000" charset="0"/>
              </a:rPr>
              <a:t>CONTRATO DE FLETAMENTO</a:t>
            </a:r>
            <a:endParaRPr lang="es-ES_tradnl" altLang="en-US" sz="900">
              <a:latin typeface="URW Gothic" panose="00000500000000000000" charset="0"/>
              <a:cs typeface="URW Gothic" panose="00000500000000000000" charset="0"/>
            </a:endParaRPr>
          </a:p>
          <a:p>
            <a:pPr algn="ctr"/>
            <a:r>
              <a:rPr lang="es-ES_tradnl" altLang="en-US" sz="900">
                <a:latin typeface="URW Gothic" panose="00000500000000000000" charset="0"/>
                <a:cs typeface="URW Gothic" panose="00000500000000000000" charset="0"/>
              </a:rPr>
              <a:t>(TRANSPORTE / SERVICIO)</a:t>
            </a:r>
            <a:endParaRPr lang="es-ES_tradnl" altLang="en-US" sz="900">
              <a:latin typeface="URW Gothic" panose="00000500000000000000" charset="0"/>
              <a:cs typeface="URW Gothic" panose="00000500000000000000" charset="0"/>
            </a:endParaRPr>
          </a:p>
          <a:p>
            <a:pPr algn="ctr"/>
            <a:endParaRPr lang="es-ES_tradnl" altLang="en-US" sz="900">
              <a:latin typeface="URW Gothic" panose="00000500000000000000" charset="0"/>
              <a:cs typeface="URW Gothic" panose="00000500000000000000" charset="0"/>
            </a:endParaRPr>
          </a:p>
          <a:p>
            <a:pPr algn="ctr"/>
            <a:r>
              <a:rPr lang="es-ES_tradnl" altLang="en-US" sz="900">
                <a:latin typeface="URW Gothic" panose="00000500000000000000" charset="0"/>
                <a:cs typeface="URW Gothic" panose="00000500000000000000" charset="0"/>
              </a:rPr>
              <a:t>INSTRUCCIONES DEL TRANSPORTE/SERVICIO</a:t>
            </a:r>
            <a:endParaRPr lang="es-ES_tradnl" altLang="en-US" sz="900">
              <a:latin typeface="URW Gothic" panose="00000500000000000000" charset="0"/>
              <a:cs typeface="URW Gothic" panose="00000500000000000000" charset="0"/>
            </a:endParaRPr>
          </a:p>
          <a:p>
            <a:pPr algn="ctr"/>
            <a:endParaRPr lang="es-ES_tradnl" altLang="en-US" sz="900">
              <a:latin typeface="URW Gothic" panose="00000500000000000000" charset="0"/>
              <a:cs typeface="URW Gothic" panose="00000500000000000000" charset="0"/>
            </a:endParaRPr>
          </a:p>
          <a:p>
            <a:pPr algn="ctr"/>
            <a:r>
              <a:rPr lang="es-ES_tradnl" altLang="en-US" sz="900">
                <a:latin typeface="URW Gothic" panose="00000500000000000000" charset="0"/>
                <a:cs typeface="URW Gothic" panose="00000500000000000000" charset="0"/>
              </a:rPr>
              <a:t>TIPO DE CARGA</a:t>
            </a:r>
            <a:endParaRPr lang="es-ES_tradnl" altLang="en-US" sz="900">
              <a:latin typeface="URW Gothic" panose="00000500000000000000" charset="0"/>
              <a:cs typeface="URW Gothic" panose="00000500000000000000" charset="0"/>
            </a:endParaRPr>
          </a:p>
          <a:p>
            <a:pPr algn="ctr"/>
            <a:r>
              <a:rPr lang="es-ES_tradnl" altLang="en-US" sz="900">
                <a:latin typeface="URW Gothic" panose="00000500000000000000" charset="0"/>
                <a:cs typeface="URW Gothic" panose="00000500000000000000" charset="0"/>
              </a:rPr>
              <a:t>ESPECIFICACIONES DEL PRODUCTO, CANTIDAD, TEMPERATURA, OTROS.</a:t>
            </a:r>
            <a:endParaRPr lang="es-ES_tradnl" altLang="en-US" sz="900">
              <a:latin typeface="URW Gothic" panose="00000500000000000000" charset="0"/>
              <a:cs typeface="URW Gothic" panose="00000500000000000000" charset="0"/>
            </a:endParaRPr>
          </a:p>
          <a:p>
            <a:pPr algn="ctr"/>
            <a:endParaRPr lang="es-ES_tradnl" altLang="en-US" sz="900">
              <a:latin typeface="URW Gothic" panose="00000500000000000000" charset="0"/>
              <a:cs typeface="URW Gothic" panose="00000500000000000000" charset="0"/>
            </a:endParaRPr>
          </a:p>
          <a:p>
            <a:pPr algn="ctr"/>
            <a:r>
              <a:rPr lang="es-ES_tradnl" altLang="en-US" sz="900">
                <a:latin typeface="URW Gothic" panose="00000500000000000000" charset="0"/>
                <a:cs typeface="URW Gothic" panose="00000500000000000000" charset="0"/>
              </a:rPr>
              <a:t>ASISTENCIA EN PUERTO,</a:t>
            </a:r>
            <a:endParaRPr lang="es-ES_tradnl" altLang="en-US" sz="900">
              <a:latin typeface="URW Gothic" panose="00000500000000000000" charset="0"/>
              <a:cs typeface="URW Gothic" panose="00000500000000000000" charset="0"/>
            </a:endParaRPr>
          </a:p>
          <a:p>
            <a:pPr algn="ctr"/>
            <a:r>
              <a:rPr lang="es-ES_tradnl" altLang="en-US" sz="900">
                <a:latin typeface="URW Gothic" panose="00000500000000000000" charset="0"/>
                <a:cs typeface="URW Gothic" panose="00000500000000000000" charset="0"/>
              </a:rPr>
              <a:t>TRANSPORTE DE EQUIPOS Y MATERIALES/SUMINISTRO/PERSONAL BUQUE TIERRA</a:t>
            </a:r>
            <a:endParaRPr lang="es-ES_tradnl" altLang="en-US" sz="900">
              <a:latin typeface="URW Gothic" panose="00000500000000000000" charset="0"/>
              <a:cs typeface="URW Gothic" panose="00000500000000000000" charset="0"/>
            </a:endParaRPr>
          </a:p>
          <a:p>
            <a:pPr algn="ctr"/>
            <a:endParaRPr lang="es-ES_tradnl" altLang="en-US" sz="900">
              <a:latin typeface="URW Gothic" panose="00000500000000000000" charset="0"/>
              <a:cs typeface="URW Gothic" panose="00000500000000000000" charset="0"/>
            </a:endParaRPr>
          </a:p>
          <a:p>
            <a:pPr algn="ctr"/>
            <a:r>
              <a:rPr lang="es-ES_tradnl" altLang="en-US" sz="900">
                <a:latin typeface="URW Gothic" panose="00000500000000000000" charset="0"/>
                <a:cs typeface="URW Gothic" panose="00000500000000000000" charset="0"/>
              </a:rPr>
              <a:t>DOCUMENTACION LEGAL SEGÚN BANDERA (DOC,CERTIFICACIONES ESTATUTARIAS)</a:t>
            </a:r>
            <a:endParaRPr lang="es-ES_tradnl" altLang="en-US" sz="1000">
              <a:latin typeface="URW Gothic" panose="00000500000000000000" charset="0"/>
              <a:cs typeface="URW Gothic" panose="00000500000000000000" charset="0"/>
            </a:endParaRPr>
          </a:p>
          <a:p>
            <a:pPr algn="ctr"/>
            <a:endParaRPr lang="es-ES_tradnl" altLang="en-US" sz="900">
              <a:latin typeface="URW Gothic" panose="00000500000000000000" charset="0"/>
              <a:cs typeface="URW Gothic" panose="00000500000000000000" charset="0"/>
            </a:endParaRPr>
          </a:p>
          <a:p>
            <a:pPr algn="ctr"/>
            <a:endParaRPr lang="es-ES_tradnl" altLang="en-US" sz="900">
              <a:latin typeface="URW Gothic" panose="00000500000000000000" charset="0"/>
              <a:cs typeface="URW Gothic" panose="00000500000000000000" charset="0"/>
            </a:endParaRPr>
          </a:p>
        </p:txBody>
      </p:sp>
      <p:sp>
        <p:nvSpPr>
          <p:cNvPr id="7170" name="Rectangles 7169"/>
          <p:cNvSpPr/>
          <p:nvPr/>
        </p:nvSpPr>
        <p:spPr>
          <a:xfrm>
            <a:off x="4503738" y="225743"/>
            <a:ext cx="2715895" cy="33845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 anchorCtr="0">
            <a:spAutoFit/>
          </a:bodyPr>
          <a:p>
            <a:pPr algn="just" defTabSz="449580" eaLnBrk="0" hangingPunct="0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355" algn="l"/>
                <a:tab pos="10782300" algn="l"/>
              </a:tabLst>
            </a:pPr>
            <a:r>
              <a:rPr lang="es-ES_tradnl" altLang="es-VE" sz="1600" b="1" dirty="0" err="1">
                <a:solidFill>
                  <a:srgbClr val="000000"/>
                </a:solidFill>
                <a:latin typeface="URW Gothic" panose="00000500000000000000" charset="0"/>
                <a:cs typeface="URW Gothic" panose="00000500000000000000" charset="0"/>
              </a:rPr>
              <a:t>PROCESOS ESTRATEGICOS</a:t>
            </a:r>
            <a:endParaRPr lang="es-ES_tradnl" altLang="es-VE" sz="1600" b="1" dirty="0" err="1">
              <a:solidFill>
                <a:srgbClr val="000000"/>
              </a:solidFill>
              <a:latin typeface="URW Gothic" panose="00000500000000000000" charset="0"/>
              <a:cs typeface="URW Gothic" panose="00000500000000000000" charset="0"/>
            </a:endParaRPr>
          </a:p>
        </p:txBody>
      </p:sp>
      <p:sp>
        <p:nvSpPr>
          <p:cNvPr id="10" name="CustomShape 2"/>
          <p:cNvSpPr/>
          <p:nvPr/>
        </p:nvSpPr>
        <p:spPr>
          <a:xfrm>
            <a:off x="10260965" y="401320"/>
            <a:ext cx="1783080" cy="1569720"/>
          </a:xfrm>
          <a:custGeom>
            <a:avLst/>
            <a:gdLst/>
            <a:ahLst/>
            <a:cxnLst/>
            <a:rect l="l" t="t" r="r" b="b"/>
            <a:pathLst>
              <a:path w="10206" h="7058">
                <a:moveTo>
                  <a:pt x="1176" y="0"/>
                </a:moveTo>
                <a:cubicBezTo>
                  <a:pt x="588" y="0"/>
                  <a:pt x="0" y="588"/>
                  <a:pt x="0" y="1176"/>
                </a:cubicBezTo>
                <a:lnTo>
                  <a:pt x="0" y="5880"/>
                </a:lnTo>
                <a:cubicBezTo>
                  <a:pt x="0" y="6468"/>
                  <a:pt x="588" y="7057"/>
                  <a:pt x="1176" y="7057"/>
                </a:cubicBezTo>
                <a:lnTo>
                  <a:pt x="9028" y="7057"/>
                </a:lnTo>
                <a:cubicBezTo>
                  <a:pt x="9616" y="7057"/>
                  <a:pt x="10205" y="6468"/>
                  <a:pt x="10205" y="5880"/>
                </a:cubicBezTo>
                <a:lnTo>
                  <a:pt x="10205" y="1176"/>
                </a:lnTo>
                <a:cubicBezTo>
                  <a:pt x="10205" y="588"/>
                  <a:pt x="9616" y="0"/>
                  <a:pt x="9028" y="0"/>
                </a:cubicBezTo>
                <a:lnTo>
                  <a:pt x="1176" y="0"/>
                </a:lnTo>
              </a:path>
            </a:pathLst>
          </a:custGeom>
          <a:gradFill rotWithShape="0">
            <a:gsLst>
              <a:gs pos="0">
                <a:srgbClr val="009999"/>
              </a:gs>
              <a:gs pos="100000">
                <a:srgbClr val="CCFFFF"/>
              </a:gs>
            </a:gsLst>
            <a:lin ang="13500000"/>
          </a:gradFill>
          <a:ln w="9360">
            <a:solidFill>
              <a:srgbClr val="33CCCC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6800" rIns="90000" bIns="468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lang="es-ES_tradnl" altLang="es-VE" sz="1400" b="1" strike="noStrike" spc="-1">
                <a:latin typeface="URW Gothic" panose="00000500000000000000" charset="0"/>
                <a:cs typeface="URW Gothic" panose="00000500000000000000" charset="0"/>
              </a:rPr>
              <a:t>PRODUCTOS O SERVICIOS</a:t>
            </a:r>
            <a:endParaRPr lang="es-ES_tradnl" altLang="es-VE" sz="1400" b="1" strike="noStrike" spc="-1">
              <a:latin typeface="URW Gothic" panose="00000500000000000000" charset="0"/>
              <a:cs typeface="URW Gothic" panose="00000500000000000000" charset="0"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3046095" y="671195"/>
            <a:ext cx="144399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latin typeface="URW Gothic" panose="00000500000000000000" charset="0"/>
                <a:cs typeface="URW Gothic" panose="00000500000000000000" charset="0"/>
              </a:rPr>
              <a:t>LINEAMIENTOS CORPORATIVOS</a:t>
            </a:r>
            <a:endParaRPr lang="es-ES_tradnl" altLang="en-US" sz="1200">
              <a:latin typeface="URW Gothic" panose="00000500000000000000" charset="0"/>
              <a:cs typeface="URW Gothic" panose="00000500000000000000" charset="0"/>
            </a:endParaRPr>
          </a:p>
          <a:p>
            <a:pPr algn="ctr"/>
            <a:r>
              <a:rPr lang="es-ES_tradnl" altLang="en-US" sz="1200">
                <a:latin typeface="URW Gothic" panose="00000500000000000000" charset="0"/>
                <a:cs typeface="URW Gothic" panose="00000500000000000000" charset="0"/>
              </a:rPr>
              <a:t> PDVSA</a:t>
            </a:r>
            <a:endParaRPr lang="es-ES_tradnl" altLang="en-US" sz="1200">
              <a:latin typeface="URW Gothic" panose="00000500000000000000" charset="0"/>
              <a:cs typeface="URW Gothic" panose="00000500000000000000" charset="0"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4538980" y="671195"/>
            <a:ext cx="1440815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latin typeface="URW Gothic" panose="00000500000000000000" charset="0"/>
                <a:cs typeface="URW Gothic" panose="00000500000000000000" charset="0"/>
              </a:rPr>
              <a:t>LINEAMIENTOS </a:t>
            </a:r>
            <a:endParaRPr lang="es-ES_tradnl" altLang="en-US" sz="1200">
              <a:latin typeface="URW Gothic" panose="00000500000000000000" charset="0"/>
              <a:cs typeface="URW Gothic" panose="00000500000000000000" charset="0"/>
            </a:endParaRPr>
          </a:p>
          <a:p>
            <a:pPr algn="ctr"/>
            <a:r>
              <a:rPr lang="es-ES_tradnl" altLang="en-US" sz="1200">
                <a:latin typeface="URW Gothic" panose="00000500000000000000" charset="0"/>
                <a:cs typeface="URW Gothic" panose="00000500000000000000" charset="0"/>
              </a:rPr>
              <a:t> JUNTA DIRECTIVA</a:t>
            </a:r>
            <a:endParaRPr lang="es-ES_tradnl" altLang="en-US" sz="1200">
              <a:latin typeface="URW Gothic" panose="00000500000000000000" charset="0"/>
              <a:cs typeface="URW Gothic" panose="00000500000000000000" charset="0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6028690" y="671195"/>
            <a:ext cx="1443355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latin typeface="URW Gothic" panose="00000500000000000000" charset="0"/>
                <a:cs typeface="URW Gothic" panose="00000500000000000000" charset="0"/>
              </a:rPr>
              <a:t>LINEAMIENTOS </a:t>
            </a:r>
            <a:endParaRPr lang="es-ES_tradnl" altLang="en-US" sz="1200">
              <a:latin typeface="URW Gothic" panose="00000500000000000000" charset="0"/>
              <a:cs typeface="URW Gothic" panose="00000500000000000000" charset="0"/>
            </a:endParaRPr>
          </a:p>
          <a:p>
            <a:pPr algn="ctr"/>
            <a:r>
              <a:rPr lang="es-ES_tradnl" altLang="en-US" sz="1200">
                <a:latin typeface="URW Gothic" panose="00000500000000000000" charset="0"/>
                <a:cs typeface="URW Gothic" panose="00000500000000000000" charset="0"/>
              </a:rPr>
              <a:t>EQUIPO DE GESTIÓNEN TIERRA</a:t>
            </a:r>
            <a:endParaRPr lang="es-ES_tradnl" altLang="en-US" sz="1200">
              <a:latin typeface="URW Gothic" panose="00000500000000000000" charset="0"/>
              <a:cs typeface="URW Gothic" panose="00000500000000000000" charset="0"/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7526655" y="671195"/>
            <a:ext cx="153416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000">
                <a:latin typeface="URW Gothic" panose="00000500000000000000" charset="0"/>
                <a:cs typeface="URW Gothic" panose="00000500000000000000" charset="0"/>
              </a:rPr>
              <a:t>LINEAMIENTOS </a:t>
            </a:r>
            <a:endParaRPr lang="es-ES_tradnl" altLang="en-US" sz="1000">
              <a:latin typeface="URW Gothic" panose="00000500000000000000" charset="0"/>
              <a:cs typeface="URW Gothic" panose="00000500000000000000" charset="0"/>
            </a:endParaRPr>
          </a:p>
          <a:p>
            <a:pPr algn="ctr"/>
            <a:r>
              <a:rPr lang="es-ES_tradnl" altLang="en-US" sz="1000">
                <a:latin typeface="URW Gothic" panose="00000500000000000000" charset="0"/>
                <a:cs typeface="URW Gothic" panose="00000500000000000000" charset="0"/>
              </a:rPr>
              <a:t>REGULACIONES NACIONALES E INTERNACIONALES CORPORATIVAS</a:t>
            </a:r>
            <a:endParaRPr lang="es-ES_tradnl" altLang="en-US" sz="1000">
              <a:latin typeface="URW Gothic" panose="00000500000000000000" charset="0"/>
              <a:cs typeface="URW Gothic" panose="00000500000000000000" charset="0"/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6049645" y="2395220"/>
            <a:ext cx="1443990" cy="9366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p>
            <a:pPr algn="ctr"/>
            <a:r>
              <a:rPr lang="es-ES_tradnl" altLang="en-US" sz="1200">
                <a:latin typeface="URW Gothic" panose="00000500000000000000" charset="0"/>
                <a:cs typeface="URW Gothic" panose="00000500000000000000" charset="0"/>
              </a:rPr>
              <a:t>NAVEGACIÓN</a:t>
            </a:r>
            <a:endParaRPr lang="es-ES_tradnl" altLang="en-US" sz="1200">
              <a:latin typeface="URW Gothic" panose="00000500000000000000" charset="0"/>
              <a:cs typeface="URW Gothic" panose="00000500000000000000" charset="0"/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7581900" y="2395220"/>
            <a:ext cx="1528445" cy="9366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p>
            <a:pPr algn="ctr"/>
            <a:r>
              <a:rPr lang="es-ES_tradnl" altLang="en-US" sz="1200">
                <a:latin typeface="URW Gothic" panose="00000500000000000000" charset="0"/>
                <a:cs typeface="URW Gothic" panose="00000500000000000000" charset="0"/>
              </a:rPr>
              <a:t>TRANSFERENCIA</a:t>
            </a:r>
            <a:endParaRPr lang="es-ES_tradnl" altLang="en-US" sz="1200">
              <a:latin typeface="URW Gothic" panose="00000500000000000000" charset="0"/>
              <a:cs typeface="URW Gothic" panose="00000500000000000000" charset="0"/>
            </a:endParaRPr>
          </a:p>
        </p:txBody>
      </p:sp>
      <p:sp>
        <p:nvSpPr>
          <p:cNvPr id="22" name="CustomShape 2"/>
          <p:cNvSpPr/>
          <p:nvPr/>
        </p:nvSpPr>
        <p:spPr>
          <a:xfrm>
            <a:off x="2129790" y="4194175"/>
            <a:ext cx="7900670" cy="1838325"/>
          </a:xfrm>
          <a:custGeom>
            <a:avLst/>
            <a:gdLst/>
            <a:ahLst/>
            <a:cxnLst/>
            <a:rect l="l" t="t" r="r" b="b"/>
            <a:pathLst>
              <a:path w="10206" h="7058">
                <a:moveTo>
                  <a:pt x="1176" y="0"/>
                </a:moveTo>
                <a:cubicBezTo>
                  <a:pt x="588" y="0"/>
                  <a:pt x="0" y="588"/>
                  <a:pt x="0" y="1176"/>
                </a:cubicBezTo>
                <a:lnTo>
                  <a:pt x="0" y="5880"/>
                </a:lnTo>
                <a:cubicBezTo>
                  <a:pt x="0" y="6468"/>
                  <a:pt x="588" y="7057"/>
                  <a:pt x="1176" y="7057"/>
                </a:cubicBezTo>
                <a:lnTo>
                  <a:pt x="9028" y="7057"/>
                </a:lnTo>
                <a:cubicBezTo>
                  <a:pt x="9616" y="7057"/>
                  <a:pt x="10205" y="6468"/>
                  <a:pt x="10205" y="5880"/>
                </a:cubicBezTo>
                <a:lnTo>
                  <a:pt x="10205" y="1176"/>
                </a:lnTo>
                <a:cubicBezTo>
                  <a:pt x="10205" y="588"/>
                  <a:pt x="9616" y="0"/>
                  <a:pt x="9028" y="0"/>
                </a:cubicBezTo>
                <a:lnTo>
                  <a:pt x="1176" y="0"/>
                </a:lnTo>
              </a:path>
            </a:pathLst>
          </a:custGeom>
          <a:gradFill rotWithShape="0">
            <a:gsLst>
              <a:gs pos="0">
                <a:srgbClr val="009999"/>
              </a:gs>
              <a:gs pos="100000">
                <a:srgbClr val="CCFFFF"/>
              </a:gs>
            </a:gsLst>
            <a:lin ang="13500000"/>
          </a:gradFill>
          <a:ln w="9360">
            <a:solidFill>
              <a:srgbClr val="33CCCC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6800" rIns="90000" bIns="46800" anchor="ctr">
            <a:noAutofit/>
          </a:bodyPr>
          <a:p>
            <a:pPr algn="ctr">
              <a:lnSpc>
                <a:spcPct val="100000"/>
              </a:lnSpc>
              <a:buNone/>
            </a:pPr>
            <a:endParaRPr lang="es-ES_tradnl" altLang="es-VE" sz="1400" b="1" strike="noStrike" spc="-1">
              <a:latin typeface="URW Gothic" panose="00000500000000000000" charset="0"/>
              <a:cs typeface="URW Gothic" panose="00000500000000000000" charset="0"/>
            </a:endParaRPr>
          </a:p>
        </p:txBody>
      </p:sp>
      <p:sp>
        <p:nvSpPr>
          <p:cNvPr id="23" name="Isosceles Triangle 22"/>
          <p:cNvSpPr/>
          <p:nvPr/>
        </p:nvSpPr>
        <p:spPr>
          <a:xfrm>
            <a:off x="4612005" y="3695700"/>
            <a:ext cx="2684780" cy="5073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latin typeface="URW Gothic" panose="00000500000000000000" charset="0"/>
              <a:cs typeface="URW Gothic" panose="00000500000000000000" charset="0"/>
            </a:endParaRPr>
          </a:p>
        </p:txBody>
      </p:sp>
      <p:sp>
        <p:nvSpPr>
          <p:cNvPr id="24" name="Rectangles 23"/>
          <p:cNvSpPr/>
          <p:nvPr/>
        </p:nvSpPr>
        <p:spPr>
          <a:xfrm>
            <a:off x="3020695" y="2395220"/>
            <a:ext cx="1443990" cy="9366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p>
            <a:pPr algn="ctr"/>
            <a:r>
              <a:rPr lang="es-ES_tradnl" altLang="en-US" sz="1200">
                <a:latin typeface="URW Gothic" panose="00000500000000000000" charset="0"/>
                <a:cs typeface="URW Gothic" panose="00000500000000000000" charset="0"/>
              </a:rPr>
              <a:t>PRECARGA</a:t>
            </a:r>
            <a:endParaRPr lang="es-ES_tradnl" altLang="en-US" sz="1200">
              <a:latin typeface="URW Gothic" panose="00000500000000000000" charset="0"/>
              <a:cs typeface="URW Gothic" panose="00000500000000000000" charset="0"/>
            </a:endParaRPr>
          </a:p>
        </p:txBody>
      </p:sp>
      <p:sp>
        <p:nvSpPr>
          <p:cNvPr id="25" name="Rectangles 24"/>
          <p:cNvSpPr/>
          <p:nvPr/>
        </p:nvSpPr>
        <p:spPr>
          <a:xfrm>
            <a:off x="4540885" y="2395220"/>
            <a:ext cx="1443990" cy="9366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p>
            <a:pPr algn="ctr"/>
            <a:r>
              <a:rPr lang="es-ES_tradnl" altLang="en-US" sz="1200">
                <a:latin typeface="URW Gothic" panose="00000500000000000000" charset="0"/>
                <a:cs typeface="URW Gothic" panose="00000500000000000000" charset="0"/>
              </a:rPr>
              <a:t>CARGA</a:t>
            </a:r>
            <a:endParaRPr lang="es-ES_tradnl" altLang="en-US" sz="1200">
              <a:latin typeface="URW Gothic" panose="00000500000000000000" charset="0"/>
              <a:cs typeface="URW Gothic" panose="00000500000000000000" charset="0"/>
            </a:endParaRPr>
          </a:p>
        </p:txBody>
      </p:sp>
      <p:sp>
        <p:nvSpPr>
          <p:cNvPr id="33" name="Rectangles 32"/>
          <p:cNvSpPr/>
          <p:nvPr/>
        </p:nvSpPr>
        <p:spPr>
          <a:xfrm>
            <a:off x="2251710" y="4403090"/>
            <a:ext cx="1215390" cy="13036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p>
            <a:pPr algn="ctr"/>
            <a:r>
              <a:rPr lang="es-ES_tradnl" altLang="en-US" sz="1000">
                <a:latin typeface="URW Gothic" panose="00000500000000000000" charset="0"/>
                <a:cs typeface="URW Gothic" panose="00000500000000000000" charset="0"/>
              </a:rPr>
              <a:t>Gestión Administrativa (incluye Manuales y Planes de Emergencia)</a:t>
            </a:r>
            <a:endParaRPr lang="es-ES_tradnl" altLang="en-US" sz="1000">
              <a:latin typeface="URW Gothic" panose="00000500000000000000" charset="0"/>
              <a:cs typeface="URW Gothic" panose="00000500000000000000" charset="0"/>
            </a:endParaRPr>
          </a:p>
        </p:txBody>
      </p:sp>
      <p:sp>
        <p:nvSpPr>
          <p:cNvPr id="34" name="Rectangles 33"/>
          <p:cNvSpPr/>
          <p:nvPr/>
        </p:nvSpPr>
        <p:spPr>
          <a:xfrm>
            <a:off x="3540760" y="4403090"/>
            <a:ext cx="1215390" cy="13036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p>
            <a:pPr algn="ctr"/>
            <a:r>
              <a:rPr lang="es-ES_tradnl" altLang="en-US" sz="1000">
                <a:latin typeface="URW Gothic" panose="00000500000000000000" charset="0"/>
                <a:cs typeface="URW Gothic" panose="00000500000000000000" charset="0"/>
              </a:rPr>
              <a:t>Gestión de RRHH</a:t>
            </a:r>
            <a:endParaRPr lang="es-ES_tradnl" altLang="en-US" sz="1000">
              <a:latin typeface="URW Gothic" panose="00000500000000000000" charset="0"/>
              <a:cs typeface="URW Gothic" panose="00000500000000000000" charset="0"/>
            </a:endParaRPr>
          </a:p>
        </p:txBody>
      </p:sp>
      <p:sp>
        <p:nvSpPr>
          <p:cNvPr id="35" name="Rectangles 34"/>
          <p:cNvSpPr/>
          <p:nvPr/>
        </p:nvSpPr>
        <p:spPr>
          <a:xfrm>
            <a:off x="4813300" y="4413250"/>
            <a:ext cx="1215390" cy="13036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p>
            <a:pPr algn="ctr"/>
            <a:r>
              <a:rPr lang="es-ES_tradnl" altLang="en-US" sz="1000">
                <a:latin typeface="URW Gothic" panose="00000500000000000000" charset="0"/>
                <a:cs typeface="URW Gothic" panose="00000500000000000000" charset="0"/>
              </a:rPr>
              <a:t>Gestión de Logística, compra y suministro</a:t>
            </a:r>
            <a:endParaRPr lang="es-ES_tradnl" altLang="en-US" sz="1000">
              <a:latin typeface="URW Gothic" panose="00000500000000000000" charset="0"/>
              <a:cs typeface="URW Gothic" panose="00000500000000000000" charset="0"/>
            </a:endParaRPr>
          </a:p>
        </p:txBody>
      </p:sp>
      <p:sp>
        <p:nvSpPr>
          <p:cNvPr id="36" name="Rectangles 35"/>
          <p:cNvSpPr/>
          <p:nvPr/>
        </p:nvSpPr>
        <p:spPr>
          <a:xfrm>
            <a:off x="6086475" y="4418965"/>
            <a:ext cx="1215390" cy="129794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p>
            <a:pPr algn="ctr"/>
            <a:r>
              <a:rPr lang="es-ES_tradnl" altLang="en-US" sz="1000">
                <a:latin typeface="URW Gothic" panose="00000500000000000000" charset="0"/>
                <a:cs typeface="URW Gothic" panose="00000500000000000000" charset="0"/>
              </a:rPr>
              <a:t>Gestión de Proveedores</a:t>
            </a:r>
            <a:endParaRPr lang="es-ES_tradnl" altLang="en-US" sz="1000">
              <a:latin typeface="URW Gothic" panose="00000500000000000000" charset="0"/>
              <a:cs typeface="URW Gothic" panose="00000500000000000000" charset="0"/>
            </a:endParaRPr>
          </a:p>
        </p:txBody>
      </p:sp>
      <p:sp>
        <p:nvSpPr>
          <p:cNvPr id="37" name="Rectangles 36"/>
          <p:cNvSpPr/>
          <p:nvPr/>
        </p:nvSpPr>
        <p:spPr>
          <a:xfrm>
            <a:off x="7328535" y="4419600"/>
            <a:ext cx="1263015" cy="13036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p>
            <a:pPr algn="ctr"/>
            <a:r>
              <a:rPr lang="es-ES_tradnl" altLang="en-US" sz="1000">
                <a:latin typeface="URW Gothic" panose="00000500000000000000" charset="0"/>
                <a:cs typeface="URW Gothic" panose="00000500000000000000" charset="0"/>
              </a:rPr>
              <a:t>Gestión de Mantenimiento</a:t>
            </a:r>
            <a:endParaRPr lang="es-ES_tradnl" altLang="en-US" sz="1000">
              <a:latin typeface="URW Gothic" panose="00000500000000000000" charset="0"/>
              <a:cs typeface="URW Gothic" panose="00000500000000000000" charset="0"/>
            </a:endParaRPr>
          </a:p>
        </p:txBody>
      </p:sp>
      <p:sp>
        <p:nvSpPr>
          <p:cNvPr id="38" name="Rectangles 37"/>
          <p:cNvSpPr/>
          <p:nvPr/>
        </p:nvSpPr>
        <p:spPr>
          <a:xfrm>
            <a:off x="8618220" y="4419600"/>
            <a:ext cx="1215390" cy="13036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p>
            <a:pPr algn="ctr"/>
            <a:r>
              <a:rPr lang="es-ES_tradnl" altLang="en-US" sz="1000">
                <a:latin typeface="URW Gothic" panose="00000500000000000000" charset="0"/>
                <a:cs typeface="URW Gothic" panose="00000500000000000000" charset="0"/>
              </a:rPr>
              <a:t>Gestión de Seguridad, Higiene y Ambiente (IAHO)</a:t>
            </a:r>
            <a:endParaRPr lang="es-ES_tradnl" altLang="en-US" sz="1000">
              <a:latin typeface="URW Gothic" panose="00000500000000000000" charset="0"/>
              <a:cs typeface="URW Gothic" panose="00000500000000000000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4949190" y="5722620"/>
            <a:ext cx="229362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_tradnl" altLang="en-US" sz="1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RW Gothic" panose="00000500000000000000" charset="0"/>
                <a:cs typeface="URW Gothic" panose="00000500000000000000" charset="0"/>
              </a:rPr>
              <a:t>PROCESOS DE APOYO</a:t>
            </a:r>
            <a:endParaRPr lang="es-ES_tradnl" altLang="en-US" sz="1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RW Gothic" panose="00000500000000000000" charset="0"/>
              <a:cs typeface="URW Gothic" panose="00000500000000000000" charset="0"/>
            </a:endParaRPr>
          </a:p>
        </p:txBody>
      </p:sp>
      <p:sp>
        <p:nvSpPr>
          <p:cNvPr id="41" name="Up Arrow 40"/>
          <p:cNvSpPr/>
          <p:nvPr/>
        </p:nvSpPr>
        <p:spPr>
          <a:xfrm>
            <a:off x="5796280" y="6125845"/>
            <a:ext cx="530225" cy="226060"/>
          </a:xfrm>
          <a:prstGeom prst="upArrow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latin typeface="URW Gothic" panose="00000500000000000000" charset="0"/>
              <a:cs typeface="URW Gothic" panose="00000500000000000000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1877060" y="1009015"/>
            <a:ext cx="653415" cy="485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latin typeface="URW Gothic" panose="00000500000000000000" charset="0"/>
              <a:cs typeface="URW Gothic" panose="00000500000000000000" charset="0"/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1789430" y="2601595"/>
            <a:ext cx="741680" cy="485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latin typeface="URW Gothic" panose="00000500000000000000" charset="0"/>
              <a:cs typeface="URW Gothic" panose="00000500000000000000" charset="0"/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1806575" y="4818380"/>
            <a:ext cx="473710" cy="485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latin typeface="URW Gothic" panose="00000500000000000000" charset="0"/>
              <a:cs typeface="URW Gothic" panose="00000500000000000000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10255250" y="2042160"/>
            <a:ext cx="1795145" cy="4154170"/>
          </a:xfrm>
          <a:prstGeom prst="rect">
            <a:avLst/>
          </a:prstGeom>
          <a:solidFill>
            <a:srgbClr val="B2B2B2"/>
          </a:solidFill>
        </p:spPr>
        <p:txBody>
          <a:bodyPr wrap="square" rtlCol="0">
            <a:spAutoFit/>
          </a:bodyPr>
          <a:p>
            <a:pPr algn="ctr"/>
            <a:endParaRPr lang="es-ES_tradnl" altLang="en-US" sz="900">
              <a:latin typeface="URW Gothic" panose="00000500000000000000" charset="0"/>
              <a:cs typeface="URW Gothic" panose="00000500000000000000" charset="0"/>
            </a:endParaRPr>
          </a:p>
          <a:p>
            <a:pPr algn="ctr"/>
            <a:endParaRPr lang="es-ES_tradnl" altLang="en-US" sz="900">
              <a:latin typeface="URW Gothic" panose="00000500000000000000" charset="0"/>
              <a:cs typeface="URW Gothic" panose="00000500000000000000" charset="0"/>
            </a:endParaRPr>
          </a:p>
          <a:p>
            <a:pPr algn="ctr"/>
            <a:endParaRPr lang="es-ES_tradnl" altLang="en-US" sz="900">
              <a:latin typeface="URW Gothic" panose="00000500000000000000" charset="0"/>
              <a:cs typeface="URW Gothic" panose="00000500000000000000" charset="0"/>
            </a:endParaRPr>
          </a:p>
          <a:p>
            <a:pPr algn="ctr"/>
            <a:endParaRPr lang="es-ES_tradnl" altLang="en-US" sz="800">
              <a:latin typeface="URW Gothic" panose="00000500000000000000" charset="0"/>
              <a:cs typeface="URW Gothic" panose="00000500000000000000" charset="0"/>
            </a:endParaRPr>
          </a:p>
          <a:p>
            <a:pPr algn="ctr"/>
            <a:endParaRPr lang="es-ES_tradnl" altLang="en-US" sz="800">
              <a:latin typeface="URW Gothic" panose="00000500000000000000" charset="0"/>
              <a:cs typeface="URW Gothic" panose="00000500000000000000" charset="0"/>
            </a:endParaRPr>
          </a:p>
          <a:p>
            <a:pPr algn="ctr"/>
            <a:endParaRPr lang="es-ES_tradnl" altLang="en-US" sz="800">
              <a:latin typeface="URW Gothic" panose="00000500000000000000" charset="0"/>
              <a:cs typeface="URW Gothic" panose="00000500000000000000" charset="0"/>
            </a:endParaRPr>
          </a:p>
          <a:p>
            <a:pPr algn="ctr"/>
            <a:endParaRPr lang="es-ES_tradnl" altLang="en-US" sz="800">
              <a:latin typeface="URW Gothic" panose="00000500000000000000" charset="0"/>
              <a:cs typeface="URW Gothic" panose="00000500000000000000" charset="0"/>
            </a:endParaRPr>
          </a:p>
          <a:p>
            <a:pPr algn="ctr"/>
            <a:endParaRPr lang="es-ES_tradnl" altLang="en-US" sz="800">
              <a:latin typeface="URW Gothic" panose="00000500000000000000" charset="0"/>
              <a:cs typeface="URW Gothic" panose="00000500000000000000" charset="0"/>
            </a:endParaRPr>
          </a:p>
          <a:p>
            <a:pPr algn="ctr"/>
            <a:endParaRPr lang="es-ES_tradnl" altLang="en-US" sz="800">
              <a:latin typeface="URW Gothic" panose="00000500000000000000" charset="0"/>
              <a:cs typeface="URW Gothic" panose="00000500000000000000" charset="0"/>
            </a:endParaRPr>
          </a:p>
          <a:p>
            <a:pPr algn="ctr"/>
            <a:endParaRPr lang="es-ES_tradnl" altLang="en-US" sz="900">
              <a:latin typeface="URW Gothic" panose="00000500000000000000" charset="0"/>
              <a:cs typeface="URW Gothic" panose="00000500000000000000" charset="0"/>
            </a:endParaRPr>
          </a:p>
          <a:p>
            <a:pPr algn="ctr"/>
            <a:r>
              <a:rPr lang="es-ES_tradnl" altLang="en-US" sz="900">
                <a:latin typeface="URW Gothic" panose="00000500000000000000" charset="0"/>
                <a:cs typeface="URW Gothic" panose="00000500000000000000" charset="0"/>
              </a:rPr>
              <a:t>CUMPLIMIENTO DE CONTRATOS, CONDICIONES Y METAS ACORDADAS CON EL CLIENTE</a:t>
            </a:r>
            <a:endParaRPr lang="es-ES_tradnl" altLang="en-US" sz="900">
              <a:latin typeface="URW Gothic" panose="00000500000000000000" charset="0"/>
              <a:cs typeface="URW Gothic" panose="00000500000000000000" charset="0"/>
            </a:endParaRPr>
          </a:p>
          <a:p>
            <a:pPr algn="ctr"/>
            <a:endParaRPr lang="es-ES_tradnl" altLang="en-US" sz="900">
              <a:latin typeface="URW Gothic" panose="00000500000000000000" charset="0"/>
              <a:cs typeface="URW Gothic" panose="00000500000000000000" charset="0"/>
            </a:endParaRPr>
          </a:p>
          <a:p>
            <a:pPr algn="ctr"/>
            <a:r>
              <a:rPr lang="es-ES_tradnl" altLang="en-US" sz="900">
                <a:latin typeface="URW Gothic" panose="00000500000000000000" charset="0"/>
                <a:cs typeface="URW Gothic" panose="00000500000000000000" charset="0"/>
              </a:rPr>
              <a:t>TRANSPORTE DE HIDROCARBUROS Y SUS DERIVADOS</a:t>
            </a:r>
            <a:endParaRPr lang="es-ES_tradnl" altLang="en-US" sz="900">
              <a:latin typeface="URW Gothic" panose="00000500000000000000" charset="0"/>
              <a:cs typeface="URW Gothic" panose="00000500000000000000" charset="0"/>
            </a:endParaRPr>
          </a:p>
          <a:p>
            <a:pPr algn="ctr"/>
            <a:endParaRPr lang="es-ES_tradnl" altLang="en-US" sz="900">
              <a:latin typeface="URW Gothic" panose="00000500000000000000" charset="0"/>
              <a:cs typeface="URW Gothic" panose="00000500000000000000" charset="0"/>
            </a:endParaRPr>
          </a:p>
          <a:p>
            <a:pPr algn="ctr"/>
            <a:r>
              <a:rPr lang="es-ES_tradnl" altLang="en-US" sz="900">
                <a:latin typeface="URW Gothic" panose="00000500000000000000" charset="0"/>
                <a:cs typeface="URW Gothic" panose="00000500000000000000" charset="0"/>
              </a:rPr>
              <a:t>CUMPLIMIENTO CON LOS REQUERIMIENTOS DE LA BANDERA</a:t>
            </a:r>
            <a:endParaRPr lang="es-ES_tradnl" altLang="en-US" sz="900">
              <a:latin typeface="URW Gothic" panose="00000500000000000000" charset="0"/>
              <a:cs typeface="URW Gothic" panose="00000500000000000000" charset="0"/>
            </a:endParaRPr>
          </a:p>
          <a:p>
            <a:pPr algn="ctr"/>
            <a:endParaRPr lang="es-ES_tradnl" altLang="en-US" sz="900">
              <a:latin typeface="URW Gothic" panose="00000500000000000000" charset="0"/>
              <a:cs typeface="URW Gothic" panose="00000500000000000000" charset="0"/>
            </a:endParaRPr>
          </a:p>
          <a:p>
            <a:pPr algn="ctr"/>
            <a:endParaRPr lang="es-ES_tradnl" altLang="en-US" sz="900">
              <a:latin typeface="URW Gothic" panose="00000500000000000000" charset="0"/>
              <a:cs typeface="URW Gothic" panose="00000500000000000000" charset="0"/>
            </a:endParaRPr>
          </a:p>
          <a:p>
            <a:pPr algn="ctr"/>
            <a:endParaRPr lang="es-ES_tradnl" altLang="en-US" sz="900">
              <a:latin typeface="URW Gothic" panose="00000500000000000000" charset="0"/>
              <a:cs typeface="URW Gothic" panose="00000500000000000000" charset="0"/>
            </a:endParaRPr>
          </a:p>
          <a:p>
            <a:pPr algn="ctr"/>
            <a:endParaRPr lang="es-ES_tradnl" altLang="en-US" sz="900">
              <a:latin typeface="URW Gothic" panose="00000500000000000000" charset="0"/>
              <a:cs typeface="URW Gothic" panose="00000500000000000000" charset="0"/>
            </a:endParaRPr>
          </a:p>
          <a:p>
            <a:pPr algn="ctr"/>
            <a:endParaRPr lang="es-ES_tradnl" altLang="en-US" sz="900">
              <a:latin typeface="URW Gothic" panose="00000500000000000000" charset="0"/>
              <a:cs typeface="URW Gothic" panose="00000500000000000000" charset="0"/>
            </a:endParaRPr>
          </a:p>
          <a:p>
            <a:pPr algn="ctr"/>
            <a:endParaRPr lang="es-ES_tradnl" altLang="en-US" sz="900">
              <a:latin typeface="URW Gothic" panose="00000500000000000000" charset="0"/>
              <a:cs typeface="URW Gothic" panose="00000500000000000000" charset="0"/>
            </a:endParaRPr>
          </a:p>
          <a:p>
            <a:pPr algn="ctr"/>
            <a:endParaRPr lang="es-ES_tradnl" altLang="en-US" sz="900">
              <a:latin typeface="URW Gothic" panose="00000500000000000000" charset="0"/>
              <a:cs typeface="URW Gothic" panose="00000500000000000000" charset="0"/>
            </a:endParaRPr>
          </a:p>
          <a:p>
            <a:pPr algn="ctr"/>
            <a:endParaRPr lang="es-ES_tradnl" altLang="en-US" sz="900">
              <a:latin typeface="URW Gothic" panose="00000500000000000000" charset="0"/>
              <a:cs typeface="URW Gothic" panose="00000500000000000000" charset="0"/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9403080" y="1009015"/>
            <a:ext cx="802005" cy="485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latin typeface="URW Gothic" panose="00000500000000000000" charset="0"/>
              <a:cs typeface="URW Gothic" panose="00000500000000000000" charset="0"/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9449435" y="2601595"/>
            <a:ext cx="774065" cy="485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latin typeface="URW Gothic" panose="00000500000000000000" charset="0"/>
              <a:cs typeface="URW Gothic" panose="00000500000000000000" charset="0"/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9849485" y="4801235"/>
            <a:ext cx="473710" cy="485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latin typeface="URW Gothic" panose="00000500000000000000" charset="0"/>
              <a:cs typeface="URW Gothic" panose="00000500000000000000" charset="0"/>
            </a:endParaRPr>
          </a:p>
        </p:txBody>
      </p:sp>
      <p:sp>
        <p:nvSpPr>
          <p:cNvPr id="51" name="Rectangles 50"/>
          <p:cNvSpPr/>
          <p:nvPr/>
        </p:nvSpPr>
        <p:spPr>
          <a:xfrm>
            <a:off x="2251710" y="4419600"/>
            <a:ext cx="1215390" cy="13036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p>
            <a:pPr algn="ctr"/>
            <a:r>
              <a:rPr lang="es-ES_tradnl" altLang="en-US" sz="1000">
                <a:latin typeface="URW Gothic" panose="00000500000000000000" charset="0"/>
                <a:cs typeface="URW Gothic" panose="00000500000000000000" charset="0"/>
              </a:rPr>
              <a:t>Gestión Administrativa (incluye Manuales y Planes de Emergencia)</a:t>
            </a:r>
            <a:endParaRPr lang="es-ES_tradnl" altLang="en-US" sz="1000">
              <a:latin typeface="URW Gothic" panose="00000500000000000000" charset="0"/>
              <a:cs typeface="URW Gothic" panose="00000500000000000000" charset="0"/>
            </a:endParaRPr>
          </a:p>
        </p:txBody>
      </p:sp>
      <p:sp>
        <p:nvSpPr>
          <p:cNvPr id="52" name="Rectangles 51"/>
          <p:cNvSpPr/>
          <p:nvPr/>
        </p:nvSpPr>
        <p:spPr>
          <a:xfrm>
            <a:off x="3540760" y="4419600"/>
            <a:ext cx="1215390" cy="13036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p>
            <a:pPr algn="ctr"/>
            <a:r>
              <a:rPr lang="es-ES_tradnl" altLang="en-US" sz="1000">
                <a:latin typeface="URW Gothic" panose="00000500000000000000" charset="0"/>
                <a:cs typeface="URW Gothic" panose="00000500000000000000" charset="0"/>
              </a:rPr>
              <a:t>Gestión de RRHH</a:t>
            </a:r>
            <a:endParaRPr lang="es-ES_tradnl" altLang="en-US" sz="1000">
              <a:latin typeface="URW Gothic" panose="00000500000000000000" charset="0"/>
              <a:cs typeface="URW Gothic" panose="00000500000000000000" charset="0"/>
            </a:endParaRPr>
          </a:p>
        </p:txBody>
      </p:sp>
      <p:sp>
        <p:nvSpPr>
          <p:cNvPr id="53" name="Rectangles 52"/>
          <p:cNvSpPr/>
          <p:nvPr/>
        </p:nvSpPr>
        <p:spPr>
          <a:xfrm>
            <a:off x="4813300" y="4419600"/>
            <a:ext cx="1215390" cy="13036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p>
            <a:pPr algn="ctr"/>
            <a:r>
              <a:rPr lang="es-ES_tradnl" altLang="en-US" sz="1000">
                <a:latin typeface="URW Gothic" panose="00000500000000000000" charset="0"/>
                <a:cs typeface="URW Gothic" panose="00000500000000000000" charset="0"/>
              </a:rPr>
              <a:t>Gestión de Logística, compra y suministro</a:t>
            </a:r>
            <a:endParaRPr lang="es-ES_tradnl" altLang="en-US" sz="1000">
              <a:latin typeface="URW Gothic" panose="00000500000000000000" charset="0"/>
              <a:cs typeface="URW Gothic" panose="00000500000000000000" charset="0"/>
            </a:endParaRPr>
          </a:p>
        </p:txBody>
      </p:sp>
      <p:sp>
        <p:nvSpPr>
          <p:cNvPr id="54" name="Rectangles 53"/>
          <p:cNvSpPr/>
          <p:nvPr/>
        </p:nvSpPr>
        <p:spPr>
          <a:xfrm>
            <a:off x="6086475" y="4422458"/>
            <a:ext cx="1215390" cy="13036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p>
            <a:pPr algn="ctr"/>
            <a:r>
              <a:rPr lang="es-ES_tradnl" altLang="en-US" sz="1000">
                <a:latin typeface="URW Gothic" panose="00000500000000000000" charset="0"/>
                <a:cs typeface="URW Gothic" panose="00000500000000000000" charset="0"/>
              </a:rPr>
              <a:t>Gestión de Proveedores</a:t>
            </a:r>
            <a:endParaRPr lang="es-ES_tradnl" altLang="en-US" sz="1000">
              <a:latin typeface="URW Gothic" panose="00000500000000000000" charset="0"/>
              <a:cs typeface="URW Gothic" panose="0000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1200</Words>
  <Application>WPS Presentation</Application>
  <PresentationFormat>宽屏</PresentationFormat>
  <Paragraphs>93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SimSun</vt:lpstr>
      <vt:lpstr>Wingdings</vt:lpstr>
      <vt:lpstr>Nimbus Roman No9 L</vt:lpstr>
      <vt:lpstr>Arial</vt:lpstr>
      <vt:lpstr>Arial Narrow</vt:lpstr>
      <vt:lpstr>DejaVu Sans</vt:lpstr>
      <vt:lpstr>Microsoft YaHei</vt:lpstr>
      <vt:lpstr>Droid Sans Fallback</vt:lpstr>
      <vt:lpstr>Arial Unicode MS</vt:lpstr>
      <vt:lpstr>SimSun</vt:lpstr>
      <vt:lpstr>URW Gothic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parraab</dc:creator>
  <cp:lastModifiedBy>parraab</cp:lastModifiedBy>
  <cp:revision>11</cp:revision>
  <dcterms:created xsi:type="dcterms:W3CDTF">2023-09-11T17:09:54Z</dcterms:created>
  <dcterms:modified xsi:type="dcterms:W3CDTF">2023-09-11T17:09:54Z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