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304" r:id="rId4"/>
    <p:sldId id="274" r:id="rId5"/>
    <p:sldId id="305" r:id="rId6"/>
    <p:sldId id="280" r:id="rId7"/>
    <p:sldId id="27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AF5FE1-4002-42DC-8B41-9C3E1FB44A1B}">
  <a:tblStyle styleId="{D2AF5FE1-4002-42DC-8B41-9C3E1FB44A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6" autoAdjust="0"/>
  </p:normalViewPr>
  <p:slideViewPr>
    <p:cSldViewPr snapToGrid="0">
      <p:cViewPr varScale="1">
        <p:scale>
          <a:sx n="105" d="100"/>
          <a:sy n="105" d="100"/>
        </p:scale>
        <p:origin x="8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680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aea31311b_6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aea31311b_6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95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aea31311b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aea31311b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aea31311b_6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aea31311b_6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440509" y="-1153724"/>
            <a:ext cx="13405964" cy="9754155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3621963" y="-1003613"/>
            <a:ext cx="14748864" cy="9515698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33974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8198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59750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5975075" y="20787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33974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33974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8198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8198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5975075" y="343679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5975075" y="363022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1944548" y="-2078751"/>
            <a:ext cx="12510594" cy="8501586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0" r:id="rId6"/>
    <p:sldLayoutId id="2147483666" r:id="rId7"/>
    <p:sldLayoutId id="2147483667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슬기로운 대학생활</a:t>
            </a:r>
            <a:r>
              <a:rPr lang="en" sz="7200" dirty="0" smtClean="0"/>
              <a:t> </a:t>
            </a:r>
            <a:r>
              <a:rPr lang="en" sz="3000" dirty="0"/>
              <a:t/>
            </a:r>
            <a:br>
              <a:rPr lang="en" sz="3000" dirty="0"/>
            </a:br>
            <a:r>
              <a:rPr lang="en" sz="1600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2021</a:t>
            </a:r>
            <a:r>
              <a:rPr lang="ko-KR" altLang="en-US" sz="1600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년 </a:t>
            </a:r>
            <a:r>
              <a:rPr lang="en-US" altLang="ko-KR" sz="1600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1</a:t>
            </a:r>
            <a:r>
              <a:rPr lang="ko-KR" altLang="en-US" sz="1600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학기 데이터베이스 </a:t>
            </a:r>
            <a:r>
              <a:rPr lang="ko-KR" altLang="en-US" sz="1600" dirty="0" err="1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텀프로젝트</a:t>
            </a:r>
            <a:endParaRPr sz="5400"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컴퓨터공학전공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201721113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김우석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컴퓨터공학전공 </a:t>
            </a:r>
            <a:r>
              <a:rPr lang="en-US" altLang="ko-KR" sz="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201721211 </a:t>
            </a:r>
            <a:r>
              <a:rPr lang="ko-KR" altLang="en-US" sz="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이영제</a:t>
            </a:r>
            <a:endParaRPr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25650" y="1022337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 fontAlgn="base" latinLnBrk="1">
              <a:buNone/>
            </a:pP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주제 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</a:p>
          <a:p>
            <a:pPr marL="139700" indent="0" algn="ctr" fontAlgn="base" latinLnBrk="1">
              <a:buNone/>
            </a:pPr>
            <a:endParaRPr lang="en-US" altLang="ko-KR" sz="1600" dirty="0"/>
          </a:p>
          <a:p>
            <a:pPr marL="139700" indent="0" algn="ctr" fontAlgn="base" latinLnBrk="1">
              <a:buNone/>
            </a:pP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개인의 학사 정보를 </a:t>
            </a:r>
            <a:r>
              <a:rPr lang="en-US" altLang="ko-KR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DB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에 저장하고 이를 활용하여 </a:t>
            </a:r>
            <a:r>
              <a:rPr lang="ko-KR" altLang="en-US" sz="1600" dirty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성적 분석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과 </a:t>
            </a:r>
            <a:endParaRPr lang="en-US" altLang="ko-KR" sz="1600"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  <a:p>
            <a:pPr marL="139700" indent="0" algn="ctr" fontAlgn="base" latinLnBrk="1">
              <a:buNone/>
            </a:pPr>
            <a:r>
              <a:rPr lang="ko-KR" altLang="en-US" sz="1600" dirty="0" smtClean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졸업이수학점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 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및 </a:t>
            </a:r>
            <a:r>
              <a:rPr lang="ko-KR" altLang="en-US" sz="1600" dirty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교과목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을 계산해주는 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서비스를 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구현한다</a:t>
            </a:r>
            <a:r>
              <a:rPr lang="en-US" altLang="ko-KR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.</a:t>
            </a:r>
          </a:p>
          <a:p>
            <a:pPr marL="139700" indent="0" algn="ctr" fontAlgn="base" latinLnBrk="1">
              <a:buNone/>
            </a:pPr>
            <a:endParaRPr lang="en-US" altLang="ko-KR" sz="1600"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  <a:p>
            <a:pPr marL="139700" indent="0" algn="ctr" fontAlgn="base" latinLnBrk="1">
              <a:buNone/>
            </a:pPr>
            <a:endParaRPr lang="en-US" altLang="ko-KR" sz="1600"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  <a:p>
            <a:pPr marL="139700" indent="0" algn="ctr" fontAlgn="base" latinLnBrk="1">
              <a:buNone/>
            </a:pP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시스템에서 </a:t>
            </a:r>
            <a:r>
              <a:rPr lang="ko-KR" altLang="en-US" sz="1600" dirty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제공한 정보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를 통해 </a:t>
            </a:r>
            <a:r>
              <a:rPr lang="ko-KR" altLang="en-US" sz="1600" dirty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수강신청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과 </a:t>
            </a:r>
            <a:r>
              <a:rPr lang="ko-KR" altLang="en-US" sz="1600" dirty="0" smtClean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전공 이수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에 어려움을 </a:t>
            </a:r>
            <a:endParaRPr lang="en-US" altLang="ko-KR" sz="1600" dirty="0" smtClean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  <a:p>
            <a:pPr marL="139700" indent="0" algn="ctr" fontAlgn="base" latinLnBrk="1">
              <a:buNone/>
            </a:pP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가지고 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있는 학생들에게 보다 합리적인 </a:t>
            </a:r>
            <a:r>
              <a:rPr lang="ko-KR" altLang="en-US" sz="1600" dirty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의사결정</a:t>
            </a:r>
            <a:r>
              <a:rPr lang="ko-KR" altLang="en-US" sz="1600" dirty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을 할 수 있도록 한다</a:t>
            </a:r>
            <a:r>
              <a:rPr lang="en-US" altLang="ko-KR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.</a:t>
            </a:r>
            <a:endParaRPr lang="ko-KR" altLang="en-US" sz="1600"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프로젝트 </a:t>
            </a:r>
            <a:r>
              <a:rPr lang="ko-KR" altLang="en-US" dirty="0" err="1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기획안</a:t>
            </a:r>
            <a:endParaRPr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654112" y="1229505"/>
            <a:ext cx="3974925" cy="3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ctr" fontAlgn="base" latinLnBrk="1">
              <a:buNone/>
            </a:pP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 </a:t>
            </a:r>
            <a:r>
              <a:rPr lang="ko-KR" altLang="en-US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벤치마킹 </a:t>
            </a:r>
            <a:r>
              <a:rPr lang="en-US" altLang="ko-KR" sz="16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</a:p>
          <a:p>
            <a:pPr marL="139700" indent="0" algn="ctr" fontAlgn="base" latinLnBrk="1">
              <a:buNone/>
            </a:pPr>
            <a:endParaRPr lang="en-US" altLang="ko-KR" sz="1600" dirty="0"/>
          </a:p>
          <a:p>
            <a:pPr marL="139700" indent="0" algn="ctr" fontAlgn="base" latinLnBrk="1">
              <a:buNone/>
            </a:pPr>
            <a:r>
              <a:rPr lang="ko-KR" altLang="en-US" sz="1600" dirty="0" smtClean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학사 정보 시스템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의 성적 통계 시스템의 </a:t>
            </a:r>
            <a:endParaRPr lang="en-US" altLang="ko-KR" sz="1600" dirty="0" smtClean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  <a:p>
            <a:pPr marL="139700" indent="0" algn="ctr" fontAlgn="base" latinLnBrk="1">
              <a:buNone/>
            </a:pP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기본 서비스를 토대로 제작한다</a:t>
            </a:r>
            <a:r>
              <a:rPr lang="en-US" altLang="ko-KR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.</a:t>
            </a:r>
          </a:p>
          <a:p>
            <a:pPr marL="139700" indent="0" algn="ctr" fontAlgn="base" latinLnBrk="1">
              <a:buNone/>
            </a:pPr>
            <a:endParaRPr lang="en-US" altLang="ko-KR" sz="1600"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  <a:p>
            <a:pPr marL="139700" indent="0" algn="ctr" fontAlgn="base" latinLnBrk="1">
              <a:buNone/>
            </a:pP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기존의 </a:t>
            </a:r>
            <a:r>
              <a:rPr lang="ko-KR" altLang="en-US" sz="1600" dirty="0" smtClean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졸업이수조건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을 확인하는 과정을 </a:t>
            </a:r>
            <a:r>
              <a:rPr lang="ko-KR" altLang="en-US" sz="1600" dirty="0" smtClean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간편화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 한다</a:t>
            </a:r>
            <a:r>
              <a:rPr lang="en-US" altLang="ko-KR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. 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사용자의 수강 과목과 학과별 교과목 정보를 제공하여 </a:t>
            </a:r>
            <a:r>
              <a:rPr lang="ko-KR" altLang="en-US" sz="1600" dirty="0" smtClean="0">
                <a:solidFill>
                  <a:srgbClr val="DCAE5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수강 계획</a:t>
            </a:r>
            <a:r>
              <a:rPr lang="ko-KR" altLang="en-US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에 도움을 주는 기능을 제공한다</a:t>
            </a:r>
            <a:r>
              <a:rPr lang="en-US" altLang="ko-KR" sz="16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.</a:t>
            </a:r>
            <a:endParaRPr lang="en-US" altLang="ko-KR" sz="1600"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프로젝트 </a:t>
            </a:r>
            <a:r>
              <a:rPr lang="ko-KR" altLang="en-US" dirty="0" err="1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기획안</a:t>
            </a:r>
            <a:endParaRPr dirty="0">
              <a:latin typeface="Sandoll 국대떡볶이 02 Bold" panose="020B0600000101010101" pitchFamily="34" charset="-127"/>
              <a:ea typeface="Sandoll 국대떡볶이 02 Bold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5" y="1274941"/>
            <a:ext cx="3434072" cy="3437729"/>
          </a:xfrm>
          <a:prstGeom prst="rect">
            <a:avLst/>
          </a:prstGeom>
          <a:effectLst>
            <a:outerShdw blurRad="279400" sx="102000" sy="102000" algn="ctr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5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7"/>
          <p:cNvSpPr txBox="1">
            <a:spLocks noGrp="1"/>
          </p:cNvSpPr>
          <p:nvPr>
            <p:ph type="subTitle" idx="4"/>
          </p:nvPr>
        </p:nvSpPr>
        <p:spPr>
          <a:xfrm>
            <a:off x="819875" y="2121666"/>
            <a:ext cx="2349000" cy="553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 latinLnBrk="1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고유한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비밀번호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fontAlgn="base" latinLnBrk="1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소속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학과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고유한 학번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학년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1" name="Google Shape;621;p4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요구사항분석</a:t>
            </a:r>
            <a:endParaRPr dirty="0"/>
          </a:p>
        </p:txBody>
      </p:sp>
      <p:sp>
        <p:nvSpPr>
          <p:cNvPr id="622" name="Google Shape;622;p47"/>
          <p:cNvSpPr txBox="1">
            <a:spLocks noGrp="1"/>
          </p:cNvSpPr>
          <p:nvPr>
            <p:ph type="subTitle" idx="1"/>
          </p:nvPr>
        </p:nvSpPr>
        <p:spPr>
          <a:xfrm>
            <a:off x="33974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교과목정보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23" name="Google Shape;623;p47"/>
          <p:cNvSpPr txBox="1">
            <a:spLocks noGrp="1"/>
          </p:cNvSpPr>
          <p:nvPr>
            <p:ph type="subTitle" idx="2"/>
          </p:nvPr>
        </p:nvSpPr>
        <p:spPr>
          <a:xfrm>
            <a:off x="3397475" y="215490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고유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과목명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이수 구분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학년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대체 과목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해당 요람 연도</a:t>
            </a:r>
            <a:endParaRPr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4" name="Google Shape;624;p47"/>
          <p:cNvSpPr txBox="1">
            <a:spLocks noGrp="1"/>
          </p:cNvSpPr>
          <p:nvPr>
            <p:ph type="subTitle" idx="3"/>
          </p:nvPr>
        </p:nvSpPr>
        <p:spPr>
          <a:xfrm>
            <a:off x="819875" y="18852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학생정보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25" name="Google Shape;625;p47"/>
          <p:cNvSpPr txBox="1">
            <a:spLocks noGrp="1"/>
          </p:cNvSpPr>
          <p:nvPr>
            <p:ph type="subTitle" idx="5"/>
          </p:nvPr>
        </p:nvSpPr>
        <p:spPr>
          <a:xfrm>
            <a:off x="5975075" y="1883573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졸업이수학점</a:t>
            </a:r>
            <a:endParaRPr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26" name="Google Shape;626;p47"/>
          <p:cNvSpPr txBox="1">
            <a:spLocks noGrp="1"/>
          </p:cNvSpPr>
          <p:nvPr>
            <p:ph type="subTitle" idx="6"/>
          </p:nvPr>
        </p:nvSpPr>
        <p:spPr>
          <a:xfrm>
            <a:off x="5975075" y="2139660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고유한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입학년도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교양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학부공통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전공필수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전공선택의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최저 이수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학점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7" name="Google Shape;627;p47"/>
          <p:cNvSpPr txBox="1">
            <a:spLocks noGrp="1"/>
          </p:cNvSpPr>
          <p:nvPr>
            <p:ph type="subTitle" idx="7"/>
          </p:nvPr>
        </p:nvSpPr>
        <p:spPr>
          <a:xfrm>
            <a:off x="3397475" y="345203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요람 연결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28" name="Google Shape;628;p47"/>
          <p:cNvSpPr txBox="1">
            <a:spLocks noGrp="1"/>
          </p:cNvSpPr>
          <p:nvPr>
            <p:ph type="subTitle" idx="8"/>
          </p:nvPr>
        </p:nvSpPr>
        <p:spPr>
          <a:xfrm>
            <a:off x="3351755" y="3713762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학생들의 입학 연도에 </a:t>
            </a:r>
            <a:endParaRPr lang="en-US" altLang="ko-KR" sz="1200" dirty="0" smtClean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따라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연도별 </a:t>
            </a: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졸업이수 </a:t>
            </a:r>
            <a:endParaRPr lang="en-US" altLang="ko-KR" sz="1200" dirty="0" smtClean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학점을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저장한다</a:t>
            </a:r>
            <a:r>
              <a:rPr lang="en-US" altLang="ko-KR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9" name="Google Shape;629;p47"/>
          <p:cNvSpPr txBox="1">
            <a:spLocks noGrp="1"/>
          </p:cNvSpPr>
          <p:nvPr>
            <p:ph type="subTitle" idx="9"/>
          </p:nvPr>
        </p:nvSpPr>
        <p:spPr>
          <a:xfrm>
            <a:off x="819875" y="345203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ko-KR" altLang="en-US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성적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30" name="Google Shape;630;p47"/>
          <p:cNvSpPr txBox="1">
            <a:spLocks noGrp="1"/>
          </p:cNvSpPr>
          <p:nvPr>
            <p:ph type="subTitle" idx="13"/>
          </p:nvPr>
        </p:nvSpPr>
        <p:spPr>
          <a:xfrm>
            <a:off x="786059" y="3805485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 latinLnBrk="1">
              <a:buClr>
                <a:srgbClr val="E9E2C9"/>
              </a:buClr>
            </a:pP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학생들은 자신이 들은 </a:t>
            </a:r>
            <a:endParaRPr lang="en-US" altLang="ko-KR" sz="1200" dirty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교과목에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대한 점수와 </a:t>
            </a:r>
            <a:endParaRPr lang="en-US" altLang="ko-KR" sz="1200" dirty="0" smtClean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fontAlgn="base" latinLnBrk="1">
              <a:buClr>
                <a:srgbClr val="E9E2C9"/>
              </a:buClr>
            </a:pPr>
            <a:r>
              <a:rPr lang="en-US" altLang="ko-KR" sz="1200" dirty="0" err="1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p/n</a:t>
            </a:r>
            <a:r>
              <a:rPr lang="en-US" altLang="ko-KR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여부</a:t>
            </a:r>
            <a:r>
              <a:rPr lang="en-US" altLang="ko-KR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수강한 학년</a:t>
            </a:r>
            <a:r>
              <a:rPr lang="en-US" altLang="ko-KR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endParaRPr lang="en-US" altLang="ko-KR" sz="1200" dirty="0" smtClean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학기를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저장한다</a:t>
            </a:r>
            <a:r>
              <a:rPr lang="en-US" altLang="ko-KR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1" name="Google Shape;631;p47"/>
          <p:cNvSpPr txBox="1">
            <a:spLocks noGrp="1"/>
          </p:cNvSpPr>
          <p:nvPr>
            <p:ph type="subTitle" idx="14"/>
          </p:nvPr>
        </p:nvSpPr>
        <p:spPr>
          <a:xfrm>
            <a:off x="5975075" y="3459656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대체과목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32" name="Google Shape;632;p47"/>
          <p:cNvSpPr txBox="1">
            <a:spLocks noGrp="1"/>
          </p:cNvSpPr>
          <p:nvPr>
            <p:ph type="subTitle" idx="15"/>
          </p:nvPr>
        </p:nvSpPr>
        <p:spPr>
          <a:xfrm>
            <a:off x="5933856" y="3713877"/>
            <a:ext cx="2349000" cy="6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대체 과목은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endParaRPr lang="en-US" altLang="ko-KR" sz="1200" dirty="0" smtClean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교과목을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대체할 수 </a:t>
            </a: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있는</a:t>
            </a:r>
            <a:endParaRPr lang="en-US" altLang="ko-KR" sz="1200" dirty="0" smtClean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fontAlgn="base" latinLnBrk="1">
              <a:buClr>
                <a:srgbClr val="E9E2C9"/>
              </a:buClr>
            </a:pPr>
            <a:r>
              <a:rPr lang="ko-KR" altLang="en-US" sz="1200" dirty="0" smtClean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과목명을 </a:t>
            </a:r>
            <a:r>
              <a:rPr lang="ko-KR" altLang="en-US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저장한다</a:t>
            </a:r>
            <a:r>
              <a:rPr lang="en-US" altLang="ko-KR" sz="1200" dirty="0">
                <a:solidFill>
                  <a:srgbClr val="E9E2C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E9E2C9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633" name="Google Shape;633;p47"/>
          <p:cNvGrpSpPr/>
          <p:nvPr/>
        </p:nvGrpSpPr>
        <p:grpSpPr>
          <a:xfrm>
            <a:off x="1808913" y="1438534"/>
            <a:ext cx="370930" cy="370549"/>
            <a:chOff x="2497275" y="2744159"/>
            <a:chExt cx="370930" cy="370549"/>
          </a:xfrm>
        </p:grpSpPr>
        <p:sp>
          <p:nvSpPr>
            <p:cNvPr id="634" name="Google Shape;634;p47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47"/>
          <p:cNvGrpSpPr/>
          <p:nvPr/>
        </p:nvGrpSpPr>
        <p:grpSpPr>
          <a:xfrm>
            <a:off x="4381777" y="1442241"/>
            <a:ext cx="380393" cy="363118"/>
            <a:chOff x="4126815" y="2760704"/>
            <a:chExt cx="380393" cy="363118"/>
          </a:xfrm>
        </p:grpSpPr>
        <p:sp>
          <p:nvSpPr>
            <p:cNvPr id="645" name="Google Shape;645;p47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47"/>
          <p:cNvSpPr/>
          <p:nvPr/>
        </p:nvSpPr>
        <p:spPr>
          <a:xfrm>
            <a:off x="4373981" y="3056033"/>
            <a:ext cx="343335" cy="343303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9565;p70"/>
          <p:cNvGrpSpPr/>
          <p:nvPr/>
        </p:nvGrpSpPr>
        <p:grpSpPr>
          <a:xfrm>
            <a:off x="6953730" y="1432005"/>
            <a:ext cx="362223" cy="361108"/>
            <a:chOff x="3513010" y="3816134"/>
            <a:chExt cx="362223" cy="361108"/>
          </a:xfrm>
          <a:solidFill>
            <a:srgbClr val="DCAE52"/>
          </a:solidFill>
        </p:grpSpPr>
        <p:sp>
          <p:nvSpPr>
            <p:cNvPr id="42" name="Google Shape;9566;p70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567;p70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568;p70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569;p70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9766;p70"/>
          <p:cNvSpPr/>
          <p:nvPr/>
        </p:nvSpPr>
        <p:spPr>
          <a:xfrm>
            <a:off x="1796588" y="3095201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DCAE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9914;p70"/>
          <p:cNvGrpSpPr/>
          <p:nvPr/>
        </p:nvGrpSpPr>
        <p:grpSpPr>
          <a:xfrm>
            <a:off x="6974769" y="3067464"/>
            <a:ext cx="320143" cy="343269"/>
            <a:chOff x="1750887" y="2425727"/>
            <a:chExt cx="320143" cy="343269"/>
          </a:xfrm>
          <a:solidFill>
            <a:srgbClr val="DCAE52"/>
          </a:solidFill>
        </p:grpSpPr>
        <p:sp>
          <p:nvSpPr>
            <p:cNvPr id="48" name="Google Shape;9915;p70"/>
            <p:cNvSpPr/>
            <p:nvPr/>
          </p:nvSpPr>
          <p:spPr>
            <a:xfrm>
              <a:off x="1750887" y="2425727"/>
              <a:ext cx="320143" cy="289052"/>
            </a:xfrm>
            <a:custGeom>
              <a:avLst/>
              <a:gdLst/>
              <a:ahLst/>
              <a:cxnLst/>
              <a:rect l="l" t="t" r="r" b="b"/>
              <a:pathLst>
                <a:path w="10050" h="9074" extrusionOk="0">
                  <a:moveTo>
                    <a:pt x="1668" y="322"/>
                  </a:moveTo>
                  <a:cubicBezTo>
                    <a:pt x="1834" y="322"/>
                    <a:pt x="1953" y="453"/>
                    <a:pt x="1953" y="608"/>
                  </a:cubicBezTo>
                  <a:lnTo>
                    <a:pt x="1953" y="1275"/>
                  </a:lnTo>
                  <a:cubicBezTo>
                    <a:pt x="1953" y="1441"/>
                    <a:pt x="1811" y="1560"/>
                    <a:pt x="1668" y="1560"/>
                  </a:cubicBezTo>
                  <a:cubicBezTo>
                    <a:pt x="1513" y="1560"/>
                    <a:pt x="1382" y="1429"/>
                    <a:pt x="1382" y="1275"/>
                  </a:cubicBezTo>
                  <a:lnTo>
                    <a:pt x="1382" y="929"/>
                  </a:lnTo>
                  <a:lnTo>
                    <a:pt x="1382" y="608"/>
                  </a:lnTo>
                  <a:cubicBezTo>
                    <a:pt x="1370" y="453"/>
                    <a:pt x="1501" y="322"/>
                    <a:pt x="1668" y="322"/>
                  </a:cubicBezTo>
                  <a:close/>
                  <a:moveTo>
                    <a:pt x="3918" y="322"/>
                  </a:moveTo>
                  <a:cubicBezTo>
                    <a:pt x="4061" y="322"/>
                    <a:pt x="4192" y="453"/>
                    <a:pt x="4192" y="608"/>
                  </a:cubicBezTo>
                  <a:lnTo>
                    <a:pt x="4192" y="1275"/>
                  </a:lnTo>
                  <a:cubicBezTo>
                    <a:pt x="4192" y="1441"/>
                    <a:pt x="4061" y="1560"/>
                    <a:pt x="3918" y="1560"/>
                  </a:cubicBezTo>
                  <a:cubicBezTo>
                    <a:pt x="3763" y="1560"/>
                    <a:pt x="3632" y="1429"/>
                    <a:pt x="3632" y="1275"/>
                  </a:cubicBezTo>
                  <a:lnTo>
                    <a:pt x="3632" y="608"/>
                  </a:lnTo>
                  <a:cubicBezTo>
                    <a:pt x="3632" y="441"/>
                    <a:pt x="3763" y="322"/>
                    <a:pt x="3918" y="322"/>
                  </a:cubicBezTo>
                  <a:close/>
                  <a:moveTo>
                    <a:pt x="6180" y="322"/>
                  </a:moveTo>
                  <a:cubicBezTo>
                    <a:pt x="6323" y="322"/>
                    <a:pt x="6454" y="453"/>
                    <a:pt x="6454" y="608"/>
                  </a:cubicBezTo>
                  <a:lnTo>
                    <a:pt x="6454" y="1275"/>
                  </a:lnTo>
                  <a:cubicBezTo>
                    <a:pt x="6454" y="1441"/>
                    <a:pt x="6323" y="1560"/>
                    <a:pt x="6180" y="1560"/>
                  </a:cubicBezTo>
                  <a:cubicBezTo>
                    <a:pt x="6025" y="1560"/>
                    <a:pt x="5894" y="1429"/>
                    <a:pt x="5894" y="1275"/>
                  </a:cubicBezTo>
                  <a:lnTo>
                    <a:pt x="5894" y="608"/>
                  </a:lnTo>
                  <a:cubicBezTo>
                    <a:pt x="5894" y="441"/>
                    <a:pt x="6025" y="322"/>
                    <a:pt x="6180" y="322"/>
                  </a:cubicBezTo>
                  <a:close/>
                  <a:moveTo>
                    <a:pt x="8419" y="322"/>
                  </a:moveTo>
                  <a:cubicBezTo>
                    <a:pt x="8573" y="322"/>
                    <a:pt x="8704" y="453"/>
                    <a:pt x="8704" y="608"/>
                  </a:cubicBezTo>
                  <a:lnTo>
                    <a:pt x="8704" y="929"/>
                  </a:lnTo>
                  <a:lnTo>
                    <a:pt x="8704" y="1275"/>
                  </a:lnTo>
                  <a:cubicBezTo>
                    <a:pt x="8704" y="1441"/>
                    <a:pt x="8573" y="1560"/>
                    <a:pt x="8419" y="1560"/>
                  </a:cubicBezTo>
                  <a:cubicBezTo>
                    <a:pt x="8276" y="1560"/>
                    <a:pt x="8145" y="1429"/>
                    <a:pt x="8145" y="1275"/>
                  </a:cubicBezTo>
                  <a:lnTo>
                    <a:pt x="8145" y="608"/>
                  </a:lnTo>
                  <a:cubicBezTo>
                    <a:pt x="8145" y="441"/>
                    <a:pt x="8276" y="322"/>
                    <a:pt x="8419" y="322"/>
                  </a:cubicBezTo>
                  <a:close/>
                  <a:moveTo>
                    <a:pt x="9526" y="1096"/>
                  </a:moveTo>
                  <a:cubicBezTo>
                    <a:pt x="9669" y="1096"/>
                    <a:pt x="9788" y="1215"/>
                    <a:pt x="9788" y="1370"/>
                  </a:cubicBezTo>
                  <a:lnTo>
                    <a:pt x="9788" y="2525"/>
                  </a:lnTo>
                  <a:lnTo>
                    <a:pt x="370" y="2525"/>
                  </a:lnTo>
                  <a:lnTo>
                    <a:pt x="370" y="1370"/>
                  </a:lnTo>
                  <a:cubicBezTo>
                    <a:pt x="370" y="1215"/>
                    <a:pt x="489" y="1096"/>
                    <a:pt x="644" y="1096"/>
                  </a:cubicBezTo>
                  <a:lnTo>
                    <a:pt x="1060" y="1096"/>
                  </a:lnTo>
                  <a:lnTo>
                    <a:pt x="1060" y="1275"/>
                  </a:lnTo>
                  <a:cubicBezTo>
                    <a:pt x="1060" y="1596"/>
                    <a:pt x="1322" y="1882"/>
                    <a:pt x="1668" y="1882"/>
                  </a:cubicBezTo>
                  <a:cubicBezTo>
                    <a:pt x="1989" y="1882"/>
                    <a:pt x="2275" y="1620"/>
                    <a:pt x="2275" y="1275"/>
                  </a:cubicBezTo>
                  <a:lnTo>
                    <a:pt x="2275" y="1096"/>
                  </a:lnTo>
                  <a:lnTo>
                    <a:pt x="3335" y="1096"/>
                  </a:lnTo>
                  <a:lnTo>
                    <a:pt x="3335" y="1275"/>
                  </a:lnTo>
                  <a:cubicBezTo>
                    <a:pt x="3335" y="1596"/>
                    <a:pt x="3597" y="1882"/>
                    <a:pt x="3942" y="1882"/>
                  </a:cubicBezTo>
                  <a:cubicBezTo>
                    <a:pt x="4287" y="1882"/>
                    <a:pt x="4549" y="1620"/>
                    <a:pt x="4549" y="1275"/>
                  </a:cubicBezTo>
                  <a:lnTo>
                    <a:pt x="4549" y="1096"/>
                  </a:lnTo>
                  <a:lnTo>
                    <a:pt x="5609" y="1096"/>
                  </a:lnTo>
                  <a:lnTo>
                    <a:pt x="5609" y="1275"/>
                  </a:lnTo>
                  <a:cubicBezTo>
                    <a:pt x="5609" y="1596"/>
                    <a:pt x="5883" y="1882"/>
                    <a:pt x="6216" y="1882"/>
                  </a:cubicBezTo>
                  <a:cubicBezTo>
                    <a:pt x="6561" y="1882"/>
                    <a:pt x="6835" y="1620"/>
                    <a:pt x="6835" y="1275"/>
                  </a:cubicBezTo>
                  <a:lnTo>
                    <a:pt x="6835" y="1096"/>
                  </a:lnTo>
                  <a:lnTo>
                    <a:pt x="7883" y="1096"/>
                  </a:lnTo>
                  <a:lnTo>
                    <a:pt x="7883" y="1275"/>
                  </a:lnTo>
                  <a:cubicBezTo>
                    <a:pt x="7883" y="1596"/>
                    <a:pt x="8157" y="1882"/>
                    <a:pt x="8502" y="1882"/>
                  </a:cubicBezTo>
                  <a:cubicBezTo>
                    <a:pt x="8823" y="1882"/>
                    <a:pt x="9109" y="1620"/>
                    <a:pt x="9109" y="1275"/>
                  </a:cubicBezTo>
                  <a:lnTo>
                    <a:pt x="9109" y="1096"/>
                  </a:lnTo>
                  <a:close/>
                  <a:moveTo>
                    <a:pt x="1608" y="1"/>
                  </a:moveTo>
                  <a:cubicBezTo>
                    <a:pt x="1275" y="1"/>
                    <a:pt x="989" y="262"/>
                    <a:pt x="989" y="608"/>
                  </a:cubicBezTo>
                  <a:lnTo>
                    <a:pt x="989" y="786"/>
                  </a:lnTo>
                  <a:lnTo>
                    <a:pt x="572" y="786"/>
                  </a:lnTo>
                  <a:cubicBezTo>
                    <a:pt x="251" y="786"/>
                    <a:pt x="1" y="1048"/>
                    <a:pt x="1" y="1370"/>
                  </a:cubicBezTo>
                  <a:lnTo>
                    <a:pt x="1" y="3584"/>
                  </a:lnTo>
                  <a:cubicBezTo>
                    <a:pt x="1" y="3668"/>
                    <a:pt x="72" y="3751"/>
                    <a:pt x="156" y="3751"/>
                  </a:cubicBezTo>
                  <a:cubicBezTo>
                    <a:pt x="251" y="3751"/>
                    <a:pt x="322" y="3668"/>
                    <a:pt x="322" y="3584"/>
                  </a:cubicBezTo>
                  <a:lnTo>
                    <a:pt x="322" y="2834"/>
                  </a:lnTo>
                  <a:lnTo>
                    <a:pt x="9681" y="2834"/>
                  </a:lnTo>
                  <a:lnTo>
                    <a:pt x="9681" y="8906"/>
                  </a:lnTo>
                  <a:cubicBezTo>
                    <a:pt x="9681" y="9002"/>
                    <a:pt x="9764" y="9073"/>
                    <a:pt x="9847" y="9073"/>
                  </a:cubicBezTo>
                  <a:cubicBezTo>
                    <a:pt x="9943" y="9073"/>
                    <a:pt x="10014" y="9002"/>
                    <a:pt x="10014" y="8906"/>
                  </a:cubicBezTo>
                  <a:lnTo>
                    <a:pt x="10014" y="1346"/>
                  </a:lnTo>
                  <a:cubicBezTo>
                    <a:pt x="10050" y="1036"/>
                    <a:pt x="9776" y="786"/>
                    <a:pt x="9466" y="786"/>
                  </a:cubicBezTo>
                  <a:lnTo>
                    <a:pt x="9050" y="786"/>
                  </a:lnTo>
                  <a:lnTo>
                    <a:pt x="9050" y="608"/>
                  </a:lnTo>
                  <a:cubicBezTo>
                    <a:pt x="9050" y="274"/>
                    <a:pt x="8776" y="1"/>
                    <a:pt x="8430" y="1"/>
                  </a:cubicBezTo>
                  <a:cubicBezTo>
                    <a:pt x="8109" y="1"/>
                    <a:pt x="7823" y="262"/>
                    <a:pt x="7823" y="608"/>
                  </a:cubicBezTo>
                  <a:lnTo>
                    <a:pt x="7823" y="786"/>
                  </a:lnTo>
                  <a:lnTo>
                    <a:pt x="6764" y="786"/>
                  </a:lnTo>
                  <a:lnTo>
                    <a:pt x="6764" y="608"/>
                  </a:lnTo>
                  <a:cubicBezTo>
                    <a:pt x="6764" y="274"/>
                    <a:pt x="6502" y="1"/>
                    <a:pt x="6156" y="1"/>
                  </a:cubicBezTo>
                  <a:cubicBezTo>
                    <a:pt x="5811" y="1"/>
                    <a:pt x="5549" y="262"/>
                    <a:pt x="5549" y="608"/>
                  </a:cubicBezTo>
                  <a:lnTo>
                    <a:pt x="5549" y="786"/>
                  </a:lnTo>
                  <a:lnTo>
                    <a:pt x="4489" y="786"/>
                  </a:lnTo>
                  <a:lnTo>
                    <a:pt x="4489" y="608"/>
                  </a:lnTo>
                  <a:cubicBezTo>
                    <a:pt x="4489" y="274"/>
                    <a:pt x="4228" y="1"/>
                    <a:pt x="3882" y="1"/>
                  </a:cubicBezTo>
                  <a:cubicBezTo>
                    <a:pt x="3549" y="1"/>
                    <a:pt x="3275" y="262"/>
                    <a:pt x="3275" y="608"/>
                  </a:cubicBezTo>
                  <a:lnTo>
                    <a:pt x="3275" y="786"/>
                  </a:lnTo>
                  <a:lnTo>
                    <a:pt x="2215" y="786"/>
                  </a:lnTo>
                  <a:lnTo>
                    <a:pt x="2215" y="608"/>
                  </a:lnTo>
                  <a:cubicBezTo>
                    <a:pt x="2215" y="274"/>
                    <a:pt x="1942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916;p70"/>
            <p:cNvSpPr/>
            <p:nvPr/>
          </p:nvSpPr>
          <p:spPr>
            <a:xfrm>
              <a:off x="1751652" y="2558467"/>
              <a:ext cx="319378" cy="210530"/>
            </a:xfrm>
            <a:custGeom>
              <a:avLst/>
              <a:gdLst/>
              <a:ahLst/>
              <a:cxnLst/>
              <a:rect l="l" t="t" r="r" b="b"/>
              <a:pathLst>
                <a:path w="10026" h="660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025"/>
                  </a:lnTo>
                  <a:cubicBezTo>
                    <a:pt x="1" y="6347"/>
                    <a:pt x="274" y="6609"/>
                    <a:pt x="584" y="6609"/>
                  </a:cubicBezTo>
                  <a:lnTo>
                    <a:pt x="9407" y="6609"/>
                  </a:lnTo>
                  <a:cubicBezTo>
                    <a:pt x="9740" y="6609"/>
                    <a:pt x="9990" y="6335"/>
                    <a:pt x="9990" y="6025"/>
                  </a:cubicBezTo>
                  <a:lnTo>
                    <a:pt x="9990" y="5501"/>
                  </a:lnTo>
                  <a:cubicBezTo>
                    <a:pt x="10026" y="5418"/>
                    <a:pt x="9942" y="5335"/>
                    <a:pt x="9859" y="5335"/>
                  </a:cubicBezTo>
                  <a:cubicBezTo>
                    <a:pt x="9764" y="5335"/>
                    <a:pt x="9692" y="5418"/>
                    <a:pt x="9692" y="5501"/>
                  </a:cubicBezTo>
                  <a:lnTo>
                    <a:pt x="9692" y="6025"/>
                  </a:lnTo>
                  <a:cubicBezTo>
                    <a:pt x="9692" y="6168"/>
                    <a:pt x="9573" y="6287"/>
                    <a:pt x="9430" y="6287"/>
                  </a:cubicBezTo>
                  <a:lnTo>
                    <a:pt x="596" y="6287"/>
                  </a:lnTo>
                  <a:cubicBezTo>
                    <a:pt x="453" y="6287"/>
                    <a:pt x="334" y="6168"/>
                    <a:pt x="334" y="6025"/>
                  </a:cubicBezTo>
                  <a:lnTo>
                    <a:pt x="334" y="156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2353" y="762000"/>
            <a:ext cx="6559296" cy="3614928"/>
          </a:xfrm>
          <a:prstGeom prst="rect">
            <a:avLst/>
          </a:prstGeom>
          <a:noFill/>
          <a:ln>
            <a:noFill/>
          </a:ln>
          <a:effectLst>
            <a:innerShdw blurRad="114300">
              <a:prstClr val="black">
                <a:alpha val="50000"/>
              </a:prstClr>
            </a:innerShdw>
          </a:effectLst>
        </p:spPr>
      </p:pic>
      <p:sp>
        <p:nvSpPr>
          <p:cNvPr id="4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451038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ER </a:t>
            </a:r>
            <a:r>
              <a:rPr lang="ko-KR" altLang="en-US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모델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060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DB </a:t>
            </a:r>
            <a:r>
              <a:rPr lang="ko-KR" altLang="en-US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스키마</a:t>
            </a:r>
            <a:endParaRPr dirty="0"/>
          </a:p>
        </p:txBody>
      </p:sp>
      <p:sp>
        <p:nvSpPr>
          <p:cNvPr id="807" name="Google Shape;807;p53"/>
          <p:cNvSpPr txBox="1">
            <a:spLocks noGrp="1"/>
          </p:cNvSpPr>
          <p:nvPr>
            <p:ph type="subTitle" idx="4294967295"/>
          </p:nvPr>
        </p:nvSpPr>
        <p:spPr>
          <a:xfrm>
            <a:off x="4182105" y="4272581"/>
            <a:ext cx="1275075" cy="377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요람 정보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08" name="Google Shape;808;p53"/>
          <p:cNvSpPr txBox="1">
            <a:spLocks noGrp="1"/>
          </p:cNvSpPr>
          <p:nvPr>
            <p:ph type="subTitle" idx="4294967295"/>
          </p:nvPr>
        </p:nvSpPr>
        <p:spPr>
          <a:xfrm>
            <a:off x="6721990" y="2349552"/>
            <a:ext cx="1753483" cy="288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교과목 정보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09" name="Google Shape;809;p53"/>
          <p:cNvSpPr txBox="1">
            <a:spLocks noGrp="1"/>
          </p:cNvSpPr>
          <p:nvPr>
            <p:ph type="subTitle" idx="4294967295"/>
          </p:nvPr>
        </p:nvSpPr>
        <p:spPr>
          <a:xfrm>
            <a:off x="937439" y="2406695"/>
            <a:ext cx="1496589" cy="309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학생 개인 정보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0" name="Google Shape;810;p53"/>
          <p:cNvSpPr txBox="1">
            <a:spLocks noGrp="1"/>
          </p:cNvSpPr>
          <p:nvPr>
            <p:ph type="subTitle" idx="4294967295"/>
          </p:nvPr>
        </p:nvSpPr>
        <p:spPr>
          <a:xfrm>
            <a:off x="4036957" y="2366207"/>
            <a:ext cx="1291832" cy="350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학생 성적</a:t>
            </a:r>
            <a:endParaRPr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3" name="Google Shape;813;p53"/>
          <p:cNvSpPr/>
          <p:nvPr/>
        </p:nvSpPr>
        <p:spPr>
          <a:xfrm>
            <a:off x="1312381" y="1583982"/>
            <a:ext cx="636839" cy="567434"/>
          </a:xfrm>
          <a:custGeom>
            <a:avLst/>
            <a:gdLst/>
            <a:ahLst/>
            <a:cxnLst/>
            <a:rect l="l" t="t" r="r" b="b"/>
            <a:pathLst>
              <a:path w="17241" h="15362" extrusionOk="0">
                <a:moveTo>
                  <a:pt x="8418" y="324"/>
                </a:moveTo>
                <a:cubicBezTo>
                  <a:pt x="13669" y="324"/>
                  <a:pt x="17241" y="5658"/>
                  <a:pt x="15229" y="10516"/>
                </a:cubicBezTo>
                <a:cubicBezTo>
                  <a:pt x="14020" y="13452"/>
                  <a:pt x="11235" y="15071"/>
                  <a:pt x="8404" y="15071"/>
                </a:cubicBezTo>
                <a:cubicBezTo>
                  <a:pt x="6552" y="15071"/>
                  <a:pt x="4680" y="14378"/>
                  <a:pt x="3215" y="12909"/>
                </a:cubicBezTo>
                <a:cubicBezTo>
                  <a:pt x="1096" y="10801"/>
                  <a:pt x="465" y="7634"/>
                  <a:pt x="1608" y="4872"/>
                </a:cubicBezTo>
                <a:cubicBezTo>
                  <a:pt x="2751" y="2122"/>
                  <a:pt x="5442" y="324"/>
                  <a:pt x="8418" y="324"/>
                </a:cubicBezTo>
                <a:close/>
                <a:moveTo>
                  <a:pt x="8416" y="0"/>
                </a:moveTo>
                <a:cubicBezTo>
                  <a:pt x="5912" y="0"/>
                  <a:pt x="3487" y="1231"/>
                  <a:pt x="2025" y="3420"/>
                </a:cubicBezTo>
                <a:cubicBezTo>
                  <a:pt x="1" y="6468"/>
                  <a:pt x="405" y="10528"/>
                  <a:pt x="3001" y="13111"/>
                </a:cubicBezTo>
                <a:cubicBezTo>
                  <a:pt x="4430" y="14552"/>
                  <a:pt x="6382" y="15362"/>
                  <a:pt x="8418" y="15362"/>
                </a:cubicBezTo>
                <a:cubicBezTo>
                  <a:pt x="12086" y="15362"/>
                  <a:pt x="15241" y="12766"/>
                  <a:pt x="15955" y="9170"/>
                </a:cubicBezTo>
                <a:cubicBezTo>
                  <a:pt x="16658" y="5587"/>
                  <a:pt x="14741" y="1991"/>
                  <a:pt x="11347" y="586"/>
                </a:cubicBezTo>
                <a:cubicBezTo>
                  <a:pt x="10394" y="190"/>
                  <a:pt x="9399" y="0"/>
                  <a:pt x="841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3"/>
          <p:cNvSpPr/>
          <p:nvPr/>
        </p:nvSpPr>
        <p:spPr>
          <a:xfrm flipH="1">
            <a:off x="4137693" y="1582944"/>
            <a:ext cx="636839" cy="567434"/>
          </a:xfrm>
          <a:custGeom>
            <a:avLst/>
            <a:gdLst/>
            <a:ahLst/>
            <a:cxnLst/>
            <a:rect l="l" t="t" r="r" b="b"/>
            <a:pathLst>
              <a:path w="17241" h="15362" extrusionOk="0">
                <a:moveTo>
                  <a:pt x="8418" y="324"/>
                </a:moveTo>
                <a:cubicBezTo>
                  <a:pt x="13669" y="324"/>
                  <a:pt x="17241" y="5658"/>
                  <a:pt x="15229" y="10516"/>
                </a:cubicBezTo>
                <a:cubicBezTo>
                  <a:pt x="14020" y="13452"/>
                  <a:pt x="11235" y="15071"/>
                  <a:pt x="8404" y="15071"/>
                </a:cubicBezTo>
                <a:cubicBezTo>
                  <a:pt x="6552" y="15071"/>
                  <a:pt x="4680" y="14378"/>
                  <a:pt x="3215" y="12909"/>
                </a:cubicBezTo>
                <a:cubicBezTo>
                  <a:pt x="1096" y="10801"/>
                  <a:pt x="465" y="7634"/>
                  <a:pt x="1608" y="4872"/>
                </a:cubicBezTo>
                <a:cubicBezTo>
                  <a:pt x="2751" y="2122"/>
                  <a:pt x="5442" y="324"/>
                  <a:pt x="8418" y="324"/>
                </a:cubicBezTo>
                <a:close/>
                <a:moveTo>
                  <a:pt x="8416" y="0"/>
                </a:moveTo>
                <a:cubicBezTo>
                  <a:pt x="5912" y="0"/>
                  <a:pt x="3487" y="1231"/>
                  <a:pt x="2025" y="3420"/>
                </a:cubicBezTo>
                <a:cubicBezTo>
                  <a:pt x="1" y="6468"/>
                  <a:pt x="405" y="10528"/>
                  <a:pt x="3001" y="13111"/>
                </a:cubicBezTo>
                <a:cubicBezTo>
                  <a:pt x="4430" y="14552"/>
                  <a:pt x="6382" y="15362"/>
                  <a:pt x="8418" y="15362"/>
                </a:cubicBezTo>
                <a:cubicBezTo>
                  <a:pt x="12086" y="15362"/>
                  <a:pt x="15241" y="12766"/>
                  <a:pt x="15955" y="9170"/>
                </a:cubicBezTo>
                <a:cubicBezTo>
                  <a:pt x="16658" y="5587"/>
                  <a:pt x="14741" y="1991"/>
                  <a:pt x="11347" y="586"/>
                </a:cubicBezTo>
                <a:cubicBezTo>
                  <a:pt x="10394" y="190"/>
                  <a:pt x="9399" y="0"/>
                  <a:pt x="841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53"/>
          <p:cNvSpPr/>
          <p:nvPr/>
        </p:nvSpPr>
        <p:spPr>
          <a:xfrm rot="10800000" flipH="1">
            <a:off x="7105335" y="1578268"/>
            <a:ext cx="636839" cy="567434"/>
          </a:xfrm>
          <a:custGeom>
            <a:avLst/>
            <a:gdLst/>
            <a:ahLst/>
            <a:cxnLst/>
            <a:rect l="l" t="t" r="r" b="b"/>
            <a:pathLst>
              <a:path w="17241" h="15362" extrusionOk="0">
                <a:moveTo>
                  <a:pt x="8418" y="324"/>
                </a:moveTo>
                <a:cubicBezTo>
                  <a:pt x="13669" y="324"/>
                  <a:pt x="17241" y="5658"/>
                  <a:pt x="15229" y="10516"/>
                </a:cubicBezTo>
                <a:cubicBezTo>
                  <a:pt x="14020" y="13452"/>
                  <a:pt x="11235" y="15071"/>
                  <a:pt x="8404" y="15071"/>
                </a:cubicBezTo>
                <a:cubicBezTo>
                  <a:pt x="6552" y="15071"/>
                  <a:pt x="4680" y="14378"/>
                  <a:pt x="3215" y="12909"/>
                </a:cubicBezTo>
                <a:cubicBezTo>
                  <a:pt x="1096" y="10801"/>
                  <a:pt x="465" y="7634"/>
                  <a:pt x="1608" y="4872"/>
                </a:cubicBezTo>
                <a:cubicBezTo>
                  <a:pt x="2751" y="2122"/>
                  <a:pt x="5442" y="324"/>
                  <a:pt x="8418" y="324"/>
                </a:cubicBezTo>
                <a:close/>
                <a:moveTo>
                  <a:pt x="8416" y="0"/>
                </a:moveTo>
                <a:cubicBezTo>
                  <a:pt x="5912" y="0"/>
                  <a:pt x="3487" y="1231"/>
                  <a:pt x="2025" y="3420"/>
                </a:cubicBezTo>
                <a:cubicBezTo>
                  <a:pt x="1" y="6468"/>
                  <a:pt x="405" y="10528"/>
                  <a:pt x="3001" y="13111"/>
                </a:cubicBezTo>
                <a:cubicBezTo>
                  <a:pt x="4430" y="14552"/>
                  <a:pt x="6382" y="15362"/>
                  <a:pt x="8418" y="15362"/>
                </a:cubicBezTo>
                <a:cubicBezTo>
                  <a:pt x="12086" y="15362"/>
                  <a:pt x="15241" y="12766"/>
                  <a:pt x="15955" y="9170"/>
                </a:cubicBezTo>
                <a:cubicBezTo>
                  <a:pt x="16658" y="5587"/>
                  <a:pt x="14741" y="1991"/>
                  <a:pt x="11347" y="586"/>
                </a:cubicBezTo>
                <a:cubicBezTo>
                  <a:pt x="10394" y="190"/>
                  <a:pt x="9399" y="0"/>
                  <a:pt x="841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3"/>
          <p:cNvSpPr/>
          <p:nvPr/>
        </p:nvSpPr>
        <p:spPr>
          <a:xfrm rot="10800000">
            <a:off x="4188954" y="3348690"/>
            <a:ext cx="636839" cy="567434"/>
          </a:xfrm>
          <a:custGeom>
            <a:avLst/>
            <a:gdLst/>
            <a:ahLst/>
            <a:cxnLst/>
            <a:rect l="l" t="t" r="r" b="b"/>
            <a:pathLst>
              <a:path w="17241" h="15362" extrusionOk="0">
                <a:moveTo>
                  <a:pt x="8418" y="324"/>
                </a:moveTo>
                <a:cubicBezTo>
                  <a:pt x="13669" y="324"/>
                  <a:pt x="17241" y="5658"/>
                  <a:pt x="15229" y="10516"/>
                </a:cubicBezTo>
                <a:cubicBezTo>
                  <a:pt x="14020" y="13452"/>
                  <a:pt x="11235" y="15071"/>
                  <a:pt x="8404" y="15071"/>
                </a:cubicBezTo>
                <a:cubicBezTo>
                  <a:pt x="6552" y="15071"/>
                  <a:pt x="4680" y="14378"/>
                  <a:pt x="3215" y="12909"/>
                </a:cubicBezTo>
                <a:cubicBezTo>
                  <a:pt x="1096" y="10801"/>
                  <a:pt x="465" y="7634"/>
                  <a:pt x="1608" y="4872"/>
                </a:cubicBezTo>
                <a:cubicBezTo>
                  <a:pt x="2751" y="2122"/>
                  <a:pt x="5442" y="324"/>
                  <a:pt x="8418" y="324"/>
                </a:cubicBezTo>
                <a:close/>
                <a:moveTo>
                  <a:pt x="8416" y="0"/>
                </a:moveTo>
                <a:cubicBezTo>
                  <a:pt x="5912" y="0"/>
                  <a:pt x="3487" y="1231"/>
                  <a:pt x="2025" y="3420"/>
                </a:cubicBezTo>
                <a:cubicBezTo>
                  <a:pt x="1" y="6468"/>
                  <a:pt x="405" y="10528"/>
                  <a:pt x="3001" y="13111"/>
                </a:cubicBezTo>
                <a:cubicBezTo>
                  <a:pt x="4430" y="14552"/>
                  <a:pt x="6382" y="15362"/>
                  <a:pt x="8418" y="15362"/>
                </a:cubicBezTo>
                <a:cubicBezTo>
                  <a:pt x="12086" y="15362"/>
                  <a:pt x="15241" y="12766"/>
                  <a:pt x="15955" y="9170"/>
                </a:cubicBezTo>
                <a:cubicBezTo>
                  <a:pt x="16658" y="5587"/>
                  <a:pt x="14741" y="1991"/>
                  <a:pt x="11347" y="586"/>
                </a:cubicBezTo>
                <a:cubicBezTo>
                  <a:pt x="10394" y="190"/>
                  <a:pt x="9399" y="0"/>
                  <a:pt x="841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3"/>
          <p:cNvSpPr txBox="1">
            <a:spLocks noGrp="1"/>
          </p:cNvSpPr>
          <p:nvPr>
            <p:ph type="subTitle" idx="4294967295"/>
          </p:nvPr>
        </p:nvSpPr>
        <p:spPr>
          <a:xfrm>
            <a:off x="3055257" y="3956434"/>
            <a:ext cx="2394274" cy="3838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GRAD_CREDIT_TBL </a:t>
            </a:r>
            <a:r>
              <a:rPr lang="en-US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(</a:t>
            </a:r>
            <a:r>
              <a:rPr lang="ko-KR" altLang="en-US" sz="1000" dirty="0" smtClean="0">
                <a:solidFill>
                  <a:schemeClr val="accent5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bel"/>
                <a:sym typeface="Abel"/>
              </a:rPr>
              <a:t>졸업이수학점 정보</a:t>
            </a:r>
            <a:r>
              <a:rPr lang="en-US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)</a:t>
            </a:r>
            <a:endParaRPr sz="10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25" name="Google Shape;825;p53"/>
          <p:cNvSpPr txBox="1">
            <a:spLocks noGrp="1"/>
          </p:cNvSpPr>
          <p:nvPr>
            <p:ph type="subTitle" idx="4294967295"/>
          </p:nvPr>
        </p:nvSpPr>
        <p:spPr>
          <a:xfrm>
            <a:off x="6529457" y="2196513"/>
            <a:ext cx="2349000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SUB_TBL </a:t>
            </a:r>
            <a:r>
              <a:rPr lang="en-US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(</a:t>
            </a:r>
            <a:r>
              <a:rPr lang="ko-KR" altLang="en-US" sz="1000" dirty="0" smtClean="0">
                <a:solidFill>
                  <a:schemeClr val="accent5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bel"/>
                <a:sym typeface="Abel"/>
              </a:rPr>
              <a:t>교과목 정보</a:t>
            </a:r>
            <a:r>
              <a:rPr lang="en-US" altLang="ko-KR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)</a:t>
            </a:r>
            <a:endParaRPr sz="10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26" name="Google Shape;826;p53"/>
          <p:cNvSpPr txBox="1">
            <a:spLocks noGrp="1"/>
          </p:cNvSpPr>
          <p:nvPr>
            <p:ph type="subTitle" idx="4294967295"/>
          </p:nvPr>
        </p:nvSpPr>
        <p:spPr>
          <a:xfrm>
            <a:off x="3225800" y="2210699"/>
            <a:ext cx="2102989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SAVE_TBL </a:t>
            </a:r>
            <a:r>
              <a:rPr lang="en-US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(</a:t>
            </a:r>
            <a:r>
              <a:rPr lang="ko-KR" altLang="en-US" sz="1000" dirty="0" smtClean="0">
                <a:solidFill>
                  <a:schemeClr val="accent5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bel"/>
                <a:sym typeface="Abel"/>
              </a:rPr>
              <a:t>성적 정보</a:t>
            </a:r>
            <a:r>
              <a:rPr lang="en-US" altLang="ko-KR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)</a:t>
            </a:r>
            <a:endParaRPr sz="10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27" name="Google Shape;827;p53"/>
          <p:cNvSpPr txBox="1">
            <a:spLocks noGrp="1"/>
          </p:cNvSpPr>
          <p:nvPr>
            <p:ph type="subTitle" idx="4294967295"/>
          </p:nvPr>
        </p:nvSpPr>
        <p:spPr>
          <a:xfrm>
            <a:off x="462280" y="2243567"/>
            <a:ext cx="1971749" cy="22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STU_TBL </a:t>
            </a:r>
            <a:r>
              <a:rPr lang="en-US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(</a:t>
            </a:r>
            <a:r>
              <a:rPr lang="ko-KR" altLang="en-US" sz="1000" dirty="0" smtClean="0">
                <a:solidFill>
                  <a:schemeClr val="accent5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bel"/>
                <a:sym typeface="Abel"/>
              </a:rPr>
              <a:t>학생 정보</a:t>
            </a:r>
            <a:r>
              <a:rPr lang="en-US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)</a:t>
            </a:r>
            <a:endParaRPr sz="10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50" name="Google Shape;787;p53"/>
          <p:cNvGrpSpPr/>
          <p:nvPr/>
        </p:nvGrpSpPr>
        <p:grpSpPr>
          <a:xfrm>
            <a:off x="7278590" y="3402573"/>
            <a:ext cx="320143" cy="392581"/>
            <a:chOff x="3086313" y="2877049"/>
            <a:chExt cx="320143" cy="392581"/>
          </a:xfrm>
        </p:grpSpPr>
        <p:sp>
          <p:nvSpPr>
            <p:cNvPr id="51" name="Google Shape;788;p53"/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9;p53"/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90;p53"/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91;p53"/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92;p53"/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93;p53"/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94;p53"/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95;p53"/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96;p53"/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97;p53"/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98;p53"/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99;p53"/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809;p53"/>
          <p:cNvSpPr txBox="1">
            <a:spLocks/>
          </p:cNvSpPr>
          <p:nvPr/>
        </p:nvSpPr>
        <p:spPr>
          <a:xfrm>
            <a:off x="6466380" y="4088517"/>
            <a:ext cx="2377440" cy="27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r">
              <a:buFont typeface="Montserrat"/>
              <a:buNone/>
            </a:pP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교과목 별 요람 연동 정보</a:t>
            </a:r>
            <a:endParaRPr 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4" name="Google Shape;813;p53"/>
          <p:cNvSpPr/>
          <p:nvPr/>
        </p:nvSpPr>
        <p:spPr>
          <a:xfrm>
            <a:off x="7122142" y="3315368"/>
            <a:ext cx="636839" cy="567434"/>
          </a:xfrm>
          <a:custGeom>
            <a:avLst/>
            <a:gdLst/>
            <a:ahLst/>
            <a:cxnLst/>
            <a:rect l="l" t="t" r="r" b="b"/>
            <a:pathLst>
              <a:path w="17241" h="15362" extrusionOk="0">
                <a:moveTo>
                  <a:pt x="8418" y="324"/>
                </a:moveTo>
                <a:cubicBezTo>
                  <a:pt x="13669" y="324"/>
                  <a:pt x="17241" y="5658"/>
                  <a:pt x="15229" y="10516"/>
                </a:cubicBezTo>
                <a:cubicBezTo>
                  <a:pt x="14020" y="13452"/>
                  <a:pt x="11235" y="15071"/>
                  <a:pt x="8404" y="15071"/>
                </a:cubicBezTo>
                <a:cubicBezTo>
                  <a:pt x="6552" y="15071"/>
                  <a:pt x="4680" y="14378"/>
                  <a:pt x="3215" y="12909"/>
                </a:cubicBezTo>
                <a:cubicBezTo>
                  <a:pt x="1096" y="10801"/>
                  <a:pt x="465" y="7634"/>
                  <a:pt x="1608" y="4872"/>
                </a:cubicBezTo>
                <a:cubicBezTo>
                  <a:pt x="2751" y="2122"/>
                  <a:pt x="5442" y="324"/>
                  <a:pt x="8418" y="324"/>
                </a:cubicBezTo>
                <a:close/>
                <a:moveTo>
                  <a:pt x="8416" y="0"/>
                </a:moveTo>
                <a:cubicBezTo>
                  <a:pt x="5912" y="0"/>
                  <a:pt x="3487" y="1231"/>
                  <a:pt x="2025" y="3420"/>
                </a:cubicBezTo>
                <a:cubicBezTo>
                  <a:pt x="1" y="6468"/>
                  <a:pt x="405" y="10528"/>
                  <a:pt x="3001" y="13111"/>
                </a:cubicBezTo>
                <a:cubicBezTo>
                  <a:pt x="4430" y="14552"/>
                  <a:pt x="6382" y="15362"/>
                  <a:pt x="8418" y="15362"/>
                </a:cubicBezTo>
                <a:cubicBezTo>
                  <a:pt x="12086" y="15362"/>
                  <a:pt x="15241" y="12766"/>
                  <a:pt x="15955" y="9170"/>
                </a:cubicBezTo>
                <a:cubicBezTo>
                  <a:pt x="16658" y="5587"/>
                  <a:pt x="14741" y="1991"/>
                  <a:pt x="11347" y="586"/>
                </a:cubicBezTo>
                <a:cubicBezTo>
                  <a:pt x="10394" y="190"/>
                  <a:pt x="9399" y="0"/>
                  <a:pt x="8416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827;p53"/>
          <p:cNvSpPr txBox="1">
            <a:spLocks/>
          </p:cNvSpPr>
          <p:nvPr/>
        </p:nvSpPr>
        <p:spPr>
          <a:xfrm>
            <a:off x="6375750" y="3926115"/>
            <a:ext cx="2558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sz="18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SYLLA_TBL </a:t>
            </a:r>
            <a:r>
              <a:rPr lang="en-US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(</a:t>
            </a:r>
            <a:r>
              <a:rPr lang="ko-KR" altLang="en-US" sz="1000" dirty="0" smtClean="0">
                <a:solidFill>
                  <a:schemeClr val="accent5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bel"/>
                <a:sym typeface="Abel"/>
              </a:rPr>
              <a:t>교과목</a:t>
            </a:r>
            <a:r>
              <a:rPr lang="en-US" altLang="ko-KR" sz="1000" dirty="0" smtClean="0">
                <a:solidFill>
                  <a:schemeClr val="accent5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bel"/>
                <a:sym typeface="Abel"/>
              </a:rPr>
              <a:t>-</a:t>
            </a:r>
            <a:r>
              <a:rPr lang="ko-KR" altLang="en-US" sz="1000" dirty="0" smtClean="0">
                <a:solidFill>
                  <a:schemeClr val="accent5"/>
                </a:solidFill>
                <a:latin typeface="KoPub바탕체 Light" panose="02020603020101020101" pitchFamily="18" charset="-127"/>
                <a:ea typeface="KoPub바탕체 Light" panose="02020603020101020101" pitchFamily="18" charset="-127"/>
                <a:cs typeface="Abel"/>
                <a:sym typeface="Abel"/>
              </a:rPr>
              <a:t>요람 정보</a:t>
            </a:r>
            <a:r>
              <a:rPr lang="en-US" altLang="ko-KR" sz="1000" dirty="0" smtClean="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)</a:t>
            </a:r>
            <a:endParaRPr lang="ko-KR" altLang="en-US" sz="1000" dirty="0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88" name="Google Shape;633;p47"/>
          <p:cNvGrpSpPr/>
          <p:nvPr/>
        </p:nvGrpSpPr>
        <p:grpSpPr>
          <a:xfrm>
            <a:off x="1448132" y="1675827"/>
            <a:ext cx="370930" cy="370549"/>
            <a:chOff x="2497275" y="2744159"/>
            <a:chExt cx="370930" cy="370549"/>
          </a:xfrm>
        </p:grpSpPr>
        <p:sp>
          <p:nvSpPr>
            <p:cNvPr id="89" name="Google Shape;634;p47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35;p47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36;p47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37;p47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38;p47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39;p47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644;p47"/>
          <p:cNvGrpSpPr/>
          <p:nvPr/>
        </p:nvGrpSpPr>
        <p:grpSpPr>
          <a:xfrm>
            <a:off x="7218340" y="1678911"/>
            <a:ext cx="380393" cy="363118"/>
            <a:chOff x="4126815" y="2760704"/>
            <a:chExt cx="380393" cy="363118"/>
          </a:xfrm>
        </p:grpSpPr>
        <p:sp>
          <p:nvSpPr>
            <p:cNvPr id="96" name="Google Shape;645;p47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46;p47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47;p47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48;p47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9565;p70"/>
          <p:cNvGrpSpPr/>
          <p:nvPr/>
        </p:nvGrpSpPr>
        <p:grpSpPr>
          <a:xfrm>
            <a:off x="4340282" y="3454343"/>
            <a:ext cx="356628" cy="355530"/>
            <a:chOff x="3513010" y="3816134"/>
            <a:chExt cx="362223" cy="361108"/>
          </a:xfrm>
          <a:solidFill>
            <a:srgbClr val="DCAE52"/>
          </a:solidFill>
        </p:grpSpPr>
        <p:sp>
          <p:nvSpPr>
            <p:cNvPr id="102" name="Google Shape;9566;p70"/>
            <p:cNvSpPr/>
            <p:nvPr/>
          </p:nvSpPr>
          <p:spPr>
            <a:xfrm>
              <a:off x="3513010" y="3816134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9567;p70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9568;p70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9569;p70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9766;p70"/>
          <p:cNvSpPr/>
          <p:nvPr/>
        </p:nvSpPr>
        <p:spPr>
          <a:xfrm>
            <a:off x="4277113" y="1728476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DCAE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" name="직선 연결선 116"/>
          <p:cNvCxnSpPr/>
          <p:nvPr/>
        </p:nvCxnSpPr>
        <p:spPr>
          <a:xfrm flipV="1">
            <a:off x="4887537" y="1890706"/>
            <a:ext cx="2100823" cy="1034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4507373" y="2774553"/>
            <a:ext cx="0" cy="46272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2011206" y="1911351"/>
            <a:ext cx="2009512" cy="721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418646" y="2754444"/>
            <a:ext cx="0" cy="46272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50"/>
          <p:cNvGrpSpPr/>
          <p:nvPr/>
        </p:nvGrpSpPr>
        <p:grpSpPr>
          <a:xfrm>
            <a:off x="359950" y="1436345"/>
            <a:ext cx="8411400" cy="2833541"/>
            <a:chOff x="359950" y="1436345"/>
            <a:chExt cx="8411400" cy="2833541"/>
          </a:xfrm>
        </p:grpSpPr>
        <p:sp>
          <p:nvSpPr>
            <p:cNvPr id="676" name="Google Shape;676;p50"/>
            <p:cNvSpPr/>
            <p:nvPr/>
          </p:nvSpPr>
          <p:spPr>
            <a:xfrm>
              <a:off x="359950" y="2830620"/>
              <a:ext cx="8411400" cy="4500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175527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85325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21528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585035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3120300" y="2766370"/>
              <a:ext cx="173400" cy="1734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rot="5400000">
              <a:off x="673662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 rot="5400000">
              <a:off x="4006545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5400000">
              <a:off x="1276470" y="1020706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 rot="5400000">
              <a:off x="264152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 rot="5400000">
              <a:off x="5371570" y="2723481"/>
              <a:ext cx="1130766" cy="1962043"/>
            </a:xfrm>
            <a:custGeom>
              <a:avLst/>
              <a:gdLst/>
              <a:ahLst/>
              <a:cxnLst/>
              <a:rect l="l" t="t" r="r" b="b"/>
              <a:pathLst>
                <a:path w="47853" h="59330" extrusionOk="0">
                  <a:moveTo>
                    <a:pt x="47852" y="59330"/>
                  </a:moveTo>
                  <a:lnTo>
                    <a:pt x="1" y="59330"/>
                  </a:lnTo>
                  <a:lnTo>
                    <a:pt x="1" y="1"/>
                  </a:lnTo>
                  <a:lnTo>
                    <a:pt x="47852" y="1"/>
                  </a:lnTo>
                  <a:close/>
                  <a:moveTo>
                    <a:pt x="441" y="58877"/>
                  </a:moveTo>
                  <a:lnTo>
                    <a:pt x="47412" y="58877"/>
                  </a:lnTo>
                  <a:lnTo>
                    <a:pt x="47412" y="441"/>
                  </a:lnTo>
                  <a:lnTo>
                    <a:pt x="441" y="44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50"/>
            <p:cNvCxnSpPr/>
            <p:nvPr/>
          </p:nvCxnSpPr>
          <p:spPr>
            <a:xfrm>
              <a:off x="320690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50"/>
            <p:cNvCxnSpPr/>
            <p:nvPr/>
          </p:nvCxnSpPr>
          <p:spPr>
            <a:xfrm>
              <a:off x="5936950" y="2933070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50"/>
            <p:cNvCxnSpPr/>
            <p:nvPr/>
          </p:nvCxnSpPr>
          <p:spPr>
            <a:xfrm>
              <a:off x="1841850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50"/>
            <p:cNvCxnSpPr/>
            <p:nvPr/>
          </p:nvCxnSpPr>
          <p:spPr>
            <a:xfrm>
              <a:off x="457202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50"/>
            <p:cNvCxnSpPr/>
            <p:nvPr/>
          </p:nvCxnSpPr>
          <p:spPr>
            <a:xfrm>
              <a:off x="7301975" y="2563691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2" name="Google Shape;692;p50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dirty="0" smtClean="0">
                <a:latin typeface="Sandoll 국대떡볶이 02 Bold" panose="020B0600000101010101" pitchFamily="34" charset="-127"/>
                <a:ea typeface="Sandoll 국대떡볶이 02 Bold" panose="020B0600000101010101" pitchFamily="34" charset="-127"/>
              </a:rPr>
              <a:t>유저 시나리오</a:t>
            </a:r>
            <a:endParaRPr dirty="0"/>
          </a:p>
        </p:txBody>
      </p:sp>
      <p:sp>
        <p:nvSpPr>
          <p:cNvPr id="693" name="Google Shape;693;p50"/>
          <p:cNvSpPr txBox="1">
            <a:spLocks noGrp="1"/>
          </p:cNvSpPr>
          <p:nvPr>
            <p:ph type="subTitle" idx="4294967295"/>
          </p:nvPr>
        </p:nvSpPr>
        <p:spPr>
          <a:xfrm>
            <a:off x="849225" y="1819165"/>
            <a:ext cx="1985400" cy="744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학생 정보를</a:t>
            </a:r>
            <a:endParaRPr lang="en-US" altLang="ko-KR" dirty="0" smtClean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입력하고 </a:t>
            </a:r>
            <a:r>
              <a:rPr lang="en-US" altLang="ko-KR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DB</a:t>
            </a: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에 저장</a:t>
            </a:r>
            <a:endParaRPr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94" name="Google Shape;694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461995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bel"/>
                <a:sym typeface="Abel"/>
              </a:rPr>
              <a:t>성적입력</a:t>
            </a:r>
            <a:endParaRPr sz="1800" dirty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bel"/>
              <a:sym typeface="Abel"/>
            </a:endParaRPr>
          </a:p>
        </p:txBody>
      </p:sp>
      <p:sp>
        <p:nvSpPr>
          <p:cNvPr id="695" name="Google Shape;695;p50"/>
          <p:cNvSpPr txBox="1">
            <a:spLocks noGrp="1"/>
          </p:cNvSpPr>
          <p:nvPr>
            <p:ph type="subTitle" idx="4294967295"/>
          </p:nvPr>
        </p:nvSpPr>
        <p:spPr>
          <a:xfrm>
            <a:off x="3579063" y="1819165"/>
            <a:ext cx="1985700" cy="744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수강한 강의 정보를 입력하고 </a:t>
            </a:r>
            <a:r>
              <a:rPr lang="en-US" altLang="ko-KR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DB</a:t>
            </a: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에 저장</a:t>
            </a:r>
            <a:endParaRPr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96" name="Google Shape;696;p50"/>
          <p:cNvSpPr txBox="1">
            <a:spLocks noGrp="1"/>
          </p:cNvSpPr>
          <p:nvPr>
            <p:ph type="subTitle" idx="4294967295"/>
          </p:nvPr>
        </p:nvSpPr>
        <p:spPr>
          <a:xfrm>
            <a:off x="849271" y="1503370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bel"/>
                <a:sym typeface="Abel"/>
              </a:rPr>
              <a:t>회원가입</a:t>
            </a:r>
            <a:endParaRPr sz="1800" dirty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bel"/>
              <a:sym typeface="Abel"/>
            </a:endParaRPr>
          </a:p>
        </p:txBody>
      </p:sp>
      <p:sp>
        <p:nvSpPr>
          <p:cNvPr id="697" name="Google Shape;697;p50"/>
          <p:cNvSpPr txBox="1">
            <a:spLocks noGrp="1"/>
          </p:cNvSpPr>
          <p:nvPr>
            <p:ph type="subTitle" idx="4294967295"/>
          </p:nvPr>
        </p:nvSpPr>
        <p:spPr>
          <a:xfrm>
            <a:off x="6309125" y="1503370"/>
            <a:ext cx="19857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bel"/>
                <a:sym typeface="Abel"/>
              </a:rPr>
              <a:t>수강신청 길라잡이</a:t>
            </a:r>
            <a:endParaRPr sz="1600" dirty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bel"/>
              <a:sym typeface="Abel"/>
            </a:endParaRPr>
          </a:p>
        </p:txBody>
      </p:sp>
      <p:sp>
        <p:nvSpPr>
          <p:cNvPr id="698" name="Google Shape;698;p50"/>
          <p:cNvSpPr txBox="1">
            <a:spLocks noGrp="1"/>
          </p:cNvSpPr>
          <p:nvPr>
            <p:ph type="subTitle" idx="4294967295"/>
          </p:nvPr>
        </p:nvSpPr>
        <p:spPr>
          <a:xfrm>
            <a:off x="6309125" y="1796305"/>
            <a:ext cx="1985700" cy="76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졸업이수조건을 충족하기 위해 필요한 세부 학점 정보와 교과목 정보 수집</a:t>
            </a:r>
            <a:endParaRPr sz="1200"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699" name="Google Shape;699;p50"/>
          <p:cNvSpPr txBox="1">
            <a:spLocks noGrp="1"/>
          </p:cNvSpPr>
          <p:nvPr>
            <p:ph type="subTitle" idx="4294967295"/>
          </p:nvPr>
        </p:nvSpPr>
        <p:spPr>
          <a:xfrm>
            <a:off x="2214275" y="3531541"/>
            <a:ext cx="1985400" cy="738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아이디와 비밀번호를 입력하여 로그인</a:t>
            </a:r>
            <a:endParaRPr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700" name="Google Shape;700;p50"/>
          <p:cNvSpPr txBox="1">
            <a:spLocks noGrp="1"/>
          </p:cNvSpPr>
          <p:nvPr>
            <p:ph type="subTitle" idx="4294967295"/>
          </p:nvPr>
        </p:nvSpPr>
        <p:spPr>
          <a:xfrm>
            <a:off x="2214321" y="3206145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bel"/>
                <a:sym typeface="Abel"/>
              </a:rPr>
              <a:t>로그인</a:t>
            </a:r>
            <a:endParaRPr sz="1800" dirty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bel"/>
              <a:sym typeface="Abel"/>
            </a:endParaRPr>
          </a:p>
        </p:txBody>
      </p:sp>
      <p:sp>
        <p:nvSpPr>
          <p:cNvPr id="701" name="Google Shape;701;p50"/>
          <p:cNvSpPr txBox="1">
            <a:spLocks noGrp="1"/>
          </p:cNvSpPr>
          <p:nvPr>
            <p:ph type="subTitle" idx="4294967295"/>
          </p:nvPr>
        </p:nvSpPr>
        <p:spPr>
          <a:xfrm>
            <a:off x="4944325" y="3531541"/>
            <a:ext cx="1985400" cy="738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저장한 </a:t>
            </a:r>
            <a:r>
              <a:rPr lang="ko-KR" altLang="en-US" dirty="0" err="1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성적정보를</a:t>
            </a: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 바탕으로 </a:t>
            </a:r>
            <a:r>
              <a:rPr lang="ko-KR" altLang="en-US" dirty="0" err="1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통계값</a:t>
            </a:r>
            <a:r>
              <a:rPr lang="ko-KR" altLang="en-US" dirty="0" smtClean="0">
                <a:latin typeface="KoPub바탕체 Light" panose="02020603020101020101" pitchFamily="18" charset="-127"/>
                <a:ea typeface="KoPub바탕체 Light" panose="02020603020101020101" pitchFamily="18" charset="-127"/>
              </a:rPr>
              <a:t> 확인</a:t>
            </a:r>
            <a:endParaRPr dirty="0">
              <a:latin typeface="KoPub바탕체 Light" panose="02020603020101020101" pitchFamily="18" charset="-127"/>
              <a:ea typeface="KoPub바탕체 Light" panose="02020603020101020101" pitchFamily="18" charset="-127"/>
            </a:endParaRPr>
          </a:p>
        </p:txBody>
      </p:sp>
      <p:sp>
        <p:nvSpPr>
          <p:cNvPr id="702" name="Google Shape;702;p50"/>
          <p:cNvSpPr txBox="1">
            <a:spLocks noGrp="1"/>
          </p:cNvSpPr>
          <p:nvPr>
            <p:ph type="subTitle" idx="4294967295"/>
          </p:nvPr>
        </p:nvSpPr>
        <p:spPr>
          <a:xfrm>
            <a:off x="4944371" y="3206145"/>
            <a:ext cx="1985400" cy="3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err="1" smtClean="0">
                <a:solidFill>
                  <a:schemeClr val="accent5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Abel"/>
                <a:sym typeface="Abel"/>
              </a:rPr>
              <a:t>성적통계</a:t>
            </a:r>
            <a:endParaRPr sz="1800" dirty="0">
              <a:solidFill>
                <a:schemeClr val="accent5"/>
              </a:solidFill>
              <a:latin typeface="HY견명조" panose="02030600000101010101" pitchFamily="18" charset="-127"/>
              <a:ea typeface="HY견명조" panose="02030600000101010101" pitchFamily="18" charset="-127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54746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257</Words>
  <Application>Microsoft Office PowerPoint</Application>
  <PresentationFormat>화면 슬라이드 쇼(16:9)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Arial</vt:lpstr>
      <vt:lpstr>Montserrat</vt:lpstr>
      <vt:lpstr>Sandoll 국대떡볶이 02 Bold</vt:lpstr>
      <vt:lpstr>HY견고딕</vt:lpstr>
      <vt:lpstr>나눔고딕 ExtraBold</vt:lpstr>
      <vt:lpstr>Abel</vt:lpstr>
      <vt:lpstr>Livvic</vt:lpstr>
      <vt:lpstr>HY견명조</vt:lpstr>
      <vt:lpstr>KoPub바탕체 Light</vt:lpstr>
      <vt:lpstr>Roboto Condensed Light</vt:lpstr>
      <vt:lpstr>맑은 고딕</vt:lpstr>
      <vt:lpstr>Rubik Light</vt:lpstr>
      <vt:lpstr>Custal Project Proposal by Slidesgo</vt:lpstr>
      <vt:lpstr>슬기로운 대학생활  2021년 1학기 데이터베이스 텀프로젝트</vt:lpstr>
      <vt:lpstr>프로젝트 기획안</vt:lpstr>
      <vt:lpstr>프로젝트 기획안</vt:lpstr>
      <vt:lpstr>요구사항분석</vt:lpstr>
      <vt:lpstr>ER 모델</vt:lpstr>
      <vt:lpstr>DB 스키마</vt:lpstr>
      <vt:lpstr>유저 시나리오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슬기로운 대학생활  2021년 1학기 데이터베이스 텀프로젝트</dc:title>
  <cp:lastModifiedBy>김우석김우석</cp:lastModifiedBy>
  <cp:revision>55</cp:revision>
  <dcterms:modified xsi:type="dcterms:W3CDTF">2021-05-31T20:02:50Z</dcterms:modified>
</cp:coreProperties>
</file>