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1" r:id="rId1"/>
    <p:sldMasterId id="2147483722" r:id="rId2"/>
  </p:sldMasterIdLst>
  <p:notesMasterIdLst>
    <p:notesMasterId r:id="rId35"/>
  </p:notesMasterIdLst>
  <p:handoutMasterIdLst>
    <p:handoutMasterId r:id="rId36"/>
  </p:handoutMasterIdLst>
  <p:sldIdLst>
    <p:sldId id="538" r:id="rId3"/>
    <p:sldId id="585" r:id="rId4"/>
    <p:sldId id="611" r:id="rId5"/>
    <p:sldId id="590" r:id="rId6"/>
    <p:sldId id="591" r:id="rId7"/>
    <p:sldId id="592" r:id="rId8"/>
    <p:sldId id="594" r:id="rId9"/>
    <p:sldId id="595" r:id="rId10"/>
    <p:sldId id="597" r:id="rId11"/>
    <p:sldId id="622" r:id="rId12"/>
    <p:sldId id="623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1" r:id="rId23"/>
    <p:sldId id="589" r:id="rId24"/>
    <p:sldId id="602" r:id="rId25"/>
    <p:sldId id="603" r:id="rId26"/>
    <p:sldId id="604" r:id="rId27"/>
    <p:sldId id="605" r:id="rId28"/>
    <p:sldId id="606" r:id="rId29"/>
    <p:sldId id="607" r:id="rId30"/>
    <p:sldId id="608" r:id="rId31"/>
    <p:sldId id="609" r:id="rId32"/>
    <p:sldId id="610" r:id="rId33"/>
    <p:sldId id="587" r:id="rId34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2158">
          <p15:clr>
            <a:srgbClr val="A4A3A4"/>
          </p15:clr>
        </p15:guide>
        <p15:guide id="6" pos="28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8" autoAdjust="0"/>
    <p:restoredTop sz="93495" autoAdjust="0"/>
  </p:normalViewPr>
  <p:slideViewPr>
    <p:cSldViewPr snapToObjects="1">
      <p:cViewPr varScale="1">
        <p:scale>
          <a:sx n="107" d="100"/>
          <a:sy n="107" d="100"/>
        </p:scale>
        <p:origin x="1872" y="102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Objects="1">
      <p:cViewPr varScale="1">
        <p:scale>
          <a:sx n="54" d="100"/>
          <a:sy n="54" d="100"/>
        </p:scale>
        <p:origin x="-1902" y="-108"/>
      </p:cViewPr>
      <p:guideLst>
        <p:guide orient="horz" pos="3126"/>
        <p:guide pos="2142"/>
        <p:guide orient="horz" pos="2159"/>
        <p:guide pos="2879"/>
        <p:guide orient="horz" pos="2158"/>
        <p:guide pos="28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r">
              <a:defRPr sz="1200"/>
            </a:lvl1pPr>
          </a:lstStyle>
          <a:p>
            <a:fld id="{9ED9CF01-373F-4BB3-BA17-2E82F4643F65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r">
              <a:defRPr sz="1200"/>
            </a:lvl1pPr>
          </a:lstStyle>
          <a:p>
            <a:fld id="{850D1825-525C-4C42-AD13-0CFDC8CA21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3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r">
              <a:defRPr sz="1200"/>
            </a:lvl1pPr>
          </a:lstStyle>
          <a:p>
            <a:fld id="{3671B95E-EAF3-47BF-8031-05D0FB6F9177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8" rIns="91438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38" tIns="45718" rIns="91438" bIns="457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r">
              <a:defRPr sz="1200"/>
            </a:lvl1pPr>
          </a:lstStyle>
          <a:p>
            <a:fld id="{E33542B7-6B3E-4E8A-967B-A5BE1B65B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8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6E53E-4A5A-41F6-A038-914E820B5E61}" type="slidenum">
              <a:rPr lang="en-US" altLang="ko-KR" smtClean="0">
                <a:solidFill>
                  <a:prstClr val="black"/>
                </a:solidFill>
                <a:latin typeface="굴림" charset="-127"/>
                <a:ea typeface="굴림" charset="-127"/>
              </a:rPr>
              <a:pPr/>
              <a:t>1</a:t>
            </a:fld>
            <a:endParaRPr lang="en-US" altLang="ko-KR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01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Pointer, Struct, File I/O </a:t>
            </a:r>
            <a:r>
              <a:rPr lang="ko-KR" altLang="en-US" dirty="0"/>
              <a:t>개념 간단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4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포인터를 설명하기 앞서 메모리 주소에 관한 개념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6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WSA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winsock</a:t>
            </a:r>
            <a:r>
              <a:rPr lang="ko-KR" altLang="en-US" dirty="0"/>
              <a:t>을 사용하기 위한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초기화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 소스를 주셨음</a:t>
            </a:r>
            <a:r>
              <a:rPr lang="en-US" altLang="ko-KR" dirty="0"/>
              <a:t>. </a:t>
            </a:r>
            <a:r>
              <a:rPr lang="ko-KR" altLang="en-US" dirty="0"/>
              <a:t>빠진 부분이나 적용해야 할 기능들을 직접 추가하는 과제를 주심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포인터를 설명하기 앞서 메모리 주소에 관한 개념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6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포인터를 설명하기 앞서 메모리 주소에 관한 개념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42B7-6B3E-4E8A-967B-A5BE1B65BF1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7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35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0C8C2-56F1-40B5-AA6C-C68D7C638D3D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B57F1-F1E1-4914-802F-B834BEB6F8A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5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EBDD3-8578-4641-8DEB-9A31DB5B5346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A4456-4456-4CF3-BF76-F1DC1B3A5D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23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649C-9F23-4476-9766-6EDB9FC5B7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9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94899" y="1340768"/>
            <a:ext cx="8769589" cy="4968552"/>
          </a:xfrm>
        </p:spPr>
        <p:txBody>
          <a:bodyPr>
            <a:normAutofit/>
          </a:bodyPr>
          <a:lstStyle>
            <a:lvl1pPr marL="288000" marR="0" indent="-288000" algn="l" defTabSz="914354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 sz="1800"/>
            </a:lvl1pPr>
            <a:lvl2pPr marL="72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marL="10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</a:lstStyle>
          <a:p>
            <a:pPr marL="0" marR="0" lvl="0" indent="180000" algn="l" defTabSz="914354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94899" y="6469220"/>
            <a:ext cx="2133600" cy="252255"/>
          </a:xfrm>
        </p:spPr>
        <p:txBody>
          <a:bodyPr/>
          <a:lstStyle>
            <a:lvl1pPr>
              <a:defRPr sz="1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ADA1137D-E5E1-4B61-B384-BEA7E469851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63044" y="6469220"/>
            <a:ext cx="2895600" cy="252255"/>
          </a:xfrm>
        </p:spPr>
        <p:txBody>
          <a:bodyPr/>
          <a:lstStyle>
            <a:lvl1pPr>
              <a:defRPr sz="1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0888" y="6469220"/>
            <a:ext cx="2133600" cy="252255"/>
          </a:xfrm>
        </p:spPr>
        <p:txBody>
          <a:bodyPr/>
          <a:lstStyle>
            <a:lvl1pPr>
              <a:defRPr sz="1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BB78-0A12-4674-9126-3736DFD650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75FA-73BF-4AFE-96A6-C958986FC50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609-F2DD-4068-B5A4-760334F3686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5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F3D6-5B42-46A5-B17B-9FCDDBCE6D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54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24B-84C1-4BE4-9A72-6DE50CC0D3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29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4705-085D-463C-AAE9-B401D54922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2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F07FE-4F96-45AC-9B8C-663C08D442CF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16675-2678-4A3B-BB4F-2627CC6580C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332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F66D-4C50-4E6C-8A5C-8C530A93524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59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945-E709-414D-BCDE-3351D1CD0A9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14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5A1-3EA8-4D45-A84A-E352DB49E4A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905F-2C90-4F78-B807-50081D8F8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72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8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6092825"/>
            <a:ext cx="24574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2333-DEE1-4472-90BA-05ED5ACC27DD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58DAE-FAF7-4403-976F-12B488BA1E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526EF-4603-4B62-9452-F2DA2F066B90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5D81F-9355-4E5F-AEAA-F37C79A3412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5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30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80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02C0-EB43-40E2-96EB-981E90EB0E55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B06F-8B8D-4A01-B32A-58EC0DDD30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5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4B05A-0983-40DE-8A67-8BFEA5A1C0D9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5A243-1B45-4507-8A4D-42B057C6A7B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1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14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07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180000" algn="l" defTabSz="914354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7BA611-A96A-47A0-A24A-E40B649FCE7F}" type="datetime1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t>2020-10-05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(한)동판체C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(한)동판체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90905F-2C90-4F78-B807-50081D8F8BD4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(한)동판체C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(한)동판체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255961-A4F4-4048-8275-184EE80E2C83}"/>
              </a:ext>
            </a:extLst>
          </p:cNvPr>
          <p:cNvGrpSpPr/>
          <p:nvPr userDrawn="1"/>
        </p:nvGrpSpPr>
        <p:grpSpPr>
          <a:xfrm>
            <a:off x="0" y="388780"/>
            <a:ext cx="9143999" cy="670150"/>
            <a:chOff x="0" y="153319"/>
            <a:chExt cx="15119347" cy="7987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198494-2C06-4326-A147-D5DB006685F5}"/>
                </a:ext>
              </a:extLst>
            </p:cNvPr>
            <p:cNvSpPr/>
            <p:nvPr/>
          </p:nvSpPr>
          <p:spPr>
            <a:xfrm>
              <a:off x="322262" y="153319"/>
              <a:ext cx="14797085" cy="7986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833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FDD0F6-9F86-401A-92B6-8E7EB506496D}"/>
                </a:ext>
              </a:extLst>
            </p:cNvPr>
            <p:cNvSpPr/>
            <p:nvPr/>
          </p:nvSpPr>
          <p:spPr>
            <a:xfrm>
              <a:off x="0" y="153430"/>
              <a:ext cx="322263" cy="798629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833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4899" y="388780"/>
            <a:ext cx="8491901" cy="67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0429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10X10 Bold" panose="020D0604000000000000" pitchFamily="50" charset="-127"/>
          <a:ea typeface="10X10 Bold" panose="020D0604000000000000" pitchFamily="50" charset="-127"/>
          <a:cs typeface="+mj-cs"/>
        </a:defRPr>
      </a:lvl1pPr>
    </p:titleStyle>
    <p:bodyStyle>
      <a:lvl1pPr marL="0" marR="0" indent="0" algn="l" defTabSz="914354" rtl="0" eaLnBrk="1" fontAlgn="auto" latinLnBrk="1" hangingPunct="1">
        <a:lnSpc>
          <a:spcPct val="130000"/>
        </a:lnSpc>
        <a:spcBef>
          <a:spcPts val="0"/>
        </a:spcBef>
        <a:spcAft>
          <a:spcPts val="60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KoPub돋움체 Bold" panose="02020603020101020101" pitchFamily="18" charset="-127"/>
        <a:buChar char="-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2EF6FA-5FF8-4146-AC32-855D12D85CC3}"/>
              </a:ext>
            </a:extLst>
          </p:cNvPr>
          <p:cNvSpPr/>
          <p:nvPr/>
        </p:nvSpPr>
        <p:spPr>
          <a:xfrm>
            <a:off x="0" y="0"/>
            <a:ext cx="9144000" cy="247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345" y="1340768"/>
            <a:ext cx="8712200" cy="1215717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4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신입사원교육</a:t>
            </a:r>
            <a:endParaRPr lang="en-US" altLang="ko-KR" sz="2400" kern="0" spc="-1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sz="32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C </a:t>
            </a:r>
            <a:r>
              <a:rPr lang="ko-KR" altLang="en-US" sz="32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교육</a:t>
            </a:r>
            <a:endParaRPr lang="en-US" altLang="ko-KR" sz="3200" kern="0" spc="-1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0" y="4636135"/>
            <a:ext cx="9144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GB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2020.</a:t>
            </a:r>
            <a:r>
              <a:rPr kumimoji="1"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kumimoji="1" lang="en-GB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.5</a:t>
            </a:r>
            <a:endParaRPr kumimoji="1"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GB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</a:t>
            </a:r>
            <a:r>
              <a:rPr kumimoji="1" lang="ko-KR" altLang="en-US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트라콤</a:t>
            </a:r>
            <a:endParaRPr kumimoji="1" lang="ko-KR" altLang="en-GB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F7A00-C4E9-4529-99EB-837A098E96C4}"/>
              </a:ext>
            </a:extLst>
          </p:cNvPr>
          <p:cNvSpPr/>
          <p:nvPr/>
        </p:nvSpPr>
        <p:spPr>
          <a:xfrm>
            <a:off x="3733165" y="3350895"/>
            <a:ext cx="1677670" cy="349885"/>
          </a:xfrm>
          <a:prstGeom prst="rect">
            <a:avLst/>
          </a:prstGeom>
          <a:noFill/>
        </p:spPr>
        <p:txBody>
          <a:bodyPr wrap="square" tIns="36000" bIns="3600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</a:rPr>
              <a:t>박대원</a:t>
            </a:r>
            <a:endParaRPr kumimoji="0" lang="ko-KR" altLang="en-US" sz="1800" b="0" i="0" u="none" strike="noStrike" kern="0" cap="none" spc="-100" normalizeH="0" baseline="0" noProof="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effectLst/>
              <a:uLnTx/>
              <a:uFillTx/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26D750-273A-4E58-9C3C-9DC10DFA6152}"/>
              </a:ext>
            </a:extLst>
          </p:cNvPr>
          <p:cNvCxnSpPr/>
          <p:nvPr/>
        </p:nvCxnSpPr>
        <p:spPr>
          <a:xfrm>
            <a:off x="3733165" y="3322955"/>
            <a:ext cx="167767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  <a:alpha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F61638-687D-4ED7-80DE-FEB2552C12CA}"/>
              </a:ext>
            </a:extLst>
          </p:cNvPr>
          <p:cNvCxnSpPr/>
          <p:nvPr/>
        </p:nvCxnSpPr>
        <p:spPr>
          <a:xfrm>
            <a:off x="3733165" y="3717925"/>
            <a:ext cx="167767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  <a:alpha val="40000"/>
              </a:srgbClr>
            </a:solidFill>
            <a:prstDash val="solid"/>
            <a:miter lim="800000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87DD6A-7C46-4B37-868F-24C5FBD003F2}"/>
              </a:ext>
            </a:extLst>
          </p:cNvPr>
          <p:cNvSpPr/>
          <p:nvPr/>
        </p:nvSpPr>
        <p:spPr>
          <a:xfrm>
            <a:off x="0" y="6610350"/>
            <a:ext cx="914400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51D59D-7685-4421-B46C-18E05F0D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" y="410210"/>
            <a:ext cx="124396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55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defTabSz="457200" eaLnBrk="0" latinLnBrk="0">
              <a:spcBef>
                <a:spcPts val="0"/>
              </a:spcBef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File I/O</a:t>
            </a:r>
            <a:endParaRPr lang="ko-KR" altLang="en-US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48DA8-7EBA-4716-9082-2A24AC2CC064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File I/O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예제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18C9C-7916-49D0-8343-FB856847B4C6}"/>
              </a:ext>
            </a:extLst>
          </p:cNvPr>
          <p:cNvSpPr txBox="1"/>
          <p:nvPr/>
        </p:nvSpPr>
        <p:spPr>
          <a:xfrm>
            <a:off x="638526" y="1700809"/>
            <a:ext cx="8253953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1) </a:t>
            </a:r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FileWrite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0142D-0845-47AC-836C-43871F6B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6" y="2162881"/>
            <a:ext cx="6763694" cy="2372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89B5EB-F1E6-4AD3-B62B-CC6E9324A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6" y="5096646"/>
            <a:ext cx="2686425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CE9E26-9F72-4E4F-8C49-8D457B9237F6}"/>
              </a:ext>
            </a:extLst>
          </p:cNvPr>
          <p:cNvSpPr/>
          <p:nvPr/>
        </p:nvSpPr>
        <p:spPr>
          <a:xfrm>
            <a:off x="4585482" y="2862545"/>
            <a:ext cx="1642702" cy="206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D997AD-8779-435D-B208-1CFB0CDEC6B7}"/>
              </a:ext>
            </a:extLst>
          </p:cNvPr>
          <p:cNvCxnSpPr>
            <a:stCxn id="10" idx="1"/>
          </p:cNvCxnSpPr>
          <p:nvPr/>
        </p:nvCxnSpPr>
        <p:spPr>
          <a:xfrm flipH="1">
            <a:off x="3324951" y="2965753"/>
            <a:ext cx="1260531" cy="21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1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defTabSz="457200" eaLnBrk="0" latinLnBrk="0">
              <a:spcBef>
                <a:spcPts val="0"/>
              </a:spcBef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File I/O</a:t>
            </a:r>
            <a:endParaRPr lang="ko-KR" altLang="en-US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48DA8-7EBA-4716-9082-2A24AC2CC064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File I/O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예제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18C9C-7916-49D0-8343-FB856847B4C6}"/>
              </a:ext>
            </a:extLst>
          </p:cNvPr>
          <p:cNvSpPr txBox="1"/>
          <p:nvPr/>
        </p:nvSpPr>
        <p:spPr>
          <a:xfrm>
            <a:off x="638526" y="1700809"/>
            <a:ext cx="8253953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1) </a:t>
            </a:r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FileRead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B704A3-5E02-41FE-9528-68669E509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6" y="2125636"/>
            <a:ext cx="5925377" cy="28864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3758C4-F480-498C-8D40-5AA07B456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6" y="5096646"/>
            <a:ext cx="2686425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6196CF-2E22-4F66-ACCE-A851F5BEE29E}"/>
              </a:ext>
            </a:extLst>
          </p:cNvPr>
          <p:cNvCxnSpPr>
            <a:cxnSpLocks/>
          </p:cNvCxnSpPr>
          <p:nvPr/>
        </p:nvCxnSpPr>
        <p:spPr>
          <a:xfrm flipV="1">
            <a:off x="3324951" y="3225500"/>
            <a:ext cx="959017" cy="193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F77D0A-5E38-4140-A2BA-1BB8A188A90C}"/>
              </a:ext>
            </a:extLst>
          </p:cNvPr>
          <p:cNvSpPr/>
          <p:nvPr/>
        </p:nvSpPr>
        <p:spPr>
          <a:xfrm>
            <a:off x="4283968" y="2934553"/>
            <a:ext cx="1944216" cy="206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3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 Socket</a:t>
            </a: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2123440" y="3373120"/>
            <a:ext cx="5112385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 Socket</a:t>
            </a:r>
          </a:p>
        </p:txBody>
      </p:sp>
    </p:spTree>
    <p:extLst>
      <p:ext uri="{BB962C8B-B14F-4D97-AF65-F5344CB8AC3E}">
        <p14:creationId xmlns:p14="http://schemas.microsoft.com/office/powerpoint/2010/main" val="303797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 Socket</a:t>
            </a:r>
            <a:endParaRPr lang="ko-KR" altLang="en-US" sz="24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90C4-F799-41A3-9C4B-249BDECC8341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Socket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통신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EB6B15-7C1A-4061-8B7A-BBEDAD0D488F}"/>
              </a:ext>
            </a:extLst>
          </p:cNvPr>
          <p:cNvSpPr/>
          <p:nvPr/>
        </p:nvSpPr>
        <p:spPr>
          <a:xfrm>
            <a:off x="1882827" y="1703042"/>
            <a:ext cx="1656184" cy="5165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WSAStartup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4676B-FB66-44D6-BE0B-4165AF0EFA23}"/>
              </a:ext>
            </a:extLst>
          </p:cNvPr>
          <p:cNvSpPr/>
          <p:nvPr/>
        </p:nvSpPr>
        <p:spPr>
          <a:xfrm>
            <a:off x="1882827" y="2390023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socket()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C85C78-AADC-4EAC-A5E5-2B39E604FDC1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2710919" y="2219590"/>
            <a:ext cx="0" cy="17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99E0ED-AE35-4D08-94F7-7A69BCC1A538}"/>
              </a:ext>
            </a:extLst>
          </p:cNvPr>
          <p:cNvSpPr/>
          <p:nvPr/>
        </p:nvSpPr>
        <p:spPr>
          <a:xfrm>
            <a:off x="1882827" y="2887396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bind()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3C26F5-3FE7-4623-ACAC-FCD7FDD9987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710919" y="2678055"/>
            <a:ext cx="0" cy="20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943B2D-670A-4F5F-8435-40733D2F2BBA}"/>
              </a:ext>
            </a:extLst>
          </p:cNvPr>
          <p:cNvSpPr/>
          <p:nvPr/>
        </p:nvSpPr>
        <p:spPr>
          <a:xfrm>
            <a:off x="1882827" y="3380117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listen()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BFF425-B308-4C2D-B98C-A5365A02111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710919" y="3175428"/>
            <a:ext cx="0" cy="204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594844-DC41-4CF3-BD8B-BAF34EA2EDAD}"/>
              </a:ext>
            </a:extLst>
          </p:cNvPr>
          <p:cNvSpPr/>
          <p:nvPr/>
        </p:nvSpPr>
        <p:spPr>
          <a:xfrm>
            <a:off x="1882827" y="3868764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accept()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7F7717-ACCF-40A9-861B-8BF84DA15B7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710919" y="3668149"/>
            <a:ext cx="0" cy="20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9E185-3B1D-4709-A812-FA9365ADE401}"/>
              </a:ext>
            </a:extLst>
          </p:cNvPr>
          <p:cNvSpPr/>
          <p:nvPr/>
        </p:nvSpPr>
        <p:spPr>
          <a:xfrm>
            <a:off x="1882827" y="4295330"/>
            <a:ext cx="1656184" cy="532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recv</a:t>
            </a:r>
            <a:r>
              <a:rPr lang="en-US" altLang="ko-KR" sz="1200" dirty="0"/>
              <a:t>()</a:t>
            </a:r>
          </a:p>
          <a:p>
            <a:pPr algn="ctr"/>
            <a:r>
              <a:rPr lang="en-US" altLang="ko-KR" sz="1200" dirty="0"/>
              <a:t>send()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E133DF-E178-4A4B-8BDD-5BCD676AA90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710919" y="4156796"/>
            <a:ext cx="0" cy="138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489D0501-6499-49F8-B5A4-2047E3B7AEAE}"/>
              </a:ext>
            </a:extLst>
          </p:cNvPr>
          <p:cNvSpPr/>
          <p:nvPr/>
        </p:nvSpPr>
        <p:spPr>
          <a:xfrm>
            <a:off x="1882827" y="5041308"/>
            <a:ext cx="1656184" cy="48479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finished?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D5AC60-F4F4-47B5-B932-2B009F37B7E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10919" y="4840693"/>
            <a:ext cx="0" cy="20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6E2FCE3-3BF7-4E4B-BA3B-5C81E0988BC7}"/>
              </a:ext>
            </a:extLst>
          </p:cNvPr>
          <p:cNvSpPr/>
          <p:nvPr/>
        </p:nvSpPr>
        <p:spPr>
          <a:xfrm>
            <a:off x="1882827" y="5677368"/>
            <a:ext cx="1656184" cy="3187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closesocket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59742B-60AB-457C-9C5B-ABD954E8418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710919" y="5526106"/>
            <a:ext cx="0" cy="151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3B0632-6E1B-4599-9586-460FE6263EA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05375" y="5283707"/>
            <a:ext cx="877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72736C5-798E-40D4-A37D-E7E7552572F1}"/>
              </a:ext>
            </a:extLst>
          </p:cNvPr>
          <p:cNvCxnSpPr>
            <a:cxnSpLocks/>
          </p:cNvCxnSpPr>
          <p:nvPr/>
        </p:nvCxnSpPr>
        <p:spPr>
          <a:xfrm>
            <a:off x="1005375" y="3796581"/>
            <a:ext cx="0" cy="150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9E3070-C0B6-41FA-9E0A-936561D9F9BB}"/>
              </a:ext>
            </a:extLst>
          </p:cNvPr>
          <p:cNvCxnSpPr/>
          <p:nvPr/>
        </p:nvCxnSpPr>
        <p:spPr>
          <a:xfrm>
            <a:off x="1005375" y="3796581"/>
            <a:ext cx="1705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BDDE95-C5AC-42DF-BB0C-62847E0F78B4}"/>
              </a:ext>
            </a:extLst>
          </p:cNvPr>
          <p:cNvSpPr txBox="1"/>
          <p:nvPr/>
        </p:nvSpPr>
        <p:spPr>
          <a:xfrm>
            <a:off x="2914676" y="5447927"/>
            <a:ext cx="274930" cy="276998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AEF7F0-A3C7-4EDA-9998-C971B0D4E859}"/>
              </a:ext>
            </a:extLst>
          </p:cNvPr>
          <p:cNvSpPr txBox="1"/>
          <p:nvPr/>
        </p:nvSpPr>
        <p:spPr>
          <a:xfrm>
            <a:off x="1558538" y="5294162"/>
            <a:ext cx="274930" cy="276998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F2231-784D-4E5C-B99A-5246CC4B2117}"/>
              </a:ext>
            </a:extLst>
          </p:cNvPr>
          <p:cNvSpPr txBox="1"/>
          <p:nvPr/>
        </p:nvSpPr>
        <p:spPr>
          <a:xfrm>
            <a:off x="378695" y="1613992"/>
            <a:ext cx="1346760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 </a:t>
            </a:r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생성 절차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(Windows </a:t>
            </a:r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환경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B0C907-1324-468A-BCBD-3263B2D9C34F}"/>
              </a:ext>
            </a:extLst>
          </p:cNvPr>
          <p:cNvSpPr/>
          <p:nvPr/>
        </p:nvSpPr>
        <p:spPr>
          <a:xfrm>
            <a:off x="1882827" y="6136469"/>
            <a:ext cx="1656184" cy="5165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WSACleanup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DE6D558-ADAB-4E9C-96E9-1EA49720DE51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>
          <a:xfrm>
            <a:off x="2710919" y="5996138"/>
            <a:ext cx="0" cy="14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C651E411-CF4D-4E22-982C-291E2366D8F1}"/>
              </a:ext>
            </a:extLst>
          </p:cNvPr>
          <p:cNvSpPr/>
          <p:nvPr/>
        </p:nvSpPr>
        <p:spPr>
          <a:xfrm>
            <a:off x="6186954" y="1703042"/>
            <a:ext cx="1656184" cy="5165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WSAStartup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47750E-453F-40C5-A010-588686C8F097}"/>
              </a:ext>
            </a:extLst>
          </p:cNvPr>
          <p:cNvSpPr/>
          <p:nvPr/>
        </p:nvSpPr>
        <p:spPr>
          <a:xfrm>
            <a:off x="6186954" y="2390023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socket()</a:t>
            </a:r>
            <a:endParaRPr lang="ko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689FA0-C559-4AD2-9D84-7130086B4BBE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7015046" y="2219590"/>
            <a:ext cx="0" cy="17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E3D7FD-ADD7-4CAD-9E66-D44827803B2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015046" y="2678055"/>
            <a:ext cx="0" cy="119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5F0E48-005C-4242-8C49-3B7D899CB0AD}"/>
              </a:ext>
            </a:extLst>
          </p:cNvPr>
          <p:cNvSpPr/>
          <p:nvPr/>
        </p:nvSpPr>
        <p:spPr>
          <a:xfrm>
            <a:off x="6186954" y="3868764"/>
            <a:ext cx="165618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connect()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F299CC-01A8-4513-B1A5-96F2E23A5377}"/>
              </a:ext>
            </a:extLst>
          </p:cNvPr>
          <p:cNvSpPr/>
          <p:nvPr/>
        </p:nvSpPr>
        <p:spPr>
          <a:xfrm>
            <a:off x="6186954" y="4295330"/>
            <a:ext cx="1656184" cy="532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send()</a:t>
            </a:r>
          </a:p>
          <a:p>
            <a:pPr algn="ctr"/>
            <a:r>
              <a:rPr lang="en-US" altLang="ko-KR" sz="1200" dirty="0" err="1"/>
              <a:t>recv</a:t>
            </a:r>
            <a:r>
              <a:rPr lang="en-US" altLang="ko-KR" sz="1200" dirty="0"/>
              <a:t>()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767DAD-A9B9-499A-B12F-A12F62CE826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7015046" y="4156796"/>
            <a:ext cx="0" cy="138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4A38A778-E0D1-493E-9703-76CD9C10BCA2}"/>
              </a:ext>
            </a:extLst>
          </p:cNvPr>
          <p:cNvSpPr/>
          <p:nvPr/>
        </p:nvSpPr>
        <p:spPr>
          <a:xfrm>
            <a:off x="6186954" y="5041308"/>
            <a:ext cx="1656184" cy="48479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finished?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FBB158A-9091-493B-839F-C66C37BE5B1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015046" y="4840693"/>
            <a:ext cx="0" cy="20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C3800AE8-7716-4481-8076-2E4670A0AF43}"/>
              </a:ext>
            </a:extLst>
          </p:cNvPr>
          <p:cNvSpPr/>
          <p:nvPr/>
        </p:nvSpPr>
        <p:spPr>
          <a:xfrm>
            <a:off x="6186954" y="5677368"/>
            <a:ext cx="1656184" cy="3187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closesocket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466EE6-668F-484E-B1FC-1B27571A564C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7015046" y="5526106"/>
            <a:ext cx="0" cy="151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F62CA48-C626-430F-9A77-1922CC2BECAF}"/>
              </a:ext>
            </a:extLst>
          </p:cNvPr>
          <p:cNvSpPr/>
          <p:nvPr/>
        </p:nvSpPr>
        <p:spPr>
          <a:xfrm>
            <a:off x="6186954" y="6136469"/>
            <a:ext cx="1656184" cy="5165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WSACleanup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BCE182-ECFE-40A4-8214-E356C4B01ED7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>
            <a:off x="7015046" y="5996138"/>
            <a:ext cx="0" cy="14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7341994-E362-4460-BDE4-94F6D10A8366}"/>
              </a:ext>
            </a:extLst>
          </p:cNvPr>
          <p:cNvSpPr txBox="1"/>
          <p:nvPr/>
        </p:nvSpPr>
        <p:spPr>
          <a:xfrm>
            <a:off x="4648559" y="1613991"/>
            <a:ext cx="1346760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 </a:t>
            </a:r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생성 절차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(Windows </a:t>
            </a:r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환경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8B4659A-578B-4115-9D71-0255EE64A423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flipH="1">
            <a:off x="3539011" y="4012780"/>
            <a:ext cx="26479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2A141B0-01E3-4013-92D6-0DDD67DDEB2B}"/>
              </a:ext>
            </a:extLst>
          </p:cNvPr>
          <p:cNvSpPr txBox="1"/>
          <p:nvPr/>
        </p:nvSpPr>
        <p:spPr>
          <a:xfrm>
            <a:off x="4367102" y="4074672"/>
            <a:ext cx="942393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연결 요청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39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 Socket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BA658-EE91-4618-B019-7ECAF74EA329}"/>
              </a:ext>
            </a:extLst>
          </p:cNvPr>
          <p:cNvSpPr txBox="1"/>
          <p:nvPr/>
        </p:nvSpPr>
        <p:spPr>
          <a:xfrm>
            <a:off x="467544" y="2228984"/>
            <a:ext cx="8568952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문자열 수신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: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문자열이 출력되지 않고 있음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&gt;&gt;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수신 받은 문자열 출력하도록 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4B5F3-2F98-4D22-BFDD-CB8806EAF823}"/>
              </a:ext>
            </a:extLst>
          </p:cNvPr>
          <p:cNvSpPr txBox="1"/>
          <p:nvPr/>
        </p:nvSpPr>
        <p:spPr>
          <a:xfrm>
            <a:off x="467544" y="4355812"/>
            <a:ext cx="7704856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Struct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단위 전송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: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Struct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정의하고 전송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Server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Struct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정보 수신 및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EA8A9-6197-4F05-B622-AD8FA7BF51C1}"/>
              </a:ext>
            </a:extLst>
          </p:cNvPr>
          <p:cNvSpPr txBox="1"/>
          <p:nvPr/>
        </p:nvSpPr>
        <p:spPr>
          <a:xfrm>
            <a:off x="467544" y="3294569"/>
            <a:ext cx="7488832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Byte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단위 전송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: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1Byte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전송하여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Sever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1Byte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수신 및 출력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(0x61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전송하여 서버에서 확인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047AA-3C8F-4940-8A2D-832D6398624B}"/>
              </a:ext>
            </a:extLst>
          </p:cNvPr>
          <p:cNvSpPr txBox="1"/>
          <p:nvPr/>
        </p:nvSpPr>
        <p:spPr>
          <a:xfrm>
            <a:off x="467544" y="1331476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Socket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통신 과제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33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Chat server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문자열 수신</a:t>
            </a:r>
            <a:endParaRPr lang="ko-KR" altLang="en-US" sz="24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08004-07D2-4D28-A59F-763308BF77B5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Server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문자열 수신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C9DB91-E851-4636-B76F-FDD6496899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/>
          <a:stretch/>
        </p:blipFill>
        <p:spPr>
          <a:xfrm>
            <a:off x="467544" y="1629037"/>
            <a:ext cx="5505937" cy="21243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241409-0CCD-4C4A-97DC-22B32E078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/>
          <a:stretch/>
        </p:blipFill>
        <p:spPr>
          <a:xfrm>
            <a:off x="467544" y="4149080"/>
            <a:ext cx="5505936" cy="254503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2C6148-924B-4054-81F4-2149AAF85B76}"/>
              </a:ext>
            </a:extLst>
          </p:cNvPr>
          <p:cNvSpPr/>
          <p:nvPr/>
        </p:nvSpPr>
        <p:spPr>
          <a:xfrm>
            <a:off x="6156176" y="2163075"/>
            <a:ext cx="2422675" cy="10562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기존 </a:t>
            </a:r>
            <a:r>
              <a:rPr lang="en-US" altLang="ko-KR" sz="1200" dirty="0"/>
              <a:t>Server</a:t>
            </a:r>
            <a:r>
              <a:rPr lang="ko-KR" altLang="en-US" sz="1200" dirty="0"/>
              <a:t>소스에는 </a:t>
            </a:r>
            <a:r>
              <a:rPr lang="en-US" altLang="ko-KR" sz="1200" dirty="0"/>
              <a:t>Client</a:t>
            </a:r>
            <a:r>
              <a:rPr lang="ko-KR" altLang="en-US" sz="1200" dirty="0"/>
              <a:t>에서 보낸 메시지를 출력하는 기능이 구현되어 있지 않았다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7C945BD-45E7-494F-9CE7-F970B90C72E8}"/>
              </a:ext>
            </a:extLst>
          </p:cNvPr>
          <p:cNvSpPr/>
          <p:nvPr/>
        </p:nvSpPr>
        <p:spPr>
          <a:xfrm>
            <a:off x="3076496" y="3759233"/>
            <a:ext cx="288032" cy="394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4941616-0ACF-4BF2-B616-FF52D77B3C86}"/>
              </a:ext>
            </a:extLst>
          </p:cNvPr>
          <p:cNvSpPr/>
          <p:nvPr/>
        </p:nvSpPr>
        <p:spPr>
          <a:xfrm>
            <a:off x="6156176" y="4568016"/>
            <a:ext cx="2422675" cy="1624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메시지를 받아오는 </a:t>
            </a:r>
            <a:r>
              <a:rPr lang="en-US" altLang="ko-KR" sz="1200" dirty="0" err="1"/>
              <a:t>recv</a:t>
            </a:r>
            <a:r>
              <a:rPr lang="ko-KR" altLang="en-US" sz="1200" dirty="0"/>
              <a:t>함수는 구현되어 있었기 때문에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printf</a:t>
            </a:r>
            <a:r>
              <a:rPr lang="en-US" altLang="ko-KR" sz="1200" dirty="0"/>
              <a:t>()</a:t>
            </a:r>
            <a:r>
              <a:rPr lang="ko-KR" altLang="en-US" sz="1200" dirty="0"/>
              <a:t>로 메시지를 출력해 주었다</a:t>
            </a:r>
            <a:r>
              <a:rPr lang="en-US" altLang="ko-KR" sz="1200" dirty="0"/>
              <a:t>. 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message[</a:t>
            </a:r>
            <a:r>
              <a:rPr lang="en-US" altLang="ko-KR" sz="1200" dirty="0" err="1"/>
              <a:t>strLen</a:t>
            </a:r>
            <a:r>
              <a:rPr lang="en-US" altLang="ko-KR" sz="1200" dirty="0"/>
              <a:t>]</a:t>
            </a:r>
            <a:r>
              <a:rPr lang="ko-KR" altLang="en-US" sz="1200" dirty="0"/>
              <a:t>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저장하여 문자열의 끝을 식별할 수 있도록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BAE8D-03BA-405B-AAC3-225EBC033B06}"/>
              </a:ext>
            </a:extLst>
          </p:cNvPr>
          <p:cNvSpPr/>
          <p:nvPr/>
        </p:nvSpPr>
        <p:spPr>
          <a:xfrm>
            <a:off x="1331640" y="5420101"/>
            <a:ext cx="1512168" cy="23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99BEC3-F7FF-4FA1-A800-6FFCE88814F2}"/>
              </a:ext>
            </a:extLst>
          </p:cNvPr>
          <p:cNvSpPr/>
          <p:nvPr/>
        </p:nvSpPr>
        <p:spPr>
          <a:xfrm>
            <a:off x="1367644" y="5781437"/>
            <a:ext cx="3060340" cy="176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BE6662-0EA6-497C-A453-685EB58D7091}"/>
              </a:ext>
            </a:extLst>
          </p:cNvPr>
          <p:cNvSpPr/>
          <p:nvPr/>
        </p:nvSpPr>
        <p:spPr>
          <a:xfrm>
            <a:off x="3923928" y="3429000"/>
            <a:ext cx="2049552" cy="3244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server[</a:t>
            </a:r>
            <a:r>
              <a:rPr lang="en-US" altLang="ko-KR" dirty="0" err="1">
                <a:solidFill>
                  <a:schemeClr val="bg1"/>
                </a:solidFill>
              </a:rPr>
              <a:t>send,recv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7C2536-5B82-419E-B0E1-7CDF7C0A91BD}"/>
              </a:ext>
            </a:extLst>
          </p:cNvPr>
          <p:cNvSpPr/>
          <p:nvPr/>
        </p:nvSpPr>
        <p:spPr>
          <a:xfrm>
            <a:off x="3923929" y="6353252"/>
            <a:ext cx="2049552" cy="3244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server[</a:t>
            </a:r>
            <a:r>
              <a:rPr lang="en-US" altLang="ko-KR" dirty="0" err="1">
                <a:solidFill>
                  <a:schemeClr val="bg1"/>
                </a:solidFill>
              </a:rPr>
              <a:t>send,recv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085A6B-CE0F-4F9F-99D2-5F99CAF7C989}"/>
              </a:ext>
            </a:extLst>
          </p:cNvPr>
          <p:cNvSpPr/>
          <p:nvPr/>
        </p:nvSpPr>
        <p:spPr>
          <a:xfrm>
            <a:off x="1380532" y="3307515"/>
            <a:ext cx="2471388" cy="180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7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801AF5-228A-4018-B2B0-C24BA7B56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69"/>
          <a:stretch/>
        </p:blipFill>
        <p:spPr>
          <a:xfrm>
            <a:off x="1491919" y="2434631"/>
            <a:ext cx="5744377" cy="1426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20328E-77B5-4604-9446-3AB356B976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46"/>
          <a:stretch/>
        </p:blipFill>
        <p:spPr>
          <a:xfrm>
            <a:off x="1486596" y="4613923"/>
            <a:ext cx="5749700" cy="140736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Chat server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문자열 수신</a:t>
            </a:r>
            <a:endParaRPr lang="ko-KR" altLang="en-US" sz="24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08004-07D2-4D28-A59F-763308BF77B5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Server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문자열 수신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7C945BD-45E7-494F-9CE7-F970B90C72E8}"/>
              </a:ext>
            </a:extLst>
          </p:cNvPr>
          <p:cNvSpPr/>
          <p:nvPr/>
        </p:nvSpPr>
        <p:spPr>
          <a:xfrm>
            <a:off x="4097931" y="4042938"/>
            <a:ext cx="288032" cy="394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99BEC3-F7FF-4FA1-A800-6FFCE88814F2}"/>
              </a:ext>
            </a:extLst>
          </p:cNvPr>
          <p:cNvSpPr/>
          <p:nvPr/>
        </p:nvSpPr>
        <p:spPr>
          <a:xfrm>
            <a:off x="4572000" y="5066774"/>
            <a:ext cx="2161378" cy="30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1EB4E-3EDC-4DEB-89B4-AF0AEBC8BDD5}"/>
              </a:ext>
            </a:extLst>
          </p:cNvPr>
          <p:cNvSpPr txBox="1"/>
          <p:nvPr/>
        </p:nvSpPr>
        <p:spPr>
          <a:xfrm>
            <a:off x="1491919" y="2143889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D3C24-3A45-4D4A-A5DB-6E7F1C8C0D08}"/>
              </a:ext>
            </a:extLst>
          </p:cNvPr>
          <p:cNvSpPr txBox="1"/>
          <p:nvPr/>
        </p:nvSpPr>
        <p:spPr>
          <a:xfrm>
            <a:off x="4588263" y="2143889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8B305-EBEF-43D5-A7B7-AE960B64B83D}"/>
              </a:ext>
            </a:extLst>
          </p:cNvPr>
          <p:cNvSpPr txBox="1"/>
          <p:nvPr/>
        </p:nvSpPr>
        <p:spPr>
          <a:xfrm>
            <a:off x="1491919" y="4336924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81703-24AB-4103-AA8F-79FCD34C810A}"/>
              </a:ext>
            </a:extLst>
          </p:cNvPr>
          <p:cNvSpPr txBox="1"/>
          <p:nvPr/>
        </p:nvSpPr>
        <p:spPr>
          <a:xfrm>
            <a:off x="4588263" y="4336924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0818-3922-4934-A31D-B697B138297D}"/>
              </a:ext>
            </a:extLst>
          </p:cNvPr>
          <p:cNvSpPr/>
          <p:nvPr/>
        </p:nvSpPr>
        <p:spPr>
          <a:xfrm>
            <a:off x="4572000" y="2896764"/>
            <a:ext cx="2161378" cy="30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2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C4C960-AFE4-498A-B77B-87EF1C22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9" y="3626286"/>
            <a:ext cx="8240275" cy="159089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Byte 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단위 전송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46A1B-B6B3-41DA-A16F-0FE7379A243C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Byte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단위 데이터 전송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6079B-9315-4571-A440-728CA8C9FA7B}"/>
              </a:ext>
            </a:extLst>
          </p:cNvPr>
          <p:cNvSpPr txBox="1"/>
          <p:nvPr/>
        </p:nvSpPr>
        <p:spPr>
          <a:xfrm>
            <a:off x="688939" y="1844824"/>
            <a:ext cx="734129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3) Hex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값 전송 후 출력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(’97’ -&gt; 97 -&gt; 0x61 -&gt; ‘a’)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1D434B-3155-4C1B-A79B-0DC2E9574A87}"/>
              </a:ext>
            </a:extLst>
          </p:cNvPr>
          <p:cNvSpPr/>
          <p:nvPr/>
        </p:nvSpPr>
        <p:spPr>
          <a:xfrm>
            <a:off x="2627629" y="4342799"/>
            <a:ext cx="243210" cy="180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B8CDC3-3A2D-41B8-8240-90B334E718C9}"/>
              </a:ext>
            </a:extLst>
          </p:cNvPr>
          <p:cNvSpPr/>
          <p:nvPr/>
        </p:nvSpPr>
        <p:spPr>
          <a:xfrm>
            <a:off x="2627629" y="4676911"/>
            <a:ext cx="243210" cy="19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DFFBD5-B6FF-4931-A581-8EF0FFC98FF3}"/>
              </a:ext>
            </a:extLst>
          </p:cNvPr>
          <p:cNvSpPr/>
          <p:nvPr/>
        </p:nvSpPr>
        <p:spPr>
          <a:xfrm>
            <a:off x="2627629" y="4057813"/>
            <a:ext cx="216593" cy="19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D2D8F5-B4B3-42BB-812E-5BB26A31E0B9}"/>
              </a:ext>
            </a:extLst>
          </p:cNvPr>
          <p:cNvSpPr/>
          <p:nvPr/>
        </p:nvSpPr>
        <p:spPr>
          <a:xfrm>
            <a:off x="6652703" y="4057813"/>
            <a:ext cx="1944216" cy="516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3DBD3C6-2666-4CCD-AB29-02C0EFB45429}"/>
              </a:ext>
            </a:extLst>
          </p:cNvPr>
          <p:cNvSpPr/>
          <p:nvPr/>
        </p:nvSpPr>
        <p:spPr>
          <a:xfrm>
            <a:off x="2627784" y="5906819"/>
            <a:ext cx="3511983" cy="6905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문자열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’97’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을 정수형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97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로 캐스팅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정수형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97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을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16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진수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문자 형태로 각각 출력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6DD7F736-7727-4207-8959-530E3D6C8766}"/>
              </a:ext>
            </a:extLst>
          </p:cNvPr>
          <p:cNvSpPr/>
          <p:nvPr/>
        </p:nvSpPr>
        <p:spPr>
          <a:xfrm>
            <a:off x="4220716" y="3068960"/>
            <a:ext cx="288032" cy="394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1AAAE0-3208-4CF5-BA72-A48F1BBCC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9" y="2520266"/>
            <a:ext cx="5315692" cy="362001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3BAFA32-9F10-40C2-B2DE-811380082612}"/>
              </a:ext>
            </a:extLst>
          </p:cNvPr>
          <p:cNvSpPr/>
          <p:nvPr/>
        </p:nvSpPr>
        <p:spPr>
          <a:xfrm>
            <a:off x="4220716" y="5374283"/>
            <a:ext cx="288032" cy="394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80C40-7D77-4C2F-A144-76AA21AAF48C}"/>
              </a:ext>
            </a:extLst>
          </p:cNvPr>
          <p:cNvSpPr/>
          <p:nvPr/>
        </p:nvSpPr>
        <p:spPr>
          <a:xfrm>
            <a:off x="1872114" y="2520266"/>
            <a:ext cx="2051814" cy="142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1FB9B1-F55C-4A60-B385-729C5C87CC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707904" y="2302824"/>
            <a:ext cx="720080" cy="21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89E71E8-4A36-4736-9735-ABABE2D44B16}"/>
              </a:ext>
            </a:extLst>
          </p:cNvPr>
          <p:cNvSpPr/>
          <p:nvPr/>
        </p:nvSpPr>
        <p:spPr>
          <a:xfrm>
            <a:off x="4427984" y="2121823"/>
            <a:ext cx="3096344" cy="3620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문자열을 정수형으로 캐스팅해주는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B773C-F1E2-4B34-A87F-7936000358CD}"/>
              </a:ext>
            </a:extLst>
          </p:cNvPr>
          <p:cNvSpPr txBox="1"/>
          <p:nvPr/>
        </p:nvSpPr>
        <p:spPr>
          <a:xfrm>
            <a:off x="688939" y="3308268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2E970-E70F-4152-AA0E-BBA4AB69707C}"/>
              </a:ext>
            </a:extLst>
          </p:cNvPr>
          <p:cNvSpPr txBox="1"/>
          <p:nvPr/>
        </p:nvSpPr>
        <p:spPr>
          <a:xfrm>
            <a:off x="4932040" y="3308268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55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Struct </a:t>
            </a:r>
            <a:r>
              <a:rPr lang="ko-KR" altLang="en-US" sz="2400" b="0" strike="noStrike" cap="none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전송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F2819-0303-4BE1-BED4-303C4FA91311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Struct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전송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F7C275-147A-4674-9C88-6F75C1BF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9" y="2130056"/>
            <a:ext cx="2886478" cy="86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B202B-13FB-40E2-BCA2-9CA3B68F8CB1}"/>
              </a:ext>
            </a:extLst>
          </p:cNvPr>
          <p:cNvSpPr txBox="1"/>
          <p:nvPr/>
        </p:nvSpPr>
        <p:spPr>
          <a:xfrm>
            <a:off x="688939" y="1628800"/>
            <a:ext cx="734129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1) Struct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를 주고 받기 위해 서버와 클라이언트에 각각 정의해 준다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76AD2-837E-482B-80DD-130971C57206}"/>
              </a:ext>
            </a:extLst>
          </p:cNvPr>
          <p:cNvSpPr txBox="1"/>
          <p:nvPr/>
        </p:nvSpPr>
        <p:spPr>
          <a:xfrm>
            <a:off x="686076" y="3429000"/>
            <a:ext cx="734129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2) Client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측에서 전송할 구조체 멤버변수에 값을 저장함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FFBE0A-CCF6-4E5B-9247-370BE9C9E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6" y="3922690"/>
            <a:ext cx="2867425" cy="5144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B3947B-7F41-42E6-B0EC-A1507DF423DC}"/>
              </a:ext>
            </a:extLst>
          </p:cNvPr>
          <p:cNvSpPr txBox="1"/>
          <p:nvPr/>
        </p:nvSpPr>
        <p:spPr>
          <a:xfrm>
            <a:off x="683075" y="1834508"/>
            <a:ext cx="1152621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Server, Client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90A3B-56FB-4460-B0B5-FA27CB71B080}"/>
              </a:ext>
            </a:extLst>
          </p:cNvPr>
          <p:cNvSpPr txBox="1"/>
          <p:nvPr/>
        </p:nvSpPr>
        <p:spPr>
          <a:xfrm>
            <a:off x="683074" y="3656057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0F3DEA-F679-4D08-86BE-59B261D82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9" y="5387266"/>
            <a:ext cx="6754168" cy="219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16AD21-E32A-49BE-88D5-0D5201B6404E}"/>
              </a:ext>
            </a:extLst>
          </p:cNvPr>
          <p:cNvSpPr txBox="1"/>
          <p:nvPr/>
        </p:nvSpPr>
        <p:spPr>
          <a:xfrm>
            <a:off x="680007" y="4869160"/>
            <a:ext cx="734129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3) Client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측에서 구조체를 전송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4BD1D-A694-4099-94BE-98AF5373270A}"/>
              </a:ext>
            </a:extLst>
          </p:cNvPr>
          <p:cNvSpPr txBox="1"/>
          <p:nvPr/>
        </p:nvSpPr>
        <p:spPr>
          <a:xfrm>
            <a:off x="688939" y="5148175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93B45-BB7C-4F4D-B445-B5AC906E204B}"/>
              </a:ext>
            </a:extLst>
          </p:cNvPr>
          <p:cNvSpPr/>
          <p:nvPr/>
        </p:nvSpPr>
        <p:spPr>
          <a:xfrm>
            <a:off x="1475656" y="2420888"/>
            <a:ext cx="1944216" cy="365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E226BD-3669-4557-B8D5-7F35B3CA16FF}"/>
              </a:ext>
            </a:extLst>
          </p:cNvPr>
          <p:cNvSpPr/>
          <p:nvPr/>
        </p:nvSpPr>
        <p:spPr>
          <a:xfrm>
            <a:off x="1497199" y="4104230"/>
            <a:ext cx="1944216" cy="332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1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Struct </a:t>
            </a:r>
            <a:r>
              <a:rPr lang="ko-KR" altLang="en-US" sz="2400" b="0" strike="noStrike" cap="none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전송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F2819-0303-4BE1-BED4-303C4FA91311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Struct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받기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F7C275-147A-4674-9C88-6F75C1BF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9" y="2212380"/>
            <a:ext cx="2886478" cy="86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B202B-13FB-40E2-BCA2-9CA3B68F8CB1}"/>
              </a:ext>
            </a:extLst>
          </p:cNvPr>
          <p:cNvSpPr txBox="1"/>
          <p:nvPr/>
        </p:nvSpPr>
        <p:spPr>
          <a:xfrm>
            <a:off x="688939" y="1628800"/>
            <a:ext cx="734129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1) Struct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를 주고 받기 위해 서버와 클라이언트에 각각 정의해 준다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76AD2-837E-482B-80DD-130971C57206}"/>
              </a:ext>
            </a:extLst>
          </p:cNvPr>
          <p:cNvSpPr txBox="1"/>
          <p:nvPr/>
        </p:nvSpPr>
        <p:spPr>
          <a:xfrm>
            <a:off x="686076" y="4880193"/>
            <a:ext cx="734129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3) Server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측에서 구조체를 </a:t>
            </a:r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recv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후 출력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3947B-7F41-42E6-B0EC-A1507DF423DC}"/>
              </a:ext>
            </a:extLst>
          </p:cNvPr>
          <p:cNvSpPr txBox="1"/>
          <p:nvPr/>
        </p:nvSpPr>
        <p:spPr>
          <a:xfrm>
            <a:off x="683075" y="1916832"/>
            <a:ext cx="1152621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Server, Client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6CD7014-A616-4741-87CD-C9A0F163B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9" y="4001982"/>
            <a:ext cx="4639322" cy="2191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587081-2546-4825-B393-057E77B89437}"/>
              </a:ext>
            </a:extLst>
          </p:cNvPr>
          <p:cNvSpPr txBox="1"/>
          <p:nvPr/>
        </p:nvSpPr>
        <p:spPr>
          <a:xfrm>
            <a:off x="688939" y="3710247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7D06E6-A399-416B-A21F-EA52BE76D194}"/>
              </a:ext>
            </a:extLst>
          </p:cNvPr>
          <p:cNvSpPr txBox="1"/>
          <p:nvPr/>
        </p:nvSpPr>
        <p:spPr>
          <a:xfrm>
            <a:off x="688939" y="3404036"/>
            <a:ext cx="734129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2) </a:t>
            </a:r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memcpy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로부터 받은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message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내용을 </a:t>
            </a:r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ms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구조체에 복사한다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59B97A6-9F6D-49CF-8E70-51DB1624C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9" y="5417766"/>
            <a:ext cx="4601217" cy="1714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93FB85-C9D4-4750-BF7A-6306BC4DC9C9}"/>
              </a:ext>
            </a:extLst>
          </p:cNvPr>
          <p:cNvSpPr txBox="1"/>
          <p:nvPr/>
        </p:nvSpPr>
        <p:spPr>
          <a:xfrm>
            <a:off x="688939" y="5117848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+mn-lt"/>
                <a:ea typeface="+mn-ea"/>
              </a:rPr>
              <a:t>목차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60F5E6AC-9B9E-43CF-9125-E7C8FB90BD0A}"/>
              </a:ext>
            </a:extLst>
          </p:cNvPr>
          <p:cNvSpPr>
            <a:spLocks/>
          </p:cNvSpPr>
          <p:nvPr/>
        </p:nvSpPr>
        <p:spPr>
          <a:xfrm>
            <a:off x="2841666" y="4247611"/>
            <a:ext cx="467151" cy="279945"/>
          </a:xfrm>
          <a:prstGeom prst="round2DiagRect">
            <a:avLst/>
          </a:prstGeom>
          <a:solidFill>
            <a:srgbClr val="5B9BD5">
              <a:lumMod val="50000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F88001-C647-4CB3-A7BC-6AED9C158DFA}"/>
              </a:ext>
            </a:extLst>
          </p:cNvPr>
          <p:cNvSpPr>
            <a:spLocks/>
          </p:cNvSpPr>
          <p:nvPr/>
        </p:nvSpPr>
        <p:spPr>
          <a:xfrm>
            <a:off x="3629066" y="4255571"/>
            <a:ext cx="3206565" cy="27699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개요 및 구성도</a:t>
            </a:r>
            <a:endParaRPr lang="en-US" altLang="ko-KR" sz="1200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3C913D6-2E35-4185-B7F1-FFA34040DAAA}"/>
              </a:ext>
            </a:extLst>
          </p:cNvPr>
          <p:cNvSpPr>
            <a:spLocks/>
          </p:cNvSpPr>
          <p:nvPr/>
        </p:nvSpPr>
        <p:spPr>
          <a:xfrm>
            <a:off x="2824501" y="4662262"/>
            <a:ext cx="467151" cy="279945"/>
          </a:xfrm>
          <a:prstGeom prst="round2DiagRect">
            <a:avLst/>
          </a:prstGeom>
          <a:solidFill>
            <a:srgbClr val="5B9BD5">
              <a:lumMod val="50000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EC7809-C0DF-4147-8391-0BF7E53AB2C8}"/>
              </a:ext>
            </a:extLst>
          </p:cNvPr>
          <p:cNvSpPr>
            <a:spLocks/>
          </p:cNvSpPr>
          <p:nvPr/>
        </p:nvSpPr>
        <p:spPr>
          <a:xfrm>
            <a:off x="3611901" y="4660430"/>
            <a:ext cx="3206565" cy="27699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콘솔 실행 화면</a:t>
            </a:r>
            <a:endParaRPr lang="en-US" altLang="ko-KR" sz="1200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64C12A69-2510-41B9-86C5-09514DE71380}"/>
              </a:ext>
            </a:extLst>
          </p:cNvPr>
          <p:cNvSpPr>
            <a:spLocks/>
          </p:cNvSpPr>
          <p:nvPr/>
        </p:nvSpPr>
        <p:spPr>
          <a:xfrm>
            <a:off x="2824501" y="5093271"/>
            <a:ext cx="467151" cy="279945"/>
          </a:xfrm>
          <a:prstGeom prst="round2DiagRect">
            <a:avLst/>
          </a:prstGeom>
          <a:solidFill>
            <a:srgbClr val="5B9BD5">
              <a:lumMod val="50000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5999E3-AB1A-46A4-B6CC-22F596861F2C}"/>
              </a:ext>
            </a:extLst>
          </p:cNvPr>
          <p:cNvSpPr>
            <a:spLocks/>
          </p:cNvSpPr>
          <p:nvPr/>
        </p:nvSpPr>
        <p:spPr>
          <a:xfrm>
            <a:off x="3629066" y="5092478"/>
            <a:ext cx="3206565" cy="27699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MFC</a:t>
            </a:r>
            <a:r>
              <a:rPr lang="ko-KR" altLang="en-US" sz="12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실행 화면</a:t>
            </a:r>
            <a:endParaRPr lang="en-US" altLang="ko-KR" sz="1200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17C68C50-C0EB-4D46-AE06-E1F67F7ED155}"/>
              </a:ext>
            </a:extLst>
          </p:cNvPr>
          <p:cNvSpPr>
            <a:spLocks/>
          </p:cNvSpPr>
          <p:nvPr/>
        </p:nvSpPr>
        <p:spPr>
          <a:xfrm>
            <a:off x="2179376" y="1993695"/>
            <a:ext cx="640080" cy="562610"/>
          </a:xfrm>
          <a:prstGeom prst="round2DiagRect">
            <a:avLst/>
          </a:prstGeom>
          <a:solidFill>
            <a:srgbClr val="5B9BD5">
              <a:lumMod val="50000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CE2279-1BB2-4F96-9C42-FF562BF69424}"/>
              </a:ext>
            </a:extLst>
          </p:cNvPr>
          <p:cNvSpPr>
            <a:spLocks/>
          </p:cNvSpPr>
          <p:nvPr/>
        </p:nvSpPr>
        <p:spPr>
          <a:xfrm>
            <a:off x="2966776" y="2084500"/>
            <a:ext cx="4393565" cy="3693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 Study</a:t>
            </a: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C6D4E6B2-28B9-4389-AD56-55413E3622F0}"/>
              </a:ext>
            </a:extLst>
          </p:cNvPr>
          <p:cNvSpPr>
            <a:spLocks/>
          </p:cNvSpPr>
          <p:nvPr/>
        </p:nvSpPr>
        <p:spPr>
          <a:xfrm>
            <a:off x="2162211" y="2713775"/>
            <a:ext cx="640080" cy="562610"/>
          </a:xfrm>
          <a:prstGeom prst="round2DiagRect">
            <a:avLst/>
          </a:prstGeom>
          <a:solidFill>
            <a:srgbClr val="5B9BD5">
              <a:lumMod val="50000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A71EA1-3C0D-483C-BF20-933D82F3853F}"/>
              </a:ext>
            </a:extLst>
          </p:cNvPr>
          <p:cNvSpPr>
            <a:spLocks/>
          </p:cNvSpPr>
          <p:nvPr/>
        </p:nvSpPr>
        <p:spPr>
          <a:xfrm>
            <a:off x="2949611" y="2804580"/>
            <a:ext cx="4393565" cy="3693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 Socket</a:t>
            </a:r>
          </a:p>
        </p:txBody>
      </p: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3A5E7134-FA48-417D-BB23-755076CA5BDA}"/>
              </a:ext>
            </a:extLst>
          </p:cNvPr>
          <p:cNvSpPr>
            <a:spLocks/>
          </p:cNvSpPr>
          <p:nvPr/>
        </p:nvSpPr>
        <p:spPr>
          <a:xfrm>
            <a:off x="2162211" y="3433855"/>
            <a:ext cx="640080" cy="562610"/>
          </a:xfrm>
          <a:prstGeom prst="round2DiagRect">
            <a:avLst/>
          </a:prstGeom>
          <a:solidFill>
            <a:srgbClr val="5B9BD5">
              <a:lumMod val="50000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BF9BFF-92BA-40CF-A7C9-C4F322BED8E1}"/>
              </a:ext>
            </a:extLst>
          </p:cNvPr>
          <p:cNvSpPr>
            <a:spLocks/>
          </p:cNvSpPr>
          <p:nvPr/>
        </p:nvSpPr>
        <p:spPr>
          <a:xfrm>
            <a:off x="2949611" y="3524660"/>
            <a:ext cx="4393565" cy="3693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TIMS C Client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B06CDC-2474-4FE9-AFFF-D940314C526A}"/>
              </a:ext>
            </a:extLst>
          </p:cNvPr>
          <p:cNvCxnSpPr>
            <a:cxnSpLocks/>
          </p:cNvCxnSpPr>
          <p:nvPr/>
        </p:nvCxnSpPr>
        <p:spPr>
          <a:xfrm>
            <a:off x="2267744" y="3996465"/>
            <a:ext cx="0" cy="121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EEF2181-2FDD-4001-A278-40337E067305}"/>
              </a:ext>
            </a:extLst>
          </p:cNvPr>
          <p:cNvCxnSpPr>
            <a:endCxn id="11" idx="2"/>
          </p:cNvCxnSpPr>
          <p:nvPr/>
        </p:nvCxnSpPr>
        <p:spPr>
          <a:xfrm>
            <a:off x="2267744" y="4798929"/>
            <a:ext cx="556757" cy="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5A31732-E827-4755-AEDA-9AD80C66479B}"/>
              </a:ext>
            </a:extLst>
          </p:cNvPr>
          <p:cNvCxnSpPr/>
          <p:nvPr/>
        </p:nvCxnSpPr>
        <p:spPr>
          <a:xfrm>
            <a:off x="2267744" y="5209120"/>
            <a:ext cx="556757" cy="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B66127-EDE7-4E7B-A6CB-37EBF0C0B005}"/>
              </a:ext>
            </a:extLst>
          </p:cNvPr>
          <p:cNvCxnSpPr/>
          <p:nvPr/>
        </p:nvCxnSpPr>
        <p:spPr>
          <a:xfrm>
            <a:off x="2267744" y="4367920"/>
            <a:ext cx="556757" cy="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8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Struct </a:t>
            </a:r>
            <a:r>
              <a:rPr lang="ko-KR" altLang="en-US" sz="2400" b="0" strike="noStrike" cap="none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전송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F2819-0303-4BE1-BED4-303C4FA91311}"/>
              </a:ext>
            </a:extLst>
          </p:cNvPr>
          <p:cNvSpPr txBox="1"/>
          <p:nvPr/>
        </p:nvSpPr>
        <p:spPr>
          <a:xfrm>
            <a:off x="467544" y="1211287"/>
            <a:ext cx="3456384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Struct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90A3B-56FB-4460-B0B5-FA27CB71B080}"/>
              </a:ext>
            </a:extLst>
          </p:cNvPr>
          <p:cNvSpPr txBox="1"/>
          <p:nvPr/>
        </p:nvSpPr>
        <p:spPr>
          <a:xfrm>
            <a:off x="539552" y="2564904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AC48AD-40BE-4B07-9A7D-385743F3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90472"/>
            <a:ext cx="8249801" cy="21815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23C4E5-6C49-4A73-8A84-FB7284A727BC}"/>
              </a:ext>
            </a:extLst>
          </p:cNvPr>
          <p:cNvSpPr/>
          <p:nvPr/>
        </p:nvSpPr>
        <p:spPr>
          <a:xfrm>
            <a:off x="6362318" y="3345959"/>
            <a:ext cx="226400" cy="221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F080F8-5C47-4A75-94CD-632F5A9DF2E6}"/>
              </a:ext>
            </a:extLst>
          </p:cNvPr>
          <p:cNvSpPr/>
          <p:nvPr/>
        </p:nvSpPr>
        <p:spPr>
          <a:xfrm>
            <a:off x="2124222" y="3489975"/>
            <a:ext cx="226400" cy="221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5CF5D-FCE3-4FBC-9335-683C520A9BDD}"/>
              </a:ext>
            </a:extLst>
          </p:cNvPr>
          <p:cNvSpPr txBox="1"/>
          <p:nvPr/>
        </p:nvSpPr>
        <p:spPr>
          <a:xfrm>
            <a:off x="4788518" y="2564904"/>
            <a:ext cx="63180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2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TIMS C Client</a:t>
            </a: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2123440" y="3373120"/>
            <a:ext cx="5112385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TIMS C Client</a:t>
            </a:r>
          </a:p>
        </p:txBody>
      </p:sp>
    </p:spTree>
    <p:extLst>
      <p:ext uri="{BB962C8B-B14F-4D97-AF65-F5344CB8AC3E}">
        <p14:creationId xmlns:p14="http://schemas.microsoft.com/office/powerpoint/2010/main" val="3497304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개요 및 구성도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2123440" y="3373120"/>
            <a:ext cx="5112385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개요 및 구성도</a:t>
            </a:r>
            <a:endParaRPr lang="en-US" altLang="ko-KR" sz="3600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55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개요 및 구성도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4D8C8-AEB7-48E0-AA81-26AD8D01B347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프로젝트 개요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93D52-E0A8-45B0-AC17-6BA56C8012BF}"/>
              </a:ext>
            </a:extLst>
          </p:cNvPr>
          <p:cNvSpPr txBox="1"/>
          <p:nvPr/>
        </p:nvSpPr>
        <p:spPr>
          <a:xfrm>
            <a:off x="638526" y="1877923"/>
            <a:ext cx="8253953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개요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: C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TIMS Client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프로그램을 구현하여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TIMS Server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와 메시지를 주고 받는다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(GET, SET, ACTION)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F678-D82A-4860-A1A5-706D56E6695B}"/>
              </a:ext>
            </a:extLst>
          </p:cNvPr>
          <p:cNvSpPr txBox="1"/>
          <p:nvPr/>
        </p:nvSpPr>
        <p:spPr>
          <a:xfrm>
            <a:off x="638526" y="2204864"/>
            <a:ext cx="8253953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목적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: TIMS Message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를 주고 받으며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TIMS Protocol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을 학습한다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7FBC7-D1BD-44EE-A020-652AC3C1A011}"/>
              </a:ext>
            </a:extLst>
          </p:cNvPr>
          <p:cNvSpPr txBox="1"/>
          <p:nvPr/>
        </p:nvSpPr>
        <p:spPr>
          <a:xfrm>
            <a:off x="467544" y="3130512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구성도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50421E-3B3A-4535-9B4A-1DC4A3CD5E2E}"/>
              </a:ext>
            </a:extLst>
          </p:cNvPr>
          <p:cNvSpPr/>
          <p:nvPr/>
        </p:nvSpPr>
        <p:spPr>
          <a:xfrm>
            <a:off x="755576" y="4005064"/>
            <a:ext cx="2664296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23F91A-F304-44B1-877E-E9B3939F386B}"/>
              </a:ext>
            </a:extLst>
          </p:cNvPr>
          <p:cNvSpPr/>
          <p:nvPr/>
        </p:nvSpPr>
        <p:spPr>
          <a:xfrm>
            <a:off x="5724128" y="4005064"/>
            <a:ext cx="2664296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982AD-0D37-4F1C-9252-5B9AC177D76F}"/>
              </a:ext>
            </a:extLst>
          </p:cNvPr>
          <p:cNvSpPr txBox="1"/>
          <p:nvPr/>
        </p:nvSpPr>
        <p:spPr>
          <a:xfrm>
            <a:off x="790926" y="3644437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WINDOWS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4A9E3-4003-4A5A-B36E-EEEF15ED0880}"/>
              </a:ext>
            </a:extLst>
          </p:cNvPr>
          <p:cNvSpPr txBox="1"/>
          <p:nvPr/>
        </p:nvSpPr>
        <p:spPr>
          <a:xfrm>
            <a:off x="5741803" y="3644437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CENTOS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F86B28D-121A-4BA2-8F50-F73F262547C9}"/>
              </a:ext>
            </a:extLst>
          </p:cNvPr>
          <p:cNvSpPr/>
          <p:nvPr/>
        </p:nvSpPr>
        <p:spPr>
          <a:xfrm>
            <a:off x="1331640" y="4579954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2259AFF-238B-4DE0-87DC-B5AD5F8CBA1F}"/>
              </a:ext>
            </a:extLst>
          </p:cNvPr>
          <p:cNvSpPr/>
          <p:nvPr/>
        </p:nvSpPr>
        <p:spPr>
          <a:xfrm>
            <a:off x="6336015" y="4579954"/>
            <a:ext cx="1512168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1631E7-6493-420C-9CB9-27DCE9C51D0C}"/>
              </a:ext>
            </a:extLst>
          </p:cNvPr>
          <p:cNvSpPr txBox="1"/>
          <p:nvPr/>
        </p:nvSpPr>
        <p:spPr>
          <a:xfrm>
            <a:off x="755540" y="4288156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A13E4-438A-487F-A4DB-6FCC8846A2BE}"/>
              </a:ext>
            </a:extLst>
          </p:cNvPr>
          <p:cNvSpPr txBox="1"/>
          <p:nvPr/>
        </p:nvSpPr>
        <p:spPr>
          <a:xfrm>
            <a:off x="5777626" y="4319222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B31926-E940-4F0D-9D8C-CAEC0D77083D}"/>
              </a:ext>
            </a:extLst>
          </p:cNvPr>
          <p:cNvCxnSpPr/>
          <p:nvPr/>
        </p:nvCxnSpPr>
        <p:spPr>
          <a:xfrm>
            <a:off x="2843808" y="4797152"/>
            <a:ext cx="349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3DA1070-C780-43F0-9C91-C494B8BC5F17}"/>
              </a:ext>
            </a:extLst>
          </p:cNvPr>
          <p:cNvCxnSpPr>
            <a:cxnSpLocks/>
          </p:cNvCxnSpPr>
          <p:nvPr/>
        </p:nvCxnSpPr>
        <p:spPr>
          <a:xfrm flipH="1">
            <a:off x="2843808" y="5229200"/>
            <a:ext cx="349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410792A-EF2B-43B8-AE36-4649AA8602CA}"/>
              </a:ext>
            </a:extLst>
          </p:cNvPr>
          <p:cNvSpPr txBox="1"/>
          <p:nvPr/>
        </p:nvSpPr>
        <p:spPr>
          <a:xfrm>
            <a:off x="3618130" y="4520153"/>
            <a:ext cx="1943598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9A853-AC39-4D1C-BD35-0A6CBC4CE6B4}"/>
              </a:ext>
            </a:extLst>
          </p:cNvPr>
          <p:cNvSpPr txBox="1"/>
          <p:nvPr/>
        </p:nvSpPr>
        <p:spPr>
          <a:xfrm>
            <a:off x="3600201" y="5240233"/>
            <a:ext cx="1943598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Response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527E756-C459-42BB-A3D1-E9CB7E257E26}"/>
              </a:ext>
            </a:extLst>
          </p:cNvPr>
          <p:cNvSpPr/>
          <p:nvPr/>
        </p:nvSpPr>
        <p:spPr>
          <a:xfrm>
            <a:off x="4013847" y="3603503"/>
            <a:ext cx="1152128" cy="2880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3175">
                  <a:solidFill>
                    <a:schemeClr val="tx1"/>
                  </a:solidFill>
                </a:ln>
              </a:rPr>
              <a:t>TCP </a:t>
            </a:r>
            <a:r>
              <a:rPr lang="ko-KR" altLang="en-US" sz="1000" dirty="0">
                <a:ln w="3175">
                  <a:solidFill>
                    <a:schemeClr val="tx1"/>
                  </a:solidFill>
                </a:ln>
              </a:rPr>
              <a:t>소켓 통신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470B13-3105-4C99-AEDF-90E6ADEE4562}"/>
              </a:ext>
            </a:extLst>
          </p:cNvPr>
          <p:cNvSpPr txBox="1"/>
          <p:nvPr/>
        </p:nvSpPr>
        <p:spPr>
          <a:xfrm>
            <a:off x="638526" y="2652005"/>
            <a:ext cx="8253953" cy="25391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* Get,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Set,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Action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의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Request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및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Response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는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Attribute Id 100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번인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‘</a:t>
            </a:r>
            <a:r>
              <a:rPr lang="en-US" altLang="ko-KR" sz="105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TimeStamp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’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데이터를 사용하였습니다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71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콘솔 실행 화면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2123440" y="3373120"/>
            <a:ext cx="5112385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콘솔 실행 화면</a:t>
            </a:r>
            <a:endParaRPr lang="en-US" altLang="ko-KR" sz="3600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2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콘솔 실행 화면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4D8C8-AEB7-48E0-AA81-26AD8D01B347}"/>
              </a:ext>
            </a:extLst>
          </p:cNvPr>
          <p:cNvSpPr txBox="1"/>
          <p:nvPr/>
        </p:nvSpPr>
        <p:spPr>
          <a:xfrm>
            <a:off x="467543" y="1211287"/>
            <a:ext cx="3807413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콘솔 실행 화면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(Connect)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1AC24-D3F3-45D5-877D-0434299AF01B}"/>
              </a:ext>
            </a:extLst>
          </p:cNvPr>
          <p:cNvSpPr txBox="1"/>
          <p:nvPr/>
        </p:nvSpPr>
        <p:spPr>
          <a:xfrm>
            <a:off x="1097288" y="1783849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B9C3C-D725-4677-9709-4F47AE89AEE5}"/>
              </a:ext>
            </a:extLst>
          </p:cNvPr>
          <p:cNvSpPr txBox="1"/>
          <p:nvPr/>
        </p:nvSpPr>
        <p:spPr>
          <a:xfrm>
            <a:off x="5148063" y="1775932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E71CEA7-3A0E-4FD4-A9EA-6B6C5EAEF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3" y="4653136"/>
            <a:ext cx="3362794" cy="11145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5A737FF-48B2-47CC-8F0E-55D64BAAC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9"/>
          <a:stretch/>
        </p:blipFill>
        <p:spPr>
          <a:xfrm>
            <a:off x="4772125" y="2968093"/>
            <a:ext cx="3489803" cy="53291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6E8F5A5-B1EE-48E1-9867-31D0530D9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25" y="4664786"/>
            <a:ext cx="3598782" cy="11145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DC314BF-7E5F-49DC-B86F-207424C61136}"/>
              </a:ext>
            </a:extLst>
          </p:cNvPr>
          <p:cNvSpPr txBox="1"/>
          <p:nvPr/>
        </p:nvSpPr>
        <p:spPr>
          <a:xfrm>
            <a:off x="3203848" y="2402577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연결 전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D0967ED-C3DD-4045-81C9-ED1BB860F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2" y="3053643"/>
            <a:ext cx="3439005" cy="3524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569EB43-87BB-4CD4-B14F-2D3203FE5383}"/>
              </a:ext>
            </a:extLst>
          </p:cNvPr>
          <p:cNvSpPr txBox="1"/>
          <p:nvPr/>
        </p:nvSpPr>
        <p:spPr>
          <a:xfrm>
            <a:off x="3203848" y="4210645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연결 후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A6EE90-4D5D-4DF1-982C-20387E868BEA}"/>
              </a:ext>
            </a:extLst>
          </p:cNvPr>
          <p:cNvSpPr/>
          <p:nvPr/>
        </p:nvSpPr>
        <p:spPr>
          <a:xfrm>
            <a:off x="2658077" y="3070491"/>
            <a:ext cx="1512168" cy="28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6A2F29-716B-46BF-BD0F-35747E034E25}"/>
              </a:ext>
            </a:extLst>
          </p:cNvPr>
          <p:cNvSpPr/>
          <p:nvPr/>
        </p:nvSpPr>
        <p:spPr>
          <a:xfrm>
            <a:off x="467544" y="2204864"/>
            <a:ext cx="8136904" cy="40324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470929-5636-45BB-90A8-8F615AB511FB}"/>
              </a:ext>
            </a:extLst>
          </p:cNvPr>
          <p:cNvCxnSpPr>
            <a:cxnSpLocks/>
          </p:cNvCxnSpPr>
          <p:nvPr/>
        </p:nvCxnSpPr>
        <p:spPr>
          <a:xfrm>
            <a:off x="467544" y="3933056"/>
            <a:ext cx="81369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8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콘솔 실행 화면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4D8C8-AEB7-48E0-AA81-26AD8D01B347}"/>
              </a:ext>
            </a:extLst>
          </p:cNvPr>
          <p:cNvSpPr txBox="1"/>
          <p:nvPr/>
        </p:nvSpPr>
        <p:spPr>
          <a:xfrm>
            <a:off x="467544" y="1211287"/>
            <a:ext cx="3744416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콘솔 실행 화면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(Send &amp;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Recv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)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1AC24-D3F3-45D5-877D-0434299AF01B}"/>
              </a:ext>
            </a:extLst>
          </p:cNvPr>
          <p:cNvSpPr txBox="1"/>
          <p:nvPr/>
        </p:nvSpPr>
        <p:spPr>
          <a:xfrm>
            <a:off x="1097288" y="1783849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B9C3C-D725-4677-9709-4F47AE89AEE5}"/>
              </a:ext>
            </a:extLst>
          </p:cNvPr>
          <p:cNvSpPr txBox="1"/>
          <p:nvPr/>
        </p:nvSpPr>
        <p:spPr>
          <a:xfrm>
            <a:off x="5148063" y="1775932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Server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CE8F9B-9557-4344-9FCF-7570DE9D7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3"/>
          <a:stretch/>
        </p:blipFill>
        <p:spPr>
          <a:xfrm>
            <a:off x="536194" y="2420889"/>
            <a:ext cx="3972599" cy="864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08FFE-4431-432F-9B89-BF7BB32C8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79" b="1"/>
          <a:stretch/>
        </p:blipFill>
        <p:spPr>
          <a:xfrm>
            <a:off x="4572000" y="2367919"/>
            <a:ext cx="4099544" cy="9170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538762-E0A9-4E49-AB3A-09FDBDE1ABC6}"/>
              </a:ext>
            </a:extLst>
          </p:cNvPr>
          <p:cNvSpPr/>
          <p:nvPr/>
        </p:nvSpPr>
        <p:spPr>
          <a:xfrm>
            <a:off x="2267744" y="2445982"/>
            <a:ext cx="576064" cy="31433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81CFDA-BD13-4881-895F-3055940F3C00}"/>
              </a:ext>
            </a:extLst>
          </p:cNvPr>
          <p:cNvSpPr/>
          <p:nvPr/>
        </p:nvSpPr>
        <p:spPr>
          <a:xfrm>
            <a:off x="5303816" y="3085501"/>
            <a:ext cx="2307614" cy="1994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C420E-B63C-4EDF-B588-FE5A63FCC9CC}"/>
              </a:ext>
            </a:extLst>
          </p:cNvPr>
          <p:cNvSpPr txBox="1"/>
          <p:nvPr/>
        </p:nvSpPr>
        <p:spPr>
          <a:xfrm>
            <a:off x="1097287" y="2088631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356C1-ADA7-4FCB-9F92-88C0793F12FD}"/>
              </a:ext>
            </a:extLst>
          </p:cNvPr>
          <p:cNvSpPr txBox="1"/>
          <p:nvPr/>
        </p:nvSpPr>
        <p:spPr>
          <a:xfrm>
            <a:off x="1097287" y="3573016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0DB829-6B24-475F-B96A-13DE6FAA8ECC}"/>
              </a:ext>
            </a:extLst>
          </p:cNvPr>
          <p:cNvSpPr txBox="1"/>
          <p:nvPr/>
        </p:nvSpPr>
        <p:spPr>
          <a:xfrm>
            <a:off x="5257043" y="3573016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SET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D6F89B-49A4-4C5C-B9DE-E0A35AF1CC23}"/>
              </a:ext>
            </a:extLst>
          </p:cNvPr>
          <p:cNvSpPr/>
          <p:nvPr/>
        </p:nvSpPr>
        <p:spPr>
          <a:xfrm>
            <a:off x="536157" y="2924944"/>
            <a:ext cx="3924781" cy="1954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43E7EF8-298E-48FD-912B-B5CAB16ACF2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43808" y="2445982"/>
            <a:ext cx="3613815" cy="639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C86198-AB26-494D-8356-50452DD60A3A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 flipV="1">
            <a:off x="4460938" y="3022652"/>
            <a:ext cx="842878" cy="162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F0B79F1-279D-4CBA-B75C-2C0A68B81367}"/>
              </a:ext>
            </a:extLst>
          </p:cNvPr>
          <p:cNvSpPr txBox="1"/>
          <p:nvPr/>
        </p:nvSpPr>
        <p:spPr>
          <a:xfrm>
            <a:off x="5326232" y="2097331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GET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384C109-88A1-4827-B4E5-E60DADF085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9"/>
          <a:stretch/>
        </p:blipFill>
        <p:spPr>
          <a:xfrm>
            <a:off x="499484" y="3921039"/>
            <a:ext cx="3993394" cy="57512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A24BDF1-1052-4C0E-B169-2845F8E9F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62" y="3942431"/>
            <a:ext cx="4073060" cy="39058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312E20BF-3799-49CA-8899-47D9B3BCC93E}"/>
              </a:ext>
            </a:extLst>
          </p:cNvPr>
          <p:cNvSpPr/>
          <p:nvPr/>
        </p:nvSpPr>
        <p:spPr>
          <a:xfrm>
            <a:off x="1835696" y="3917090"/>
            <a:ext cx="216024" cy="1685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B27771-546A-4BB2-9A57-8FD04C8AD99C}"/>
              </a:ext>
            </a:extLst>
          </p:cNvPr>
          <p:cNvSpPr/>
          <p:nvPr/>
        </p:nvSpPr>
        <p:spPr>
          <a:xfrm>
            <a:off x="501988" y="4149080"/>
            <a:ext cx="759725" cy="10515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EF9CF0-1EAB-49F1-B434-92217013CCC7}"/>
              </a:ext>
            </a:extLst>
          </p:cNvPr>
          <p:cNvSpPr/>
          <p:nvPr/>
        </p:nvSpPr>
        <p:spPr>
          <a:xfrm>
            <a:off x="4753803" y="4109147"/>
            <a:ext cx="1474381" cy="1781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F25309BE-5B66-41CA-A0B0-9E73226ECB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71"/>
          <a:stretch/>
        </p:blipFill>
        <p:spPr>
          <a:xfrm>
            <a:off x="523328" y="5169825"/>
            <a:ext cx="3969550" cy="56343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5EED09D-9EAA-43CB-A619-6A9B4EF52BE6}"/>
              </a:ext>
            </a:extLst>
          </p:cNvPr>
          <p:cNvSpPr txBox="1"/>
          <p:nvPr/>
        </p:nvSpPr>
        <p:spPr>
          <a:xfrm>
            <a:off x="1097287" y="4872857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1DC3B3-C11E-42A6-82FF-3EDC13319B8E}"/>
              </a:ext>
            </a:extLst>
          </p:cNvPr>
          <p:cNvSpPr txBox="1"/>
          <p:nvPr/>
        </p:nvSpPr>
        <p:spPr>
          <a:xfrm>
            <a:off x="5257043" y="4872857"/>
            <a:ext cx="262894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ACTION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3D7375B-EBE2-4086-B590-2D86708D8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95813"/>
            <a:ext cx="4073061" cy="39058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03F3EA-0538-44F2-8813-F33E823F7727}"/>
              </a:ext>
            </a:extLst>
          </p:cNvPr>
          <p:cNvSpPr/>
          <p:nvPr/>
        </p:nvSpPr>
        <p:spPr>
          <a:xfrm>
            <a:off x="4703925" y="5391103"/>
            <a:ext cx="1092211" cy="1781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22BD0B-9928-4431-91D2-219556ADC65D}"/>
              </a:ext>
            </a:extLst>
          </p:cNvPr>
          <p:cNvSpPr/>
          <p:nvPr/>
        </p:nvSpPr>
        <p:spPr>
          <a:xfrm>
            <a:off x="1907704" y="5159044"/>
            <a:ext cx="360041" cy="13779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6EC1F3-958E-487E-9C21-313526CA1C48}"/>
              </a:ext>
            </a:extLst>
          </p:cNvPr>
          <p:cNvSpPr/>
          <p:nvPr/>
        </p:nvSpPr>
        <p:spPr>
          <a:xfrm>
            <a:off x="523328" y="5364781"/>
            <a:ext cx="808312" cy="133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C5E553F-CF24-4278-AFD9-A60A8F1D6FD9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2051720" y="4001377"/>
            <a:ext cx="2702083" cy="196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0855EAD-41FA-4152-879B-830A7D6FF8C4}"/>
              </a:ext>
            </a:extLst>
          </p:cNvPr>
          <p:cNvCxnSpPr>
            <a:cxnSpLocks/>
          </p:cNvCxnSpPr>
          <p:nvPr/>
        </p:nvCxnSpPr>
        <p:spPr>
          <a:xfrm flipH="1">
            <a:off x="2051720" y="4274579"/>
            <a:ext cx="2742152" cy="148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DE684D7-6478-44D4-A550-D3B852A7E5DB}"/>
              </a:ext>
            </a:extLst>
          </p:cNvPr>
          <p:cNvSpPr/>
          <p:nvPr/>
        </p:nvSpPr>
        <p:spPr>
          <a:xfrm>
            <a:off x="1223627" y="4327585"/>
            <a:ext cx="796697" cy="1685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B52CC0A-FC35-4003-928E-D9782051ED2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2267745" y="5212568"/>
            <a:ext cx="2436180" cy="267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64BBFBB-ADA2-4043-866E-607F7474B90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2214255" y="5480173"/>
            <a:ext cx="2489670" cy="16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F2D8E7A-294A-4F60-B39A-442F7C30D869}"/>
              </a:ext>
            </a:extLst>
          </p:cNvPr>
          <p:cNvSpPr/>
          <p:nvPr/>
        </p:nvSpPr>
        <p:spPr>
          <a:xfrm>
            <a:off x="1261713" y="5586393"/>
            <a:ext cx="952542" cy="12381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130B84-E066-449F-91CE-E52A4D84243D}"/>
              </a:ext>
            </a:extLst>
          </p:cNvPr>
          <p:cNvSpPr/>
          <p:nvPr/>
        </p:nvSpPr>
        <p:spPr>
          <a:xfrm>
            <a:off x="251520" y="2097331"/>
            <a:ext cx="8568952" cy="42590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6636CF8-1EFD-4A86-B5BD-11DF2DE1483F}"/>
              </a:ext>
            </a:extLst>
          </p:cNvPr>
          <p:cNvCxnSpPr>
            <a:cxnSpLocks/>
          </p:cNvCxnSpPr>
          <p:nvPr/>
        </p:nvCxnSpPr>
        <p:spPr>
          <a:xfrm>
            <a:off x="251520" y="3501008"/>
            <a:ext cx="85689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1708631-A20A-400A-8065-D5285630F990}"/>
              </a:ext>
            </a:extLst>
          </p:cNvPr>
          <p:cNvCxnSpPr>
            <a:cxnSpLocks/>
          </p:cNvCxnSpPr>
          <p:nvPr/>
        </p:nvCxnSpPr>
        <p:spPr>
          <a:xfrm>
            <a:off x="251520" y="4859700"/>
            <a:ext cx="85689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63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MFC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실행 화면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2123440" y="3373120"/>
            <a:ext cx="5112385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MFC</a:t>
            </a:r>
            <a:r>
              <a:rPr lang="ko-KR" altLang="en-US" sz="36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실행 화면</a:t>
            </a:r>
            <a:endParaRPr lang="en-US" altLang="ko-KR" sz="3600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41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ADCCEA8-A0CB-437A-8D33-C437C271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9" y="1844825"/>
            <a:ext cx="2976225" cy="216023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MFC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실행 화면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4D8C8-AEB7-48E0-AA81-26AD8D01B347}"/>
              </a:ext>
            </a:extLst>
          </p:cNvPr>
          <p:cNvSpPr txBox="1"/>
          <p:nvPr/>
        </p:nvSpPr>
        <p:spPr>
          <a:xfrm>
            <a:off x="467543" y="1211287"/>
            <a:ext cx="3807413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MFC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실행 화면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(Connect)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A6EE90-4D5D-4DF1-982C-20387E868BEA}"/>
              </a:ext>
            </a:extLst>
          </p:cNvPr>
          <p:cNvSpPr/>
          <p:nvPr/>
        </p:nvSpPr>
        <p:spPr>
          <a:xfrm>
            <a:off x="2843808" y="3738957"/>
            <a:ext cx="504056" cy="287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52269D-98E5-402C-BFE3-C18ABB263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9" y="4334120"/>
            <a:ext cx="2976225" cy="21658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CB19C7-04D0-4AB9-B75A-E98B22730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45024"/>
            <a:ext cx="4414656" cy="111204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315F22-5EF2-4E12-B4CB-8900CF3EF7D9}"/>
              </a:ext>
            </a:extLst>
          </p:cNvPr>
          <p:cNvCxnSpPr>
            <a:cxnSpLocks/>
          </p:cNvCxnSpPr>
          <p:nvPr/>
        </p:nvCxnSpPr>
        <p:spPr>
          <a:xfrm>
            <a:off x="3347864" y="3882502"/>
            <a:ext cx="1224136" cy="14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218FDF-EC59-4DBB-B393-4C5CDBBD607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737444" y="4757071"/>
            <a:ext cx="834556" cy="659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4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8434C93-880D-427F-87D8-328FCCB2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8" y="4290084"/>
            <a:ext cx="3217499" cy="2335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4E1F7F-3DC7-471B-8892-765870F99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8" y="1613686"/>
            <a:ext cx="3237220" cy="234967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MFC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실행 화면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4D8C8-AEB7-48E0-AA81-26AD8D01B347}"/>
              </a:ext>
            </a:extLst>
          </p:cNvPr>
          <p:cNvSpPr txBox="1"/>
          <p:nvPr/>
        </p:nvSpPr>
        <p:spPr>
          <a:xfrm>
            <a:off x="467543" y="1211287"/>
            <a:ext cx="3807413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MFC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실행 화면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(GET)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A6EE90-4D5D-4DF1-982C-20387E868BEA}"/>
              </a:ext>
            </a:extLst>
          </p:cNvPr>
          <p:cNvSpPr/>
          <p:nvPr/>
        </p:nvSpPr>
        <p:spPr>
          <a:xfrm>
            <a:off x="2612141" y="3713109"/>
            <a:ext cx="432048" cy="250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315F22-5EF2-4E12-B4CB-8900CF3EF7D9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044189" y="3838237"/>
            <a:ext cx="1527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218FDF-EC59-4DBB-B393-4C5CDBBD607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737444" y="4489421"/>
            <a:ext cx="861486" cy="267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0267DBF-995E-4DE8-BD5A-3B810ACC7E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6"/>
          <a:stretch/>
        </p:blipFill>
        <p:spPr>
          <a:xfrm>
            <a:off x="4611888" y="3765496"/>
            <a:ext cx="4290772" cy="117567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1687B9-6FDA-4C54-9614-B7E97394A5BD}"/>
              </a:ext>
            </a:extLst>
          </p:cNvPr>
          <p:cNvSpPr/>
          <p:nvPr/>
        </p:nvSpPr>
        <p:spPr>
          <a:xfrm>
            <a:off x="2371248" y="4641821"/>
            <a:ext cx="1366195" cy="26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5B169C-8AE4-4093-9C01-2D3FF3E822FC}"/>
              </a:ext>
            </a:extLst>
          </p:cNvPr>
          <p:cNvSpPr/>
          <p:nvPr/>
        </p:nvSpPr>
        <p:spPr>
          <a:xfrm>
            <a:off x="4590148" y="3765496"/>
            <a:ext cx="32372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A1D27C-62AE-4769-A965-64FD964C14AD}"/>
              </a:ext>
            </a:extLst>
          </p:cNvPr>
          <p:cNvSpPr/>
          <p:nvPr/>
        </p:nvSpPr>
        <p:spPr>
          <a:xfrm>
            <a:off x="4598930" y="4417413"/>
            <a:ext cx="32372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1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 Study</a:t>
            </a: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2123440" y="3373120"/>
            <a:ext cx="5112385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C Study</a:t>
            </a:r>
          </a:p>
        </p:txBody>
      </p:sp>
    </p:spTree>
    <p:extLst>
      <p:ext uri="{BB962C8B-B14F-4D97-AF65-F5344CB8AC3E}">
        <p14:creationId xmlns:p14="http://schemas.microsoft.com/office/powerpoint/2010/main" val="152752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9CA62B9-B3E6-426A-B45A-C75F31789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0" y="2680372"/>
            <a:ext cx="3438991" cy="2496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9A98CA-80C7-4774-AECC-743AE6590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8" y="3562941"/>
            <a:ext cx="4287015" cy="17382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MFC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실행 화면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4D8C8-AEB7-48E0-AA81-26AD8D01B347}"/>
              </a:ext>
            </a:extLst>
          </p:cNvPr>
          <p:cNvSpPr txBox="1"/>
          <p:nvPr/>
        </p:nvSpPr>
        <p:spPr>
          <a:xfrm>
            <a:off x="467543" y="1211287"/>
            <a:ext cx="3807413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MFC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실행 화면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(SET)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A6EE90-4D5D-4DF1-982C-20387E868BEA}"/>
              </a:ext>
            </a:extLst>
          </p:cNvPr>
          <p:cNvSpPr/>
          <p:nvPr/>
        </p:nvSpPr>
        <p:spPr>
          <a:xfrm>
            <a:off x="543274" y="3928437"/>
            <a:ext cx="1724469" cy="110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315F22-5EF2-4E12-B4CB-8900CF3EF7D9}"/>
              </a:ext>
            </a:extLst>
          </p:cNvPr>
          <p:cNvCxnSpPr>
            <a:cxnSpLocks/>
            <a:stCxn id="49" idx="3"/>
            <a:endCxn id="28" idx="1"/>
          </p:cNvCxnSpPr>
          <p:nvPr/>
        </p:nvCxnSpPr>
        <p:spPr>
          <a:xfrm>
            <a:off x="2267743" y="4480998"/>
            <a:ext cx="288033" cy="552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218FDF-EC59-4DBB-B393-4C5CDBBD607F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713416" y="3483741"/>
            <a:ext cx="885514" cy="21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1687B9-6FDA-4C54-9614-B7E97394A5BD}"/>
              </a:ext>
            </a:extLst>
          </p:cNvPr>
          <p:cNvSpPr/>
          <p:nvPr/>
        </p:nvSpPr>
        <p:spPr>
          <a:xfrm>
            <a:off x="2347221" y="3349916"/>
            <a:ext cx="1366195" cy="26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5B169C-8AE4-4093-9C01-2D3FF3E822FC}"/>
              </a:ext>
            </a:extLst>
          </p:cNvPr>
          <p:cNvSpPr/>
          <p:nvPr/>
        </p:nvSpPr>
        <p:spPr>
          <a:xfrm>
            <a:off x="4598929" y="3538366"/>
            <a:ext cx="4278233" cy="267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A1D27C-62AE-4769-A965-64FD964C14AD}"/>
              </a:ext>
            </a:extLst>
          </p:cNvPr>
          <p:cNvSpPr/>
          <p:nvPr/>
        </p:nvSpPr>
        <p:spPr>
          <a:xfrm>
            <a:off x="4606478" y="4293235"/>
            <a:ext cx="4270683" cy="267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303E84-DBFE-414B-AE7A-42DFD6CE0F86}"/>
              </a:ext>
            </a:extLst>
          </p:cNvPr>
          <p:cNvSpPr/>
          <p:nvPr/>
        </p:nvSpPr>
        <p:spPr>
          <a:xfrm>
            <a:off x="4606478" y="5033559"/>
            <a:ext cx="4270683" cy="267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8C441F-17B0-4D32-9151-35B559D762DF}"/>
              </a:ext>
            </a:extLst>
          </p:cNvPr>
          <p:cNvSpPr/>
          <p:nvPr/>
        </p:nvSpPr>
        <p:spPr>
          <a:xfrm>
            <a:off x="2555776" y="4913548"/>
            <a:ext cx="488047" cy="240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1ED48E-E796-48EC-9C33-8C34E7D266A5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3043823" y="4427060"/>
            <a:ext cx="1562655" cy="606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86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32AEF2-E888-44B0-8E22-822260531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9" y="2338235"/>
            <a:ext cx="3005558" cy="2181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AE4341-8EBF-49E9-8DF1-03AADF5FB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05" y="2774530"/>
            <a:ext cx="4393018" cy="151578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MFC</a:t>
            </a:r>
            <a:r>
              <a:rPr lang="ko-KR" altLang="en-US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 실행 화면</a:t>
            </a:r>
            <a:endParaRPr lang="en-US" altLang="ko-KR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4D8C8-AEB7-48E0-AA81-26AD8D01B347}"/>
              </a:ext>
            </a:extLst>
          </p:cNvPr>
          <p:cNvSpPr txBox="1"/>
          <p:nvPr/>
        </p:nvSpPr>
        <p:spPr>
          <a:xfrm>
            <a:off x="467543" y="1211287"/>
            <a:ext cx="3807413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MFC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실행 화면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(ACTION)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A6EE90-4D5D-4DF1-982C-20387E868BEA}"/>
              </a:ext>
            </a:extLst>
          </p:cNvPr>
          <p:cNvSpPr/>
          <p:nvPr/>
        </p:nvSpPr>
        <p:spPr>
          <a:xfrm>
            <a:off x="470230" y="3390134"/>
            <a:ext cx="1501712" cy="110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315F22-5EF2-4E12-B4CB-8900CF3EF7D9}"/>
              </a:ext>
            </a:extLst>
          </p:cNvPr>
          <p:cNvCxnSpPr>
            <a:cxnSpLocks/>
            <a:stCxn id="49" idx="3"/>
            <a:endCxn id="17" idx="1"/>
          </p:cNvCxnSpPr>
          <p:nvPr/>
        </p:nvCxnSpPr>
        <p:spPr>
          <a:xfrm>
            <a:off x="1971942" y="3942695"/>
            <a:ext cx="263875" cy="455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218FDF-EC59-4DBB-B393-4C5CDBBD607F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3390338" y="2856714"/>
            <a:ext cx="1121285" cy="492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1687B9-6FDA-4C54-9614-B7E97394A5BD}"/>
              </a:ext>
            </a:extLst>
          </p:cNvPr>
          <p:cNvSpPr/>
          <p:nvPr/>
        </p:nvSpPr>
        <p:spPr>
          <a:xfrm>
            <a:off x="2024143" y="2722889"/>
            <a:ext cx="1366195" cy="26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5B169C-8AE4-4093-9C01-2D3FF3E822FC}"/>
              </a:ext>
            </a:extLst>
          </p:cNvPr>
          <p:cNvSpPr/>
          <p:nvPr/>
        </p:nvSpPr>
        <p:spPr>
          <a:xfrm>
            <a:off x="4511623" y="3215475"/>
            <a:ext cx="4406200" cy="267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6D6DC2-4CAE-4006-B811-25B29EFD112D}"/>
              </a:ext>
            </a:extLst>
          </p:cNvPr>
          <p:cNvSpPr/>
          <p:nvPr/>
        </p:nvSpPr>
        <p:spPr>
          <a:xfrm>
            <a:off x="4518214" y="4022665"/>
            <a:ext cx="4406200" cy="267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CFEC30-1FA4-4E7B-B4F5-E040380ABBD7}"/>
              </a:ext>
            </a:extLst>
          </p:cNvPr>
          <p:cNvSpPr/>
          <p:nvPr/>
        </p:nvSpPr>
        <p:spPr>
          <a:xfrm>
            <a:off x="2235817" y="4301456"/>
            <a:ext cx="463975" cy="19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730F66D-1FB6-4873-90BC-858B8D4D8719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2699792" y="3349300"/>
            <a:ext cx="1811831" cy="1049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11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2490" cy="6705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20345" y="3102476"/>
            <a:ext cx="8712835" cy="830580"/>
          </a:xfrm>
          <a:prstGeom prst="rect">
            <a:avLst/>
          </a:prstGeom>
          <a:noFill/>
          <a:ln w="0">
            <a:noFill/>
            <a:prstDash/>
          </a:ln>
          <a:effectLst>
            <a:outerShdw blurRad="76200" dist="12700" dir="2700000" sy="-23000" kx="-800400" algn="bl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spc="-100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latin typeface="맑은 고딕" charset="0"/>
                <a:ea typeface="맑은 고딕" charset="0"/>
              </a:rPr>
              <a:t>감사합니다 </a:t>
            </a:r>
            <a:endParaRPr lang="ko-KR" altLang="en-US" sz="3200" b="0" strike="noStrike" cap="none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1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defTabSz="457200" eaLnBrk="0" latinLnBrk="0">
              <a:spcBef>
                <a:spcPts val="0"/>
              </a:spcBef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Pointer</a:t>
            </a:r>
            <a:endParaRPr lang="ko-KR" altLang="en-US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48DA8-7EBA-4716-9082-2A24AC2CC064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메모리 주소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16B21-BA99-4B1C-8435-028E80191E1D}"/>
              </a:ext>
            </a:extLst>
          </p:cNvPr>
          <p:cNvSpPr/>
          <p:nvPr/>
        </p:nvSpPr>
        <p:spPr>
          <a:xfrm>
            <a:off x="467543" y="1941225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1;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9A4A6-D405-42FE-B980-C5C90BB0627E}"/>
              </a:ext>
            </a:extLst>
          </p:cNvPr>
          <p:cNvSpPr txBox="1"/>
          <p:nvPr/>
        </p:nvSpPr>
        <p:spPr>
          <a:xfrm>
            <a:off x="539552" y="2647945"/>
            <a:ext cx="331412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형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a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라는 변수에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로 초기값을 둔다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F2A2D8-0575-4396-855D-28B48C10F8D3}"/>
              </a:ext>
            </a:extLst>
          </p:cNvPr>
          <p:cNvCxnSpPr>
            <a:cxnSpLocks/>
          </p:cNvCxnSpPr>
          <p:nvPr/>
        </p:nvCxnSpPr>
        <p:spPr>
          <a:xfrm>
            <a:off x="3490120" y="2780928"/>
            <a:ext cx="50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A742E0-48CF-4E66-BC85-FE76587776EA}"/>
              </a:ext>
            </a:extLst>
          </p:cNvPr>
          <p:cNvSpPr txBox="1"/>
          <p:nvPr/>
        </p:nvSpPr>
        <p:spPr>
          <a:xfrm>
            <a:off x="4139950" y="2573611"/>
            <a:ext cx="4608514" cy="83099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현재 사용 가능한 메모리 공간의 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algn="just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1.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특정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‘</a:t>
            </a:r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주소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(0x01)’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 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pPr algn="just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 int</a:t>
            </a:r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형의 크기만큼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(4Byte)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을 운영체제에서 공간을 할당 받고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</a:p>
          <a:p>
            <a:pPr algn="just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3. 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‘</a:t>
            </a:r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값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’</a:t>
            </a:r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인 </a:t>
            </a: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을 저장한다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A584B2-12C2-4DC2-AA22-B59C6176C702}"/>
              </a:ext>
            </a:extLst>
          </p:cNvPr>
          <p:cNvSpPr/>
          <p:nvPr/>
        </p:nvSpPr>
        <p:spPr>
          <a:xfrm>
            <a:off x="4217780" y="4201015"/>
            <a:ext cx="1008112" cy="36004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A1A714-46B9-4D5D-9C57-9D18A9214990}"/>
              </a:ext>
            </a:extLst>
          </p:cNvPr>
          <p:cNvSpPr/>
          <p:nvPr/>
        </p:nvSpPr>
        <p:spPr>
          <a:xfrm>
            <a:off x="7726850" y="4202666"/>
            <a:ext cx="1008112" cy="36004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BAF58B-3D24-4681-85E5-AE448CA89A5F}"/>
              </a:ext>
            </a:extLst>
          </p:cNvPr>
          <p:cNvSpPr/>
          <p:nvPr/>
        </p:nvSpPr>
        <p:spPr>
          <a:xfrm>
            <a:off x="5387470" y="4202666"/>
            <a:ext cx="1008112" cy="36004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72A047-03E5-42F4-91E3-EFC637573467}"/>
              </a:ext>
            </a:extLst>
          </p:cNvPr>
          <p:cNvSpPr/>
          <p:nvPr/>
        </p:nvSpPr>
        <p:spPr>
          <a:xfrm>
            <a:off x="6557160" y="4201015"/>
            <a:ext cx="1008112" cy="36004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0375E-40AF-4671-8734-6085A9CCEE8A}"/>
              </a:ext>
            </a:extLst>
          </p:cNvPr>
          <p:cNvSpPr txBox="1"/>
          <p:nvPr/>
        </p:nvSpPr>
        <p:spPr>
          <a:xfrm>
            <a:off x="4217780" y="3942637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90C4D3-6C6E-43BD-9B1C-F08BCC7DD3A9}"/>
              </a:ext>
            </a:extLst>
          </p:cNvPr>
          <p:cNvSpPr txBox="1"/>
          <p:nvPr/>
        </p:nvSpPr>
        <p:spPr>
          <a:xfrm>
            <a:off x="6557160" y="3956535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51ED81-DCFE-4850-A632-9EB40FF61292}"/>
              </a:ext>
            </a:extLst>
          </p:cNvPr>
          <p:cNvSpPr txBox="1"/>
          <p:nvPr/>
        </p:nvSpPr>
        <p:spPr>
          <a:xfrm>
            <a:off x="5387470" y="3956536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BE3CC-7709-4B89-B074-59FCFB74273A}"/>
              </a:ext>
            </a:extLst>
          </p:cNvPr>
          <p:cNvSpPr txBox="1"/>
          <p:nvPr/>
        </p:nvSpPr>
        <p:spPr>
          <a:xfrm>
            <a:off x="7726850" y="3956537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0x04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CB1AFC-FDA8-46CD-87E2-102779D456F9}"/>
              </a:ext>
            </a:extLst>
          </p:cNvPr>
          <p:cNvSpPr/>
          <p:nvPr/>
        </p:nvSpPr>
        <p:spPr>
          <a:xfrm>
            <a:off x="4247964" y="5872906"/>
            <a:ext cx="4500500" cy="36003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85FEB0-BD9B-4A1F-9286-1416AD8DD266}"/>
              </a:ext>
            </a:extLst>
          </p:cNvPr>
          <p:cNvSpPr txBox="1"/>
          <p:nvPr/>
        </p:nvSpPr>
        <p:spPr>
          <a:xfrm>
            <a:off x="4231282" y="5570375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B35313-61DD-478F-925B-FF938C8E86A3}"/>
              </a:ext>
            </a:extLst>
          </p:cNvPr>
          <p:cNvSpPr txBox="1"/>
          <p:nvPr/>
        </p:nvSpPr>
        <p:spPr>
          <a:xfrm>
            <a:off x="7740352" y="5584275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0x04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F27BD7F-222A-4F8E-BEAA-8398D69F1099}"/>
              </a:ext>
            </a:extLst>
          </p:cNvPr>
          <p:cNvCxnSpPr/>
          <p:nvPr/>
        </p:nvCxnSpPr>
        <p:spPr>
          <a:xfrm flipV="1">
            <a:off x="4217780" y="3585464"/>
            <a:ext cx="0" cy="3571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BC18360-962E-48BA-BE3A-802B5F82B26B}"/>
              </a:ext>
            </a:extLst>
          </p:cNvPr>
          <p:cNvCxnSpPr>
            <a:cxnSpLocks/>
          </p:cNvCxnSpPr>
          <p:nvPr/>
        </p:nvCxnSpPr>
        <p:spPr>
          <a:xfrm flipH="1" flipV="1">
            <a:off x="4217780" y="3585464"/>
            <a:ext cx="4517182" cy="157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B7A548-8E47-494B-BE62-7ED71B152506}"/>
              </a:ext>
            </a:extLst>
          </p:cNvPr>
          <p:cNvCxnSpPr/>
          <p:nvPr/>
        </p:nvCxnSpPr>
        <p:spPr>
          <a:xfrm flipV="1">
            <a:off x="8722454" y="3601218"/>
            <a:ext cx="0" cy="3571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92CDAC-EA73-40D4-BFFA-7D85BB3F73FE}"/>
              </a:ext>
            </a:extLst>
          </p:cNvPr>
          <p:cNvSpPr txBox="1"/>
          <p:nvPr/>
        </p:nvSpPr>
        <p:spPr>
          <a:xfrm>
            <a:off x="6142672" y="3322962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윤체 B" pitchFamily="18" charset="-127"/>
                <a:ea typeface="한컴 윤체 B" pitchFamily="18" charset="-127"/>
              </a:rPr>
              <a:t>int a</a:t>
            </a: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4AD13D4C-1649-4333-A0BC-1A1E53566282}"/>
              </a:ext>
            </a:extLst>
          </p:cNvPr>
          <p:cNvSpPr/>
          <p:nvPr/>
        </p:nvSpPr>
        <p:spPr>
          <a:xfrm>
            <a:off x="6329885" y="4830318"/>
            <a:ext cx="336658" cy="830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4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defTabSz="457200" eaLnBrk="0" latinLnBrk="0">
              <a:spcBef>
                <a:spcPts val="0"/>
              </a:spcBef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Pointer</a:t>
            </a:r>
            <a:endParaRPr lang="ko-KR" altLang="en-US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48DA8-7EBA-4716-9082-2A24AC2CC064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포인터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16B21-BA99-4B1C-8435-028E80191E1D}"/>
              </a:ext>
            </a:extLst>
          </p:cNvPr>
          <p:cNvSpPr/>
          <p:nvPr/>
        </p:nvSpPr>
        <p:spPr>
          <a:xfrm>
            <a:off x="467543" y="2528026"/>
            <a:ext cx="6624736" cy="47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1;</a:t>
            </a:r>
          </a:p>
          <a:p>
            <a:r>
              <a:rPr lang="en-US" altLang="ko-KR" sz="1200" dirty="0"/>
              <a:t>int *</a:t>
            </a:r>
            <a:r>
              <a:rPr lang="en-US" altLang="ko-KR" sz="1200" dirty="0" err="1"/>
              <a:t>ptr</a:t>
            </a:r>
            <a:r>
              <a:rPr lang="en-US" altLang="ko-KR" sz="1200" dirty="0"/>
              <a:t> = &amp;a;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9A4A6-D405-42FE-B980-C5C90BB0627E}"/>
              </a:ext>
            </a:extLst>
          </p:cNvPr>
          <p:cNvSpPr txBox="1"/>
          <p:nvPr/>
        </p:nvSpPr>
        <p:spPr>
          <a:xfrm>
            <a:off x="467543" y="3336974"/>
            <a:ext cx="3314129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포인터 변수 </a:t>
            </a:r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ptr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선언 후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a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의 주소를 저장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A584B2-12C2-4DC2-AA22-B59C6176C702}"/>
              </a:ext>
            </a:extLst>
          </p:cNvPr>
          <p:cNvSpPr/>
          <p:nvPr/>
        </p:nvSpPr>
        <p:spPr>
          <a:xfrm>
            <a:off x="1711002" y="4996082"/>
            <a:ext cx="1008112" cy="36004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A1A714-46B9-4D5D-9C57-9D18A9214990}"/>
              </a:ext>
            </a:extLst>
          </p:cNvPr>
          <p:cNvSpPr/>
          <p:nvPr/>
        </p:nvSpPr>
        <p:spPr>
          <a:xfrm>
            <a:off x="5220072" y="4997733"/>
            <a:ext cx="1008112" cy="36004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BAF58B-3D24-4681-85E5-AE448CA89A5F}"/>
              </a:ext>
            </a:extLst>
          </p:cNvPr>
          <p:cNvSpPr/>
          <p:nvPr/>
        </p:nvSpPr>
        <p:spPr>
          <a:xfrm>
            <a:off x="2880692" y="4997733"/>
            <a:ext cx="1008112" cy="36004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72A047-03E5-42F4-91E3-EFC637573467}"/>
              </a:ext>
            </a:extLst>
          </p:cNvPr>
          <p:cNvSpPr/>
          <p:nvPr/>
        </p:nvSpPr>
        <p:spPr>
          <a:xfrm>
            <a:off x="4050382" y="4996082"/>
            <a:ext cx="1008112" cy="36004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0375E-40AF-4671-8734-6085A9CCEE8A}"/>
              </a:ext>
            </a:extLst>
          </p:cNvPr>
          <p:cNvSpPr txBox="1"/>
          <p:nvPr/>
        </p:nvSpPr>
        <p:spPr>
          <a:xfrm>
            <a:off x="1711002" y="4737704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90C4D3-6C6E-43BD-9B1C-F08BCC7DD3A9}"/>
              </a:ext>
            </a:extLst>
          </p:cNvPr>
          <p:cNvSpPr txBox="1"/>
          <p:nvPr/>
        </p:nvSpPr>
        <p:spPr>
          <a:xfrm>
            <a:off x="4050382" y="4751602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51ED81-DCFE-4850-A632-9EB40FF61292}"/>
              </a:ext>
            </a:extLst>
          </p:cNvPr>
          <p:cNvSpPr txBox="1"/>
          <p:nvPr/>
        </p:nvSpPr>
        <p:spPr>
          <a:xfrm>
            <a:off x="2880692" y="4751603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BE3CC-7709-4B89-B074-59FCFB74273A}"/>
              </a:ext>
            </a:extLst>
          </p:cNvPr>
          <p:cNvSpPr txBox="1"/>
          <p:nvPr/>
        </p:nvSpPr>
        <p:spPr>
          <a:xfrm>
            <a:off x="5220072" y="4751604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0x04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F27BD7F-222A-4F8E-BEAA-8398D69F1099}"/>
              </a:ext>
            </a:extLst>
          </p:cNvPr>
          <p:cNvCxnSpPr/>
          <p:nvPr/>
        </p:nvCxnSpPr>
        <p:spPr>
          <a:xfrm flipV="1">
            <a:off x="1711002" y="4380531"/>
            <a:ext cx="0" cy="3571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BC18360-962E-48BA-BE3A-802B5F82B26B}"/>
              </a:ext>
            </a:extLst>
          </p:cNvPr>
          <p:cNvCxnSpPr>
            <a:cxnSpLocks/>
          </p:cNvCxnSpPr>
          <p:nvPr/>
        </p:nvCxnSpPr>
        <p:spPr>
          <a:xfrm flipH="1" flipV="1">
            <a:off x="1711002" y="4380531"/>
            <a:ext cx="4517182" cy="157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B7A548-8E47-494B-BE62-7ED71B152506}"/>
              </a:ext>
            </a:extLst>
          </p:cNvPr>
          <p:cNvCxnSpPr/>
          <p:nvPr/>
        </p:nvCxnSpPr>
        <p:spPr>
          <a:xfrm flipV="1">
            <a:off x="6215676" y="4396285"/>
            <a:ext cx="0" cy="3571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92CDAC-EA73-40D4-BFFA-7D85BB3F73FE}"/>
              </a:ext>
            </a:extLst>
          </p:cNvPr>
          <p:cNvSpPr txBox="1"/>
          <p:nvPr/>
        </p:nvSpPr>
        <p:spPr>
          <a:xfrm>
            <a:off x="3635894" y="4118029"/>
            <a:ext cx="1008112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윤체 B" pitchFamily="18" charset="-127"/>
                <a:ea typeface="한컴 윤체 B" pitchFamily="18" charset="-127"/>
              </a:rPr>
              <a:t>int a</a:t>
            </a: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5DB1DF2B-C959-44F3-BE71-DC3C91C091E5}"/>
              </a:ext>
            </a:extLst>
          </p:cNvPr>
          <p:cNvSpPr/>
          <p:nvPr/>
        </p:nvSpPr>
        <p:spPr>
          <a:xfrm>
            <a:off x="1602990" y="5504262"/>
            <a:ext cx="216024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D8EF6-01D3-414F-8A49-89E9547207A2}"/>
              </a:ext>
            </a:extLst>
          </p:cNvPr>
          <p:cNvSpPr txBox="1"/>
          <p:nvPr/>
        </p:nvSpPr>
        <p:spPr>
          <a:xfrm>
            <a:off x="1475656" y="6197242"/>
            <a:ext cx="1008112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ptr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26DB4-7F59-4802-8433-0D8E3F39D519}"/>
              </a:ext>
            </a:extLst>
          </p:cNvPr>
          <p:cNvSpPr txBox="1"/>
          <p:nvPr/>
        </p:nvSpPr>
        <p:spPr>
          <a:xfrm>
            <a:off x="465782" y="1768340"/>
            <a:ext cx="4970314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포인터란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? </a:t>
            </a:r>
          </a:p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다른 변수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혹은 그 변수의 메모리 공간주소를 가리키는 변수이다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48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defTabSz="457200" eaLnBrk="0" latinLnBrk="0">
              <a:spcBef>
                <a:spcPts val="0"/>
              </a:spcBef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Pointer</a:t>
            </a:r>
            <a:endParaRPr lang="ko-KR" altLang="en-US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48DA8-7EBA-4716-9082-2A24AC2CC064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2. 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포인터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B9E82-3894-4483-92DC-7E9CCEC6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2" y="1618997"/>
            <a:ext cx="6687483" cy="36200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A49907-E476-4DA6-A114-AF1BEA61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65"/>
          <a:stretch/>
        </p:blipFill>
        <p:spPr>
          <a:xfrm>
            <a:off x="497886" y="5586308"/>
            <a:ext cx="6687483" cy="917207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A51B627-5FA3-4D58-BDBE-2C05B4C9C911}"/>
              </a:ext>
            </a:extLst>
          </p:cNvPr>
          <p:cNvSpPr/>
          <p:nvPr/>
        </p:nvSpPr>
        <p:spPr>
          <a:xfrm>
            <a:off x="3478075" y="5280445"/>
            <a:ext cx="336658" cy="519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8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defTabSz="457200" eaLnBrk="0" latinLnBrk="0">
              <a:spcBef>
                <a:spcPts val="0"/>
              </a:spcBef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Struct</a:t>
            </a:r>
            <a:endParaRPr lang="ko-KR" altLang="en-US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48DA8-7EBA-4716-9082-2A24AC2CC064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구조체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E1CD60-B45D-4D97-99CD-F8E96016C0C2}"/>
              </a:ext>
            </a:extLst>
          </p:cNvPr>
          <p:cNvSpPr/>
          <p:nvPr/>
        </p:nvSpPr>
        <p:spPr>
          <a:xfrm>
            <a:off x="638527" y="1978670"/>
            <a:ext cx="6624736" cy="66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int </a:t>
            </a:r>
            <a:r>
              <a:rPr lang="en-US" altLang="ko-KR" sz="1200" dirty="0" err="1"/>
              <a:t>scoreKOR</a:t>
            </a:r>
            <a:r>
              <a:rPr lang="en-US" altLang="ko-KR" sz="1200" dirty="0"/>
              <a:t>[10];</a:t>
            </a:r>
          </a:p>
          <a:p>
            <a:r>
              <a:rPr lang="en-US" altLang="ko-KR" sz="1200" dirty="0"/>
              <a:t>int </a:t>
            </a:r>
            <a:r>
              <a:rPr lang="en-US" altLang="ko-KR" sz="1200" dirty="0" err="1"/>
              <a:t>scoreMAT</a:t>
            </a:r>
            <a:r>
              <a:rPr lang="en-US" altLang="ko-KR" sz="1200" dirty="0"/>
              <a:t>[10];</a:t>
            </a:r>
          </a:p>
          <a:p>
            <a:r>
              <a:rPr lang="en-US" altLang="ko-KR" sz="1200" dirty="0"/>
              <a:t>int </a:t>
            </a:r>
            <a:r>
              <a:rPr lang="en-US" altLang="ko-KR" sz="1200" dirty="0" err="1"/>
              <a:t>scoreENG</a:t>
            </a:r>
            <a:r>
              <a:rPr lang="en-US" altLang="ko-KR" sz="1200" dirty="0"/>
              <a:t>[10];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C16B1-0C46-4DBB-BDF2-99A422C4D16F}"/>
              </a:ext>
            </a:extLst>
          </p:cNvPr>
          <p:cNvSpPr txBox="1"/>
          <p:nvPr/>
        </p:nvSpPr>
        <p:spPr>
          <a:xfrm>
            <a:off x="593430" y="1628800"/>
            <a:ext cx="448262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Ex)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 학생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10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명의 국어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수학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영어 점수를 저장하고자 한다면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C891-9E48-4BA7-9D0B-AD2DBD5272F2}"/>
              </a:ext>
            </a:extLst>
          </p:cNvPr>
          <p:cNvSpPr txBox="1"/>
          <p:nvPr/>
        </p:nvSpPr>
        <p:spPr>
          <a:xfrm>
            <a:off x="593430" y="2708920"/>
            <a:ext cx="484266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&gt;&gt;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배열의 개수가 많아질수록 관리가 어렵고 보기에도 좋지 않다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82935-6010-4BA5-A759-457B25161128}"/>
              </a:ext>
            </a:extLst>
          </p:cNvPr>
          <p:cNvSpPr/>
          <p:nvPr/>
        </p:nvSpPr>
        <p:spPr>
          <a:xfrm>
            <a:off x="638527" y="3429000"/>
            <a:ext cx="6624736" cy="329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struct</a:t>
            </a:r>
            <a:r>
              <a:rPr lang="ko-KR" altLang="en-US" sz="1200" dirty="0"/>
              <a:t> </a:t>
            </a:r>
            <a:r>
              <a:rPr lang="en-US" altLang="ko-KR" sz="1200" dirty="0"/>
              <a:t>score{</a:t>
            </a:r>
          </a:p>
          <a:p>
            <a:r>
              <a:rPr lang="en-US" altLang="ko-KR" sz="1200" dirty="0"/>
              <a:t>	int </a:t>
            </a:r>
            <a:r>
              <a:rPr lang="en-US" altLang="ko-KR" sz="1200" dirty="0" err="1"/>
              <a:t>scoreKOR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int </a:t>
            </a:r>
            <a:r>
              <a:rPr lang="en-US" altLang="ko-KR" sz="1200" dirty="0" err="1"/>
              <a:t>scoreMAT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int </a:t>
            </a:r>
            <a:r>
              <a:rPr lang="en-US" altLang="ko-KR" sz="1200" dirty="0" err="1"/>
              <a:t>scoreENG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r>
              <a:rPr lang="en-US" altLang="ko-KR" sz="1200" dirty="0"/>
              <a:t>};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구조체 배열 생성</a:t>
            </a:r>
            <a:endParaRPr lang="en-US" altLang="ko-KR" sz="1200" dirty="0"/>
          </a:p>
          <a:p>
            <a:r>
              <a:rPr lang="en-US" altLang="ko-KR" sz="1200" dirty="0"/>
              <a:t>struct score </a:t>
            </a:r>
            <a:r>
              <a:rPr lang="en-US" altLang="ko-KR" sz="1200" dirty="0" err="1"/>
              <a:t>aClass</a:t>
            </a:r>
            <a:r>
              <a:rPr lang="en-US" altLang="ko-KR" sz="1200" dirty="0"/>
              <a:t>[10];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aClass</a:t>
            </a:r>
            <a:r>
              <a:rPr lang="en-US" altLang="ko-KR" sz="1200" dirty="0"/>
              <a:t>[0].</a:t>
            </a:r>
            <a:r>
              <a:rPr lang="en-US" altLang="ko-KR" sz="1200" dirty="0" err="1"/>
              <a:t>scoreKOR</a:t>
            </a:r>
            <a:r>
              <a:rPr lang="en-US" altLang="ko-KR" sz="1200" dirty="0"/>
              <a:t> = 100;</a:t>
            </a:r>
          </a:p>
          <a:p>
            <a:r>
              <a:rPr lang="en-US" altLang="ko-KR" sz="1200" dirty="0" err="1"/>
              <a:t>aClass</a:t>
            </a:r>
            <a:r>
              <a:rPr lang="en-US" altLang="ko-KR" sz="1200" dirty="0"/>
              <a:t>[0].</a:t>
            </a:r>
            <a:r>
              <a:rPr lang="en-US" altLang="ko-KR" sz="1200" dirty="0" err="1"/>
              <a:t>scoreMAT</a:t>
            </a:r>
            <a:r>
              <a:rPr lang="en-US" altLang="ko-KR" sz="1200" dirty="0"/>
              <a:t> = 90;</a:t>
            </a:r>
          </a:p>
          <a:p>
            <a:r>
              <a:rPr lang="en-US" altLang="ko-KR" sz="1200" dirty="0" err="1"/>
              <a:t>aClass</a:t>
            </a:r>
            <a:r>
              <a:rPr lang="en-US" altLang="ko-KR" sz="1200" dirty="0"/>
              <a:t>[0].</a:t>
            </a:r>
            <a:r>
              <a:rPr lang="en-US" altLang="ko-KR" sz="1200" dirty="0" err="1"/>
              <a:t>scoreENG</a:t>
            </a:r>
            <a:r>
              <a:rPr lang="en-US" altLang="ko-KR" sz="1200" dirty="0"/>
              <a:t> = 80;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aClass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scoreKOR</a:t>
            </a:r>
            <a:r>
              <a:rPr lang="en-US" altLang="ko-KR" sz="1200" dirty="0"/>
              <a:t> = 77;</a:t>
            </a:r>
          </a:p>
          <a:p>
            <a:r>
              <a:rPr lang="en-US" altLang="ko-KR" sz="1200" dirty="0" err="1"/>
              <a:t>aClass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scoreMAT</a:t>
            </a:r>
            <a:r>
              <a:rPr lang="en-US" altLang="ko-KR" sz="1200" dirty="0"/>
              <a:t> = 88;</a:t>
            </a:r>
          </a:p>
          <a:p>
            <a:r>
              <a:rPr lang="en-US" altLang="ko-KR" sz="1200" dirty="0" err="1"/>
              <a:t>aClass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scoreENG</a:t>
            </a:r>
            <a:r>
              <a:rPr lang="en-US" altLang="ko-KR" sz="1200" dirty="0"/>
              <a:t> = 67;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18C9C-7916-49D0-8343-FB856847B4C6}"/>
              </a:ext>
            </a:extLst>
          </p:cNvPr>
          <p:cNvSpPr txBox="1"/>
          <p:nvPr/>
        </p:nvSpPr>
        <p:spPr>
          <a:xfrm>
            <a:off x="638527" y="3091675"/>
            <a:ext cx="4482626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구조체로 선언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E45AAD-68AA-4B72-9564-215A14C5EC52}"/>
              </a:ext>
            </a:extLst>
          </p:cNvPr>
          <p:cNvCxnSpPr/>
          <p:nvPr/>
        </p:nvCxnSpPr>
        <p:spPr>
          <a:xfrm>
            <a:off x="593430" y="2985919"/>
            <a:ext cx="66698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44EBFC-F172-4C47-933E-9CA56C09E142}"/>
              </a:ext>
            </a:extLst>
          </p:cNvPr>
          <p:cNvSpPr/>
          <p:nvPr/>
        </p:nvSpPr>
        <p:spPr>
          <a:xfrm>
            <a:off x="4572000" y="3284984"/>
            <a:ext cx="1981200" cy="194421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구조체란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여러 자료형을 가진 변수들을 하나로 묶어 자료형으로 사용할 수 있도록 정의하는 것이다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48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defTabSz="457200" eaLnBrk="0" latinLnBrk="0">
              <a:spcBef>
                <a:spcPts val="0"/>
              </a:spcBef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Struct</a:t>
            </a:r>
            <a:endParaRPr lang="ko-KR" altLang="en-US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48DA8-7EBA-4716-9082-2A24AC2CC064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구조체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1E4AC5-23CF-474C-A62E-E0751D794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4" y="1650926"/>
            <a:ext cx="7991040" cy="4154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5E50AC-1CB8-4D64-A074-08EE23F94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4344006" cy="1019317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38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05D69-9B00-4D4F-9F84-51494DF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pPr>
              <a:defRPr/>
            </a:pPr>
            <a:fld id="{0EB16675-2678-4A3B-BB4F-2627CC6580C5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43131DAF-FD22-47E2-B589-66B6A1C81367}"/>
              </a:ext>
            </a:extLst>
          </p:cNvPr>
          <p:cNvSpPr txBox="1">
            <a:spLocks/>
          </p:cNvSpPr>
          <p:nvPr/>
        </p:nvSpPr>
        <p:spPr>
          <a:xfrm>
            <a:off x="194945" y="388620"/>
            <a:ext cx="8491855" cy="6699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+mj-cs"/>
              </a:defRPr>
            </a:lvl1pPr>
          </a:lstStyle>
          <a:p>
            <a:pPr defTabSz="457200" eaLnBrk="0" latinLnBrk="0">
              <a:spcBef>
                <a:spcPts val="0"/>
              </a:spcBef>
            </a:pPr>
            <a:r>
              <a:rPr lang="en-US" altLang="ko-KR" dirty="0">
                <a:ln w="9525" cap="flat" cmpd="sng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prstDash val="solid"/>
                </a:ln>
                <a:solidFill>
                  <a:srgbClr val="E7E6E6">
                    <a:lumMod val="25000"/>
                  </a:srgbClr>
                </a:solidFill>
                <a:latin typeface="맑은 고딕" charset="0"/>
                <a:ea typeface="맑은 고딕" charset="0"/>
              </a:rPr>
              <a:t>File I/O</a:t>
            </a:r>
            <a:endParaRPr lang="ko-KR" altLang="en-US" dirty="0">
              <a:ln w="9525" cap="flat" cmpd="sng"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prstDash val="solid"/>
              </a:ln>
              <a:solidFill>
                <a:srgbClr val="E7E6E6">
                  <a:lumMod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48DA8-7EBA-4716-9082-2A24AC2CC064}"/>
              </a:ext>
            </a:extLst>
          </p:cNvPr>
          <p:cNvSpPr txBox="1"/>
          <p:nvPr/>
        </p:nvSpPr>
        <p:spPr>
          <a:xfrm>
            <a:off x="467544" y="1211287"/>
            <a:ext cx="2520280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File I/O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82935-6010-4BA5-A759-457B25161128}"/>
              </a:ext>
            </a:extLst>
          </p:cNvPr>
          <p:cNvSpPr/>
          <p:nvPr/>
        </p:nvSpPr>
        <p:spPr>
          <a:xfrm>
            <a:off x="638526" y="3063240"/>
            <a:ext cx="3933474" cy="329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fileWrite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>
                <a:solidFill>
                  <a:srgbClr val="00B050"/>
                </a:solidFill>
                <a:ea typeface="돋움체" panose="020B0609000101010101" pitchFamily="49" charset="-127"/>
              </a:rPr>
              <a:t>//1. </a:t>
            </a:r>
            <a:r>
              <a:rPr lang="ko-KR" altLang="en-US" sz="1200" dirty="0">
                <a:solidFill>
                  <a:srgbClr val="00B050"/>
                </a:solidFill>
                <a:ea typeface="돋움체" panose="020B0609000101010101" pitchFamily="49" charset="-127"/>
              </a:rPr>
              <a:t>파일 열기 </a:t>
            </a:r>
            <a:r>
              <a:rPr lang="en-US" altLang="ko-KR" sz="1200" dirty="0">
                <a:solidFill>
                  <a:srgbClr val="00B050"/>
                </a:solidFill>
                <a:ea typeface="돋움체" panose="020B0609000101010101" pitchFamily="49" charset="-127"/>
              </a:rPr>
              <a:t>: </a:t>
            </a:r>
            <a:r>
              <a:rPr lang="ko-KR" altLang="en-US" sz="1200" dirty="0">
                <a:solidFill>
                  <a:srgbClr val="00B050"/>
                </a:solidFill>
                <a:ea typeface="돋움체" panose="020B0609000101010101" pitchFamily="49" charset="-127"/>
              </a:rPr>
              <a:t>읽거나 쓸 준비 </a:t>
            </a:r>
            <a:endParaRPr lang="en-US" altLang="ko-KR" sz="1200" dirty="0">
              <a:solidFill>
                <a:srgbClr val="00B050"/>
              </a:solidFill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ea typeface="돋움체" panose="020B0609000101010101" pitchFamily="49" charset="-127"/>
              </a:rPr>
              <a:t>	FILE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* 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fp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fopen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"hello.txt"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ea typeface="돋움체" panose="020B0609000101010101" pitchFamily="49" charset="-127"/>
              </a:rPr>
              <a:t>wt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	if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fp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6F008A"/>
                </a:solidFill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	puts(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ea typeface="돋움체" panose="020B0609000101010101" pitchFamily="49" charset="-127"/>
              </a:rPr>
              <a:t>파일오픈 실패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!"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		return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-1;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}</a:t>
            </a:r>
          </a:p>
          <a:p>
            <a:endParaRPr lang="ko-KR" altLang="en-US" sz="12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	char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input[30];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scanf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"%[^\n]s"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, input);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</a:p>
          <a:p>
            <a:r>
              <a:rPr lang="en-US" altLang="ko-KR" sz="1200" dirty="0">
                <a:solidFill>
                  <a:srgbClr val="008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>
                <a:solidFill>
                  <a:srgbClr val="00B050"/>
                </a:solidFill>
                <a:ea typeface="돋움체" panose="020B0609000101010101" pitchFamily="49" charset="-127"/>
              </a:rPr>
              <a:t>//2. </a:t>
            </a:r>
            <a:r>
              <a:rPr lang="ko-KR" altLang="en-US" sz="1200" dirty="0">
                <a:solidFill>
                  <a:srgbClr val="00B050"/>
                </a:solidFill>
                <a:ea typeface="돋움체" panose="020B0609000101010101" pitchFamily="49" charset="-127"/>
              </a:rPr>
              <a:t>파일데이터 기록</a:t>
            </a:r>
            <a:endParaRPr lang="en-US" altLang="ko-KR" sz="1200" dirty="0">
              <a:solidFill>
                <a:srgbClr val="00B050"/>
              </a:solidFill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fputs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(input, 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fp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>
                <a:solidFill>
                  <a:srgbClr val="00B050"/>
                </a:solidFill>
                <a:ea typeface="돋움체" panose="020B0609000101010101" pitchFamily="49" charset="-127"/>
              </a:rPr>
              <a:t>//3. </a:t>
            </a:r>
            <a:r>
              <a:rPr lang="ko-KR" altLang="en-US" sz="1200" dirty="0">
                <a:solidFill>
                  <a:srgbClr val="00B050"/>
                </a:solidFill>
                <a:ea typeface="돋움체" panose="020B0609000101010101" pitchFamily="49" charset="-127"/>
              </a:rPr>
              <a:t>파일 닫기</a:t>
            </a:r>
            <a:endParaRPr lang="en-US" altLang="ko-KR" sz="1200" dirty="0">
              <a:solidFill>
                <a:srgbClr val="00B050"/>
              </a:solidFill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fclose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fp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18C9C-7916-49D0-8343-FB856847B4C6}"/>
              </a:ext>
            </a:extLst>
          </p:cNvPr>
          <p:cNvSpPr txBox="1"/>
          <p:nvPr/>
        </p:nvSpPr>
        <p:spPr>
          <a:xfrm>
            <a:off x="638526" y="1700809"/>
            <a:ext cx="8253953" cy="669926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파일 입출력이란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?</a:t>
            </a:r>
          </a:p>
          <a:p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C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에서 파일의 데이터를 프로그램으로 읽어오거나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파일을 생성 및 데이터를 저장할 수 있는 방법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-&gt;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파일 구조체 사용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A64376-86FF-430B-A648-2D051744B87B}"/>
              </a:ext>
            </a:extLst>
          </p:cNvPr>
          <p:cNvSpPr/>
          <p:nvPr/>
        </p:nvSpPr>
        <p:spPr>
          <a:xfrm>
            <a:off x="4765502" y="3063240"/>
            <a:ext cx="3933474" cy="329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fileRead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	char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str[30];</a:t>
            </a:r>
          </a:p>
          <a:p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	</a:t>
            </a:r>
          </a:p>
          <a:p>
            <a:r>
              <a:rPr lang="en-US" altLang="ko-KR" sz="1200" dirty="0">
                <a:solidFill>
                  <a:srgbClr val="2B91AF"/>
                </a:solidFill>
                <a:ea typeface="돋움체" panose="020B0609000101010101" pitchFamily="49" charset="-127"/>
              </a:rPr>
              <a:t>	FILE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* 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fp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fopen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"hello.txt"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"rt"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	if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fp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6F008A"/>
                </a:solidFill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	puts(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ea typeface="돋움체" panose="020B0609000101010101" pitchFamily="49" charset="-127"/>
              </a:rPr>
              <a:t>파일오픈 실패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!"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		return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-1;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}</a:t>
            </a:r>
          </a:p>
          <a:p>
            <a:endParaRPr lang="ko-KR" altLang="en-US" sz="12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fgets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(str, </a:t>
            </a:r>
            <a:r>
              <a:rPr lang="en-US" altLang="ko-KR" sz="1200" dirty="0" err="1">
                <a:solidFill>
                  <a:srgbClr val="0000FF"/>
                </a:solidFill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(str), 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fp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"%s"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, str);</a:t>
            </a:r>
          </a:p>
          <a:p>
            <a:endParaRPr lang="ko-KR" altLang="en-US" sz="12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fclose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fp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A113B-9605-4A67-8A75-A1E3A0C0FA68}"/>
              </a:ext>
            </a:extLst>
          </p:cNvPr>
          <p:cNvSpPr txBox="1"/>
          <p:nvPr/>
        </p:nvSpPr>
        <p:spPr>
          <a:xfrm>
            <a:off x="638527" y="2719953"/>
            <a:ext cx="3933474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파일 쓰기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B4002-B0F5-425B-B327-50FEFAFFB575}"/>
              </a:ext>
            </a:extLst>
          </p:cNvPr>
          <p:cNvSpPr txBox="1"/>
          <p:nvPr/>
        </p:nvSpPr>
        <p:spPr>
          <a:xfrm>
            <a:off x="4765502" y="2719953"/>
            <a:ext cx="3933474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B" pitchFamily="18" charset="-127"/>
                <a:ea typeface="한컴 윤체 B" pitchFamily="18" charset="-127"/>
              </a:rPr>
              <a:t>파일 읽기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369022-37FC-4B73-B2D5-67728C94D985}"/>
              </a:ext>
            </a:extLst>
          </p:cNvPr>
          <p:cNvSpPr/>
          <p:nvPr/>
        </p:nvSpPr>
        <p:spPr>
          <a:xfrm>
            <a:off x="3563888" y="3573016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843BCF-828A-4A9E-99CD-F6C3004A1684}"/>
              </a:ext>
            </a:extLst>
          </p:cNvPr>
          <p:cNvSpPr/>
          <p:nvPr/>
        </p:nvSpPr>
        <p:spPr>
          <a:xfrm>
            <a:off x="7649762" y="3987479"/>
            <a:ext cx="360040" cy="233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5049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effectLst>
          <a:softEdge rad="0"/>
        </a:effectLst>
      </a:spPr>
      <a:bodyPr wrap="none" rtlCol="0">
        <a:spAutoFit/>
      </a:bodyPr>
      <a:lstStyle>
        <a:defPPr>
          <a:defRPr sz="180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한컴 윤체 B" pitchFamily="18" charset="-127"/>
            <a:ea typeface="한컴 윤체 B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Pages>7</Pages>
  <Words>1133</Words>
  <Characters>0</Characters>
  <Application>Microsoft Office PowerPoint</Application>
  <DocSecurity>0</DocSecurity>
  <PresentationFormat>화면 슬라이드 쇼(4:3)</PresentationFormat>
  <Lines>0</Lines>
  <Paragraphs>295</Paragraphs>
  <Slides>32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맑은 고딕</vt:lpstr>
      <vt:lpstr>KoPub돋움체 Medium</vt:lpstr>
      <vt:lpstr>한컴 윤체 B</vt:lpstr>
      <vt:lpstr>10X10 Bold</vt:lpstr>
      <vt:lpstr>Arial</vt:lpstr>
      <vt:lpstr>KoPub돋움체 Bold</vt:lpstr>
      <vt:lpstr>굴림</vt:lpstr>
      <vt:lpstr>1_디자인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박정준</dc:creator>
  <cp:lastModifiedBy>dkssudrhfo12@naver.com</cp:lastModifiedBy>
  <cp:revision>158</cp:revision>
  <dcterms:modified xsi:type="dcterms:W3CDTF">2020-10-05T02:43:49Z</dcterms:modified>
</cp:coreProperties>
</file>