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  <p:sldMasterId id="2147483726" r:id="rId2"/>
  </p:sldMasterIdLst>
  <p:notesMasterIdLst>
    <p:notesMasterId r:id="rId14"/>
  </p:notesMasterIdLst>
  <p:handoutMasterIdLst>
    <p:handoutMasterId r:id="rId15"/>
  </p:handoutMasterIdLst>
  <p:sldIdLst>
    <p:sldId id="538" r:id="rId3"/>
    <p:sldId id="585" r:id="rId4"/>
    <p:sldId id="614" r:id="rId5"/>
    <p:sldId id="616" r:id="rId6"/>
    <p:sldId id="622" r:id="rId7"/>
    <p:sldId id="617" r:id="rId8"/>
    <p:sldId id="620" r:id="rId9"/>
    <p:sldId id="619" r:id="rId10"/>
    <p:sldId id="612" r:id="rId11"/>
    <p:sldId id="623" r:id="rId12"/>
    <p:sldId id="587" r:id="rId13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2878">
          <p15:clr>
            <a:srgbClr val="A4A3A4"/>
          </p15:clr>
        </p15:guide>
        <p15:guide id="7" orient="horz" pos="2157">
          <p15:clr>
            <a:srgbClr val="A4A3A4"/>
          </p15:clr>
        </p15:guide>
        <p15:guide id="8" pos="28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3495" autoAdjust="0"/>
  </p:normalViewPr>
  <p:slideViewPr>
    <p:cSldViewPr snapToObjects="1">
      <p:cViewPr varScale="1">
        <p:scale>
          <a:sx n="107" d="100"/>
          <a:sy n="107" d="100"/>
        </p:scale>
        <p:origin x="1656" y="10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Objects="1">
      <p:cViewPr varScale="1">
        <p:scale>
          <a:sx n="54" d="100"/>
          <a:sy n="54" d="100"/>
        </p:scale>
        <p:origin x="-1902" y="-108"/>
      </p:cViewPr>
      <p:guideLst>
        <p:guide orient="horz" pos="3126"/>
        <p:guide pos="2142"/>
        <p:guide orient="horz" pos="2159"/>
        <p:guide pos="2879"/>
        <p:guide orient="horz" pos="2158"/>
        <p:guide pos="2878"/>
        <p:guide orient="horz" pos="215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9ED9CF01-373F-4BB3-BA17-2E82F4643F65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850D1825-525C-4C42-AD13-0CFDC8CA21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3671B95E-EAF3-47BF-8031-05D0FB6F9177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8" rIns="91438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38" tIns="45718" rIns="91438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E33542B7-6B3E-4E8A-967B-A5BE1B65B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6E53E-4A5A-41F6-A038-914E820B5E61}" type="slidenum">
              <a:rPr lang="en-US" altLang="ko-KR" smtClean="0">
                <a:solidFill>
                  <a:prstClr val="black"/>
                </a:solidFill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1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실행시간은 </a:t>
            </a:r>
            <a:r>
              <a:rPr lang="en-US" altLang="ko-KR" dirty="0"/>
              <a:t>‘</a:t>
            </a:r>
            <a:r>
              <a:rPr lang="ko-KR" altLang="en-US" dirty="0" err="1"/>
              <a:t>유저수</a:t>
            </a:r>
            <a:r>
              <a:rPr lang="en-US" altLang="ko-KR" dirty="0"/>
              <a:t>＇</a:t>
            </a:r>
            <a:r>
              <a:rPr lang="ko-KR" altLang="en-US" dirty="0"/>
              <a:t>와 </a:t>
            </a:r>
            <a:r>
              <a:rPr lang="ko-KR" altLang="en-US" dirty="0" err="1"/>
              <a:t>묶여야함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설명도 이상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시나리오설정에서 예약 버튼을 추가 </a:t>
            </a:r>
            <a:r>
              <a:rPr lang="en-US" altLang="ko-KR" dirty="0"/>
              <a:t>&gt;&gt; </a:t>
            </a:r>
            <a:r>
              <a:rPr lang="ko-KR" altLang="en-US" dirty="0"/>
              <a:t>예약 자체는 </a:t>
            </a:r>
            <a:r>
              <a:rPr lang="en-US" altLang="ko-KR" dirty="0"/>
              <a:t>‘</a:t>
            </a:r>
            <a:r>
              <a:rPr lang="ko-KR" altLang="en-US" dirty="0"/>
              <a:t>시나리오설정</a:t>
            </a:r>
            <a:r>
              <a:rPr lang="en-US" altLang="ko-KR" dirty="0"/>
              <a:t>＇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예약설정 </a:t>
            </a:r>
            <a:r>
              <a:rPr lang="en-US" altLang="ko-KR" dirty="0"/>
              <a:t>x -&gt; </a:t>
            </a:r>
            <a:r>
              <a:rPr lang="ko-KR" altLang="en-US" dirty="0"/>
              <a:t>예약관리 로 변경 </a:t>
            </a:r>
            <a:r>
              <a:rPr lang="en-US" altLang="ko-KR" dirty="0"/>
              <a:t>&gt;&gt; </a:t>
            </a:r>
            <a:r>
              <a:rPr lang="ko-KR" altLang="en-US" dirty="0"/>
              <a:t>여기서 취소 및 중단 등의 프로세스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시나리오설정에서 예약 버튼을 추가 </a:t>
            </a:r>
            <a:r>
              <a:rPr lang="en-US" altLang="ko-KR" dirty="0"/>
              <a:t>&gt;&gt; </a:t>
            </a:r>
            <a:r>
              <a:rPr lang="ko-KR" altLang="en-US" dirty="0"/>
              <a:t>예약 자체는 </a:t>
            </a:r>
            <a:r>
              <a:rPr lang="en-US" altLang="ko-KR" dirty="0"/>
              <a:t>‘</a:t>
            </a:r>
            <a:r>
              <a:rPr lang="ko-KR" altLang="en-US" dirty="0"/>
              <a:t>시나리오설정</a:t>
            </a:r>
            <a:r>
              <a:rPr lang="en-US" altLang="ko-KR" dirty="0"/>
              <a:t>＇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예약설정 </a:t>
            </a:r>
            <a:r>
              <a:rPr lang="en-US" altLang="ko-KR" dirty="0"/>
              <a:t>x -&gt; </a:t>
            </a:r>
            <a:r>
              <a:rPr lang="ko-KR" altLang="en-US" dirty="0"/>
              <a:t>예약관리 로 변경 </a:t>
            </a:r>
            <a:r>
              <a:rPr lang="en-US" altLang="ko-KR" dirty="0"/>
              <a:t>&gt;&gt; </a:t>
            </a:r>
            <a:r>
              <a:rPr lang="ko-KR" altLang="en-US" dirty="0"/>
              <a:t>여기서 취소 및 중단 등의 프로세스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1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추가해서 어떤 단위로 그래프를 보여줄 지 자신이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표로 만들어서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3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빈칸에 사전에 말씀해주신 내용으로 그래프 삽입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4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3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C8C2-56F1-40B5-AA6C-C68D7C638D3D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57F1-F1E1-4914-802F-B834BEB6F8A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EBDD3-8578-4641-8DEB-9A31DB5B5346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4456-4456-4CF3-BF76-F1DC1B3A5D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3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649C-9F23-4476-9766-6EDB9FC5B7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9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94899" y="1340768"/>
            <a:ext cx="8769589" cy="4968552"/>
          </a:xfrm>
        </p:spPr>
        <p:txBody>
          <a:bodyPr>
            <a:normAutofit/>
          </a:bodyPr>
          <a:lstStyle>
            <a:lvl1pPr marL="288000" marR="0" indent="-288000" algn="l" defTabSz="914354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 sz="1800"/>
            </a:lvl1pPr>
            <a:lvl2pPr marL="72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marL="10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</a:lstStyle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94899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ADA1137D-E5E1-4B61-B384-BEA7E46985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63044" y="6469220"/>
            <a:ext cx="2895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0888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BB78-0A12-4674-9126-3736DFD650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75FA-73BF-4AFE-96A6-C958986FC5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609-F2DD-4068-B5A4-760334F368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3D6-5B42-46A5-B17B-9FCDDBCE6D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5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24B-84C1-4BE4-9A72-6DE50CC0D3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2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705-085D-463C-AAE9-B401D54922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F07FE-4F96-45AC-9B8C-663C08D442CF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6675-2678-4A3B-BB4F-2627CC6580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332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66D-4C50-4E6C-8A5C-8C530A9352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9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945-E709-414D-BCDE-3351D1CD0A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4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5A1-3EA8-4D45-A84A-E352DB49E4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7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8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6092825"/>
            <a:ext cx="2457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2333-DEE1-4472-90BA-05ED5ACC27DD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58DAE-FAF7-4403-976F-12B488BA1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526EF-4603-4B62-9452-F2DA2F066B90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D81F-9355-4E5F-AEAA-F37C79A341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8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02C0-EB43-40E2-96EB-981E90EB0E55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B06F-8B8D-4A01-B32A-58EC0DDD30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4B05A-0983-40DE-8A67-8BFEA5A1C0D9}" type="datetime1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5A243-1B45-4507-8A4D-42B057C6A7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1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07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BA611-A96A-47A0-A24A-E40B649FCE7F}" type="datetime1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t>2020-10-16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90905F-2C90-4F78-B807-50081D8F8BD4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(한)동판체C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255961-A4F4-4048-8275-184EE80E2C83}"/>
              </a:ext>
            </a:extLst>
          </p:cNvPr>
          <p:cNvGrpSpPr/>
          <p:nvPr userDrawn="1"/>
        </p:nvGrpSpPr>
        <p:grpSpPr>
          <a:xfrm>
            <a:off x="0" y="388780"/>
            <a:ext cx="9143999" cy="670150"/>
            <a:chOff x="0" y="153319"/>
            <a:chExt cx="15119347" cy="7987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198494-2C06-4326-A147-D5DB006685F5}"/>
                </a:ext>
              </a:extLst>
            </p:cNvPr>
            <p:cNvSpPr/>
            <p:nvPr/>
          </p:nvSpPr>
          <p:spPr>
            <a:xfrm>
              <a:off x="322262" y="153319"/>
              <a:ext cx="14797085" cy="7986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FDD0F6-9F86-401A-92B6-8E7EB506496D}"/>
                </a:ext>
              </a:extLst>
            </p:cNvPr>
            <p:cNvSpPr/>
            <p:nvPr/>
          </p:nvSpPr>
          <p:spPr>
            <a:xfrm>
              <a:off x="0" y="153430"/>
              <a:ext cx="322263" cy="798629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4899" y="388780"/>
            <a:ext cx="8491901" cy="67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42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10X10 Bold" panose="020D0604000000000000" pitchFamily="50" charset="-127"/>
          <a:ea typeface="10X10 Bold" panose="020D0604000000000000" pitchFamily="50" charset="-127"/>
          <a:cs typeface="+mj-cs"/>
        </a:defRPr>
      </a:lvl1pPr>
    </p:titleStyle>
    <p:bodyStyle>
      <a:lvl1pPr marL="0" marR="0" indent="0" algn="l" defTabSz="914354" rtl="0" eaLnBrk="1" fontAlgn="auto" latinLnBrk="1" hangingPunct="1">
        <a:lnSpc>
          <a:spcPct val="130000"/>
        </a:lnSpc>
        <a:spcBef>
          <a:spcPts val="0"/>
        </a:spcBef>
        <a:spcAft>
          <a:spcPts val="60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KoPub돋움체 Bold" panose="02020603020101020101" pitchFamily="18" charset="-127"/>
        <a:buChar char="-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EF6FA-5FF8-4146-AC32-855D12D85CC3}"/>
              </a:ext>
            </a:extLst>
          </p:cNvPr>
          <p:cNvSpPr/>
          <p:nvPr/>
        </p:nvSpPr>
        <p:spPr>
          <a:xfrm>
            <a:off x="0" y="0"/>
            <a:ext cx="9144000" cy="24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45" y="1620089"/>
            <a:ext cx="8712200" cy="584775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3200" kern="0" spc="-10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SmartMobility</a:t>
            </a:r>
            <a:r>
              <a:rPr lang="en-US" altLang="ko-KR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 UI </a:t>
            </a:r>
            <a:r>
              <a:rPr lang="ko-KR" altLang="en-US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구상도</a:t>
            </a:r>
            <a:endParaRPr lang="en-US" altLang="ko-KR" sz="32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4636135"/>
            <a:ext cx="914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2020.</a:t>
            </a:r>
            <a:r>
              <a:rPr kumimoji="1"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.15</a:t>
            </a:r>
            <a:endParaRPr kumimoji="1"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kumimoji="1"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트라콤</a:t>
            </a:r>
            <a:endParaRPr kumimoji="1" lang="ko-KR" altLang="en-GB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F7A00-C4E9-4529-99EB-837A098E96C4}"/>
              </a:ext>
            </a:extLst>
          </p:cNvPr>
          <p:cNvSpPr/>
          <p:nvPr/>
        </p:nvSpPr>
        <p:spPr>
          <a:xfrm>
            <a:off x="3733165" y="3350895"/>
            <a:ext cx="1677670" cy="349885"/>
          </a:xfrm>
          <a:prstGeom prst="rect">
            <a:avLst/>
          </a:prstGeom>
          <a:noFill/>
        </p:spPr>
        <p:txBody>
          <a:bodyPr wrap="square" tIns="36000" bIns="3600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박대원</a:t>
            </a:r>
            <a:endParaRPr kumimoji="0" lang="ko-KR" altLang="en-US" sz="1800" b="0" i="0" u="none" strike="noStrike" kern="0" cap="none" spc="-100" normalizeH="0" baseline="0" noProof="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26D750-273A-4E58-9C3C-9DC10DFA6152}"/>
              </a:ext>
            </a:extLst>
          </p:cNvPr>
          <p:cNvCxnSpPr/>
          <p:nvPr/>
        </p:nvCxnSpPr>
        <p:spPr>
          <a:xfrm>
            <a:off x="3733165" y="332295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F61638-687D-4ED7-80DE-FEB2552C12CA}"/>
              </a:ext>
            </a:extLst>
          </p:cNvPr>
          <p:cNvCxnSpPr/>
          <p:nvPr/>
        </p:nvCxnSpPr>
        <p:spPr>
          <a:xfrm>
            <a:off x="3733165" y="371792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87DD6A-7C46-4B37-868F-24C5FBD003F2}"/>
              </a:ext>
            </a:extLst>
          </p:cNvPr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1D59D-7685-4421-B46C-18E05F0D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" y="410210"/>
            <a:ext cx="124396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5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SmartMobility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96DB5-7F85-4E54-8F9C-3E3387D67F9D}"/>
              </a:ext>
            </a:extLst>
          </p:cNvPr>
          <p:cNvSpPr txBox="1"/>
          <p:nvPr/>
        </p:nvSpPr>
        <p:spPr>
          <a:xfrm>
            <a:off x="467544" y="1628800"/>
            <a:ext cx="72008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ISSUE)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컴퓨터를 끄면 서버가 종료됨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두 가지 예약의 시간이 중복될 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시간에 다른 동작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시나리오가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실행중일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Table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정의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628F1-1AA3-47A9-B53F-D97B34C1DFA3}"/>
              </a:ext>
            </a:extLst>
          </p:cNvPr>
          <p:cNvSpPr txBox="1"/>
          <p:nvPr/>
        </p:nvSpPr>
        <p:spPr>
          <a:xfrm>
            <a:off x="467544" y="2708920"/>
            <a:ext cx="8136904" cy="360098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컴퓨터를 끄면 서버가 종료됨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두 가지 예약의 시간이 중복될 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검증조건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날짜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시작시간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 따른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검증로직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필요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검증로직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1) Database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막음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-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시간에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Unique Key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지정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- Lock </a:t>
            </a: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2)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서버단에서 막음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– Database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막더라도 병행하는 것이 좋음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- Synchronized(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동기화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사용하여 순서를 정해주고 실행한다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-&gt;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한 가지 예약은 예약된 시간에 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	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행이 불가능할 수도 있음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또 다른 방법으로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Front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단에서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Table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검사하여 예약 시간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5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분 전후에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선예약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시나리오가 있다고 알림을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띄워줌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시간에 다른 동작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시나리오가 실행 중일 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이 또한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Synchronized(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동기화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통해 예약 메소드를 선점중인 프로세스를 먼저 실행하고 종료되면 예약 메소드를 실행한다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Table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정의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시나리오이름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예약시간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실행현황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가지 컬럼으로 구성하여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에약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Table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정의한다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60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2490" cy="6705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20345" y="3102476"/>
            <a:ext cx="8712835" cy="830580"/>
          </a:xfrm>
          <a:prstGeom prst="rect">
            <a:avLst/>
          </a:prstGeom>
          <a:noFill/>
          <a:ln w="0">
            <a:noFill/>
            <a:prstDash/>
          </a:ln>
          <a:effectLst>
            <a:outerShdw blurRad="76200" dist="12700" dir="2700000" sy="-23000" kx="-800400" algn="bl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spc="-1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latin typeface="맑은 고딕" charset="0"/>
                <a:ea typeface="맑은 고딕" charset="0"/>
              </a:rPr>
              <a:t>감사합니다 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+mn-lt"/>
                <a:ea typeface="+mn-ea"/>
              </a:rPr>
              <a:t>목차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7C68C50-C0EB-4D46-AE06-E1F67F7ED155}"/>
              </a:ext>
            </a:extLst>
          </p:cNvPr>
          <p:cNvSpPr>
            <a:spLocks/>
          </p:cNvSpPr>
          <p:nvPr/>
        </p:nvSpPr>
        <p:spPr>
          <a:xfrm>
            <a:off x="2179376" y="3226430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CE2279-1BB2-4F96-9C42-FF562BF69424}"/>
              </a:ext>
            </a:extLst>
          </p:cNvPr>
          <p:cNvSpPr>
            <a:spLocks/>
          </p:cNvSpPr>
          <p:nvPr/>
        </p:nvSpPr>
        <p:spPr>
          <a:xfrm>
            <a:off x="2966776" y="3317235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</a:t>
            </a:r>
            <a:r>
              <a:rPr lang="ko-KR" altLang="en-US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구상도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0B43BBD5-F040-444C-9668-427DED015341}"/>
              </a:ext>
            </a:extLst>
          </p:cNvPr>
          <p:cNvSpPr>
            <a:spLocks/>
          </p:cNvSpPr>
          <p:nvPr/>
        </p:nvSpPr>
        <p:spPr>
          <a:xfrm>
            <a:off x="2179376" y="4177543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682674-7CF6-4D25-91AE-5335F71998EB}"/>
              </a:ext>
            </a:extLst>
          </p:cNvPr>
          <p:cNvSpPr>
            <a:spLocks/>
          </p:cNvSpPr>
          <p:nvPr/>
        </p:nvSpPr>
        <p:spPr>
          <a:xfrm>
            <a:off x="2966776" y="4268348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흐름도 및 로직 구현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8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BFC911DC-0153-40FE-8C86-7B067E3AE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2" b="8526"/>
          <a:stretch/>
        </p:blipFill>
        <p:spPr>
          <a:xfrm>
            <a:off x="467544" y="1758335"/>
            <a:ext cx="7936124" cy="3624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동작 설정 시간 추가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C60E61-AA72-43EE-BEE1-6EECD09D355F}"/>
              </a:ext>
            </a:extLst>
          </p:cNvPr>
          <p:cNvSpPr/>
          <p:nvPr/>
        </p:nvSpPr>
        <p:spPr>
          <a:xfrm>
            <a:off x="3203848" y="2708920"/>
            <a:ext cx="302433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ADD8D2-8B47-45E8-98A3-4E01B322504C}"/>
              </a:ext>
            </a:extLst>
          </p:cNvPr>
          <p:cNvSpPr/>
          <p:nvPr/>
        </p:nvSpPr>
        <p:spPr>
          <a:xfrm>
            <a:off x="6323846" y="1758335"/>
            <a:ext cx="458708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88E61C-73F0-4267-B99E-FB08016B2EFE}"/>
              </a:ext>
            </a:extLst>
          </p:cNvPr>
          <p:cNvSpPr txBox="1"/>
          <p:nvPr/>
        </p:nvSpPr>
        <p:spPr>
          <a:xfrm>
            <a:off x="467544" y="5589240"/>
            <a:ext cx="5256584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총 실행 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유저 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*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반복 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나누어 줄 기준시간을 초 단위로 입력합니다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예약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B1111-C603-4098-A37E-384D28B2B524}"/>
              </a:ext>
            </a:extLst>
          </p:cNvPr>
          <p:cNvSpPr txBox="1"/>
          <p:nvPr/>
        </p:nvSpPr>
        <p:spPr>
          <a:xfrm>
            <a:off x="467544" y="6032764"/>
            <a:ext cx="52565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기존 시나리오설정 페이지에서 예약 기능을 이용합니다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원하는 시나리오를 선택 후 예약날짜를 작성한 후 예약 버튼을 누르면 예약이 완료됩니다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C3DBE9D-7934-461D-9D0E-841730FB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9"/>
          <a:stretch/>
        </p:blipFill>
        <p:spPr>
          <a:xfrm>
            <a:off x="552440" y="1584276"/>
            <a:ext cx="7776864" cy="42995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0960FEB-EFDC-4BF4-8D74-AEF943FE4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22" t="59346" r="38330" b="35437"/>
          <a:stretch/>
        </p:blipFill>
        <p:spPr>
          <a:xfrm>
            <a:off x="2483768" y="4016499"/>
            <a:ext cx="2804613" cy="2419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C6E7F84-E6F1-4AA9-BD18-890601DFF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2" t="64211" r="66800" b="31705"/>
          <a:stretch/>
        </p:blipFill>
        <p:spPr>
          <a:xfrm>
            <a:off x="2753622" y="4319780"/>
            <a:ext cx="306210" cy="18934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B0ABE28-0498-4B98-A9EE-DC6C8D5CF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6" t="59298" r="66707" b="36331"/>
          <a:stretch/>
        </p:blipFill>
        <p:spPr>
          <a:xfrm>
            <a:off x="2476674" y="4299302"/>
            <a:ext cx="306210" cy="20266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68CD2D-8253-4F2C-A00B-DB85FBB0B046}"/>
              </a:ext>
            </a:extLst>
          </p:cNvPr>
          <p:cNvSpPr/>
          <p:nvPr/>
        </p:nvSpPr>
        <p:spPr>
          <a:xfrm>
            <a:off x="6732240" y="1588049"/>
            <a:ext cx="432048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325A56-4FFA-4056-B64F-88F45E491C47}"/>
              </a:ext>
            </a:extLst>
          </p:cNvPr>
          <p:cNvSpPr/>
          <p:nvPr/>
        </p:nvSpPr>
        <p:spPr>
          <a:xfrm>
            <a:off x="2753622" y="4296331"/>
            <a:ext cx="306210" cy="21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A03E78-7DDA-4EE1-9D74-C7A8EB7A3D9C}"/>
              </a:ext>
            </a:extLst>
          </p:cNvPr>
          <p:cNvSpPr/>
          <p:nvPr/>
        </p:nvSpPr>
        <p:spPr>
          <a:xfrm>
            <a:off x="2447411" y="4009900"/>
            <a:ext cx="2840969" cy="21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FCD12D-E7D4-43B0-8BAA-3351EFA1EA99}"/>
              </a:ext>
            </a:extLst>
          </p:cNvPr>
          <p:cNvGrpSpPr/>
          <p:nvPr/>
        </p:nvGrpSpPr>
        <p:grpSpPr>
          <a:xfrm>
            <a:off x="259236" y="2109866"/>
            <a:ext cx="8625527" cy="3423598"/>
            <a:chOff x="-396552" y="1580618"/>
            <a:chExt cx="9144000" cy="458252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EDEA16-C2CC-4918-B6E6-7E795057B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79"/>
            <a:stretch/>
          </p:blipFill>
          <p:spPr>
            <a:xfrm>
              <a:off x="-396552" y="1580618"/>
              <a:ext cx="9144000" cy="458252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E070BD4-55EB-4C02-B26B-03E7CE668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0" t="69343" r="33155" b="18850"/>
            <a:stretch/>
          </p:blipFill>
          <p:spPr>
            <a:xfrm>
              <a:off x="1907704" y="4384898"/>
              <a:ext cx="2160240" cy="584776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예약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C60E61-AA72-43EE-BEE1-6EECD09D355F}"/>
              </a:ext>
            </a:extLst>
          </p:cNvPr>
          <p:cNvSpPr/>
          <p:nvPr/>
        </p:nvSpPr>
        <p:spPr>
          <a:xfrm>
            <a:off x="7620317" y="2096340"/>
            <a:ext cx="360040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B1111-C603-4098-A37E-384D28B2B524}"/>
              </a:ext>
            </a:extLst>
          </p:cNvPr>
          <p:cNvSpPr txBox="1"/>
          <p:nvPr/>
        </p:nvSpPr>
        <p:spPr>
          <a:xfrm>
            <a:off x="259236" y="5516706"/>
            <a:ext cx="629396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 관리 페이지에서는 예약한 시나리오의 내용을 확인할 수 있습니다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시나리오 내용 수정은 불가능합니다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예약된 시나리오를 선택 후 예약취소 버튼을 클릭하면 예약이 취소됩니다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8578A-5F02-4B66-AF00-E685F5D0B8CB}"/>
              </a:ext>
            </a:extLst>
          </p:cNvPr>
          <p:cNvSpPr txBox="1"/>
          <p:nvPr/>
        </p:nvSpPr>
        <p:spPr>
          <a:xfrm>
            <a:off x="1259632" y="2607312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201212_14:30</a:t>
            </a:r>
            <a:endParaRPr lang="ko-KR" altLang="en-US" sz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794BC-5BC6-4A69-A2E6-DD422F608326}"/>
              </a:ext>
            </a:extLst>
          </p:cNvPr>
          <p:cNvSpPr txBox="1"/>
          <p:nvPr/>
        </p:nvSpPr>
        <p:spPr>
          <a:xfrm>
            <a:off x="1684665" y="2596596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실행중</a:t>
            </a:r>
            <a:endParaRPr lang="ko-KR" altLang="en-US" sz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D452-8D21-4E16-A1D4-08C75A49279F}"/>
              </a:ext>
            </a:extLst>
          </p:cNvPr>
          <p:cNvSpPr txBox="1"/>
          <p:nvPr/>
        </p:nvSpPr>
        <p:spPr>
          <a:xfrm>
            <a:off x="1259632" y="2713171"/>
            <a:ext cx="68591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201212_17:30</a:t>
            </a:r>
            <a:endParaRPr lang="ko-KR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61B73-119D-431C-8244-C009B949455F}"/>
              </a:ext>
            </a:extLst>
          </p:cNvPr>
          <p:cNvSpPr txBox="1"/>
          <p:nvPr/>
        </p:nvSpPr>
        <p:spPr>
          <a:xfrm>
            <a:off x="1684665" y="2727107"/>
            <a:ext cx="792088" cy="18466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미완료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E16942-1752-4FBE-9CE3-30DD8C069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5" t="64538" r="65750" b="32307"/>
          <a:stretch/>
        </p:blipFill>
        <p:spPr>
          <a:xfrm>
            <a:off x="2432839" y="4282716"/>
            <a:ext cx="432048" cy="1562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883B21-2FF7-4BBA-B059-914C61DD47BF}"/>
              </a:ext>
            </a:extLst>
          </p:cNvPr>
          <p:cNvSpPr/>
          <p:nvPr/>
        </p:nvSpPr>
        <p:spPr>
          <a:xfrm>
            <a:off x="2415769" y="4282716"/>
            <a:ext cx="449118" cy="182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통계 그래프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x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축 단위 조정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2C2A186-11FA-4DFA-A052-A136BEBB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2" t="15765" b="50942"/>
          <a:stretch/>
        </p:blipFill>
        <p:spPr>
          <a:xfrm>
            <a:off x="693490" y="2788133"/>
            <a:ext cx="7262886" cy="1648979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D37DE46D-F9CF-47A8-9230-D3744861A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9" t="24453" r="54294" b="50942"/>
          <a:stretch/>
        </p:blipFill>
        <p:spPr>
          <a:xfrm>
            <a:off x="3207840" y="3218428"/>
            <a:ext cx="648072" cy="1218683"/>
          </a:xfrm>
          <a:prstGeom prst="rect">
            <a:avLst/>
          </a:prstGeom>
        </p:spPr>
      </p:pic>
      <p:sp>
        <p:nvSpPr>
          <p:cNvPr id="173" name="타원 172">
            <a:extLst>
              <a:ext uri="{FF2B5EF4-FFF2-40B4-BE49-F238E27FC236}">
                <a16:creationId xmlns:a16="http://schemas.microsoft.com/office/drawing/2014/main" id="{66F2D6AF-46E9-4D16-8348-7A32E2B7CCA3}"/>
              </a:ext>
            </a:extLst>
          </p:cNvPr>
          <p:cNvSpPr/>
          <p:nvPr/>
        </p:nvSpPr>
        <p:spPr>
          <a:xfrm flipV="1">
            <a:off x="3347864" y="3734008"/>
            <a:ext cx="206102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55379A-4360-413E-8AB6-E4B0BA632748}"/>
              </a:ext>
            </a:extLst>
          </p:cNvPr>
          <p:cNvSpPr txBox="1"/>
          <p:nvPr/>
        </p:nvSpPr>
        <p:spPr>
          <a:xfrm>
            <a:off x="3271864" y="3676382"/>
            <a:ext cx="436040" cy="16927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한컴 윤체 B" pitchFamily="18" charset="-127"/>
                <a:ea typeface="한컴 윤체 B" pitchFamily="18" charset="-127"/>
              </a:rPr>
              <a:t>29.1</a:t>
            </a:r>
            <a:endParaRPr lang="ko-KR" altLang="en-US" sz="5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A365AB1-AF24-45B6-A419-3A42C0870EEC}"/>
              </a:ext>
            </a:extLst>
          </p:cNvPr>
          <p:cNvSpPr/>
          <p:nvPr/>
        </p:nvSpPr>
        <p:spPr>
          <a:xfrm>
            <a:off x="3207840" y="4195601"/>
            <a:ext cx="20610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14ADBA-D44C-4575-B53A-3134DB529C44}"/>
              </a:ext>
            </a:extLst>
          </p:cNvPr>
          <p:cNvSpPr txBox="1"/>
          <p:nvPr/>
        </p:nvSpPr>
        <p:spPr>
          <a:xfrm>
            <a:off x="3129844" y="4157710"/>
            <a:ext cx="436040" cy="16927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한컴 윤체 B" pitchFamily="18" charset="-127"/>
                <a:ea typeface="한컴 윤체 B" pitchFamily="18" charset="-127"/>
              </a:rPr>
              <a:t>29.1</a:t>
            </a:r>
            <a:endParaRPr lang="ko-KR" altLang="en-US" sz="5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EFA88A-F1C9-43EE-8B82-79A99DC88B12}"/>
              </a:ext>
            </a:extLst>
          </p:cNvPr>
          <p:cNvSpPr txBox="1"/>
          <p:nvPr/>
        </p:nvSpPr>
        <p:spPr>
          <a:xfrm>
            <a:off x="693490" y="4895065"/>
            <a:ext cx="5256584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그래프 우측 상단에 원하는 단위 값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en-US" altLang="ko-KR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ms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입력하면 그 단위만큼 나뉘어 그래프를 표현합니다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08D717AD-7181-4132-BDEC-047C30734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82" t="34008" r="52362" b="61810"/>
          <a:stretch/>
        </p:blipFill>
        <p:spPr>
          <a:xfrm>
            <a:off x="6377775" y="3011287"/>
            <a:ext cx="1148136" cy="207141"/>
          </a:xfrm>
          <a:prstGeom prst="rect">
            <a:avLst/>
          </a:prstGeom>
        </p:spPr>
      </p:pic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A8EE320-25DF-470E-812C-27B9B4035002}"/>
              </a:ext>
            </a:extLst>
          </p:cNvPr>
          <p:cNvSpPr/>
          <p:nvPr/>
        </p:nvSpPr>
        <p:spPr>
          <a:xfrm>
            <a:off x="6354401" y="2977783"/>
            <a:ext cx="1171510" cy="23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종합 집계 확인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80D00-0C5D-40AF-9F8C-37EF2A6E6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25" t="20063" b="8721"/>
          <a:stretch/>
        </p:blipFill>
        <p:spPr>
          <a:xfrm>
            <a:off x="2480043" y="3356992"/>
            <a:ext cx="5559452" cy="2448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B1A5C-3711-4C9E-B37C-CA4BCF489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385" r="79076"/>
          <a:stretch/>
        </p:blipFill>
        <p:spPr>
          <a:xfrm>
            <a:off x="611560" y="1708933"/>
            <a:ext cx="1874709" cy="452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C830D-BF46-49F4-8A7E-BFC7978CC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5" b="84096"/>
          <a:stretch/>
        </p:blipFill>
        <p:spPr>
          <a:xfrm>
            <a:off x="611560" y="1697870"/>
            <a:ext cx="7427934" cy="3657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98D1C0-62D7-46A6-8E44-73A36AE85A55}"/>
              </a:ext>
            </a:extLst>
          </p:cNvPr>
          <p:cNvSpPr/>
          <p:nvPr/>
        </p:nvSpPr>
        <p:spPr>
          <a:xfrm>
            <a:off x="2486269" y="2180882"/>
            <a:ext cx="5553225" cy="110410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FCCA2-67E3-4589-A406-785841E7DAD8}"/>
              </a:ext>
            </a:extLst>
          </p:cNvPr>
          <p:cNvSpPr/>
          <p:nvPr/>
        </p:nvSpPr>
        <p:spPr>
          <a:xfrm>
            <a:off x="2486268" y="2264627"/>
            <a:ext cx="5553225" cy="103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A9503-467B-49FB-B7F1-E7836BBB4FCE}"/>
              </a:ext>
            </a:extLst>
          </p:cNvPr>
          <p:cNvSpPr txBox="1"/>
          <p:nvPr/>
        </p:nvSpPr>
        <p:spPr>
          <a:xfrm>
            <a:off x="611559" y="5983359"/>
            <a:ext cx="7427935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통계 그래프 상단에 수행시작시간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수행종료시간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전체수행횟수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성공횟수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실패횟수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최대응답시간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최소응답시간을 표기하여 결과를 확인할 수 있습니다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086FAD-C59D-4FF7-886C-3058CDCBE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7" t="70714" r="28333" b="23447"/>
          <a:stretch/>
        </p:blipFill>
        <p:spPr>
          <a:xfrm>
            <a:off x="2533456" y="2484466"/>
            <a:ext cx="3456384" cy="2891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B7B7EC-A310-407A-A9A6-06366CA57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7" t="67446" r="28333" b="29094"/>
          <a:stretch/>
        </p:blipFill>
        <p:spPr>
          <a:xfrm>
            <a:off x="2533457" y="2417280"/>
            <a:ext cx="3456384" cy="171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23E563-AF8D-43E7-9E98-DD6537DE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51" t="66728" r="28333" b="28910"/>
          <a:stretch/>
        </p:blipFill>
        <p:spPr>
          <a:xfrm>
            <a:off x="2569637" y="3047963"/>
            <a:ext cx="3421360" cy="2160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157359A-2748-4F4F-9B91-F075C7796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7" t="80978" r="28333" b="15148"/>
          <a:stretch/>
        </p:blipFill>
        <p:spPr>
          <a:xfrm>
            <a:off x="2533454" y="2922469"/>
            <a:ext cx="3456384" cy="1918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B683DA6-EEA7-40CA-8804-2B5B5A57C0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7" t="76033" r="28333" b="19808"/>
          <a:stretch/>
        </p:blipFill>
        <p:spPr>
          <a:xfrm>
            <a:off x="2533455" y="2759716"/>
            <a:ext cx="3456384" cy="2059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802A044-13C8-4FBF-B642-2F68154085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51" t="76139" r="40473" b="19927"/>
          <a:stretch/>
        </p:blipFill>
        <p:spPr>
          <a:xfrm>
            <a:off x="5501087" y="2541058"/>
            <a:ext cx="2311273" cy="1948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05064EB-5A0C-43EE-A26E-2BA84A0AC3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51" t="71503" r="40473" b="24339"/>
          <a:stretch/>
        </p:blipFill>
        <p:spPr>
          <a:xfrm>
            <a:off x="5501087" y="2393899"/>
            <a:ext cx="2311273" cy="205955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5572E88-20FB-466D-BA7B-087A42D0C6FF}"/>
              </a:ext>
            </a:extLst>
          </p:cNvPr>
          <p:cNvCxnSpPr>
            <a:cxnSpLocks/>
          </p:cNvCxnSpPr>
          <p:nvPr/>
        </p:nvCxnSpPr>
        <p:spPr>
          <a:xfrm>
            <a:off x="5501087" y="2432923"/>
            <a:ext cx="0" cy="27599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51D03AB-D6C5-4527-B5BD-ABA458C0DCE6}"/>
              </a:ext>
            </a:extLst>
          </p:cNvPr>
          <p:cNvCxnSpPr>
            <a:cxnSpLocks/>
          </p:cNvCxnSpPr>
          <p:nvPr/>
        </p:nvCxnSpPr>
        <p:spPr>
          <a:xfrm>
            <a:off x="7812360" y="2432923"/>
            <a:ext cx="0" cy="27599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7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변경 </a:t>
            </a: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UI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구상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5.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통계그래프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103D6-2530-425B-A489-39313931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4" b="7839"/>
          <a:stretch/>
        </p:blipFill>
        <p:spPr>
          <a:xfrm>
            <a:off x="491581" y="1844824"/>
            <a:ext cx="7857850" cy="3650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E3B1DF-F940-4AF6-A783-22A85E9E4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99" t="30454" r="43783" b="46184"/>
          <a:stretch/>
        </p:blipFill>
        <p:spPr>
          <a:xfrm>
            <a:off x="2411760" y="2514906"/>
            <a:ext cx="1720714" cy="1157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479EC0-0A84-4DC0-BA3C-1F8E3B1E8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24" t="16121" r="24417" b="71463"/>
          <a:stretch/>
        </p:blipFill>
        <p:spPr>
          <a:xfrm>
            <a:off x="4440872" y="3057077"/>
            <a:ext cx="1139240" cy="6149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9AE4EE-F44E-4B74-A343-52D19102D7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208" t="66551" r="24679" b="6016"/>
          <a:stretch/>
        </p:blipFill>
        <p:spPr>
          <a:xfrm>
            <a:off x="6208687" y="2492896"/>
            <a:ext cx="1747689" cy="12561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7C6D40-C1DC-46F8-BF75-21BDE93B48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55" t="32215" r="45458" b="35800"/>
          <a:stretch/>
        </p:blipFill>
        <p:spPr>
          <a:xfrm>
            <a:off x="4420506" y="2420888"/>
            <a:ext cx="1447638" cy="675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4750D2-1AD1-4018-B79F-1AD344BC0180}"/>
              </a:ext>
            </a:extLst>
          </p:cNvPr>
          <p:cNvSpPr txBox="1"/>
          <p:nvPr/>
        </p:nvSpPr>
        <p:spPr>
          <a:xfrm>
            <a:off x="611559" y="5983359"/>
            <a:ext cx="7427935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ITSK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측에서 원하는 데이터를 그래프로 표현하는 통계 그래프 페이지입니다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 </a:t>
            </a:r>
            <a:endParaRPr lang="en-US" altLang="ko-K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5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SmartMobility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360" y="1211580"/>
            <a:ext cx="313944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SmartMobility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EB6B15-7C1A-4061-8B7A-BBEDAD0D488F}"/>
              </a:ext>
            </a:extLst>
          </p:cNvPr>
          <p:cNvSpPr/>
          <p:nvPr/>
        </p:nvSpPr>
        <p:spPr>
          <a:xfrm>
            <a:off x="501075" y="1703070"/>
            <a:ext cx="1656080" cy="516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Front(Vue)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4676B-FB66-44D6-BE0B-4165AF0EFA23}"/>
              </a:ext>
            </a:extLst>
          </p:cNvPr>
          <p:cNvSpPr/>
          <p:nvPr/>
        </p:nvSpPr>
        <p:spPr>
          <a:xfrm>
            <a:off x="501075" y="2503805"/>
            <a:ext cx="1656080" cy="288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예약설정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C85C78-AADC-4EAC-A5E5-2B39E604FDC1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1329115" y="2219325"/>
            <a:ext cx="0" cy="28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BDDE95-C5AC-42DF-BB0C-62847E0F78B4}"/>
              </a:ext>
            </a:extLst>
          </p:cNvPr>
          <p:cNvSpPr txBox="1"/>
          <p:nvPr/>
        </p:nvSpPr>
        <p:spPr>
          <a:xfrm>
            <a:off x="5404872" y="4991735"/>
            <a:ext cx="274955" cy="27686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EF7F0-A3C7-4EDA-9998-C971B0D4E859}"/>
              </a:ext>
            </a:extLst>
          </p:cNvPr>
          <p:cNvSpPr txBox="1"/>
          <p:nvPr/>
        </p:nvSpPr>
        <p:spPr>
          <a:xfrm>
            <a:off x="7135882" y="3937635"/>
            <a:ext cx="274955" cy="27686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651E411-CF4D-4E22-982C-291E2366D8F1}"/>
              </a:ext>
            </a:extLst>
          </p:cNvPr>
          <p:cNvSpPr/>
          <p:nvPr/>
        </p:nvSpPr>
        <p:spPr>
          <a:xfrm>
            <a:off x="4633347" y="1703070"/>
            <a:ext cx="2134235" cy="516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Back(</a:t>
            </a:r>
            <a:r>
              <a:rPr lang="en-US" altLang="ko-KR" sz="1200" dirty="0" err="1"/>
              <a:t>SpringBoot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47750E-453F-40C5-A010-588686C8F097}"/>
              </a:ext>
            </a:extLst>
          </p:cNvPr>
          <p:cNvSpPr/>
          <p:nvPr/>
        </p:nvSpPr>
        <p:spPr>
          <a:xfrm>
            <a:off x="4872107" y="2488565"/>
            <a:ext cx="1656080" cy="288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reserveScenario</a:t>
            </a:r>
            <a:r>
              <a:rPr lang="en-US" altLang="ko-KR" sz="1200" dirty="0"/>
              <a:t>()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689FA0-C559-4AD2-9D84-7130086B4BBE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5700147" y="2219325"/>
            <a:ext cx="0" cy="26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8B4659A-578B-4115-9D71-0255EE64A42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 flipV="1">
            <a:off x="2157155" y="2632710"/>
            <a:ext cx="2714952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TextBox 45"/>
          <p:cNvSpPr txBox="1">
            <a:spLocks/>
          </p:cNvSpPr>
          <p:nvPr/>
        </p:nvSpPr>
        <p:spPr>
          <a:xfrm>
            <a:off x="2123014" y="2272030"/>
            <a:ext cx="2845659" cy="368935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한컴 윤체 B" charset="0"/>
                <a:ea typeface="한컴 윤체 B" charset="0"/>
              </a:rPr>
              <a:t>예약 시간(reserveTime) 및 시나리오 데이터 전송</a:t>
            </a:r>
            <a:endParaRPr lang="ko-KR" altLang="en-US" sz="900" b="0" strike="noStrike" cap="none" dirty="0">
              <a:latin typeface="한컴 윤체 B" charset="0"/>
              <a:ea typeface="한컴 윤체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한컴 윤체 B" charset="0"/>
                <a:ea typeface="한컴 윤체 B" charset="0"/>
              </a:rPr>
              <a:t>ex)2020.10.15 09:35:00</a:t>
            </a:r>
            <a:endParaRPr lang="ko-KR" altLang="en-US" sz="900" b="0" strike="noStrike" cap="none" dirty="0">
              <a:latin typeface="한컴 윤체 B" charset="0"/>
              <a:ea typeface="한컴 윤체 B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716657" y="2806700"/>
            <a:ext cx="1709420" cy="23050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softEdge rad="0"/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한컴 윤체 B" charset="0"/>
                <a:ea typeface="한컴 윤체 B" charset="0"/>
              </a:rPr>
              <a:t>Spring Scheduling 활용</a:t>
            </a:r>
            <a:endParaRPr lang="ko-KR" altLang="en-US" sz="900" b="0" strike="noStrike" cap="none" dirty="0">
              <a:solidFill>
                <a:srgbClr val="FF0000"/>
              </a:solidFill>
              <a:latin typeface="한컴 윤체 B" charset="0"/>
              <a:ea typeface="한컴 윤체 B" charset="0"/>
            </a:endParaRPr>
          </a:p>
        </p:txBody>
      </p:sp>
      <p:sp>
        <p:nvSpPr>
          <p:cNvPr id="11" name="순서도: 판단 10"/>
          <p:cNvSpPr>
            <a:spLocks/>
          </p:cNvSpPr>
          <p:nvPr/>
        </p:nvSpPr>
        <p:spPr>
          <a:xfrm>
            <a:off x="4782572" y="4392295"/>
            <a:ext cx="1800860" cy="55753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reserveTime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latin typeface="맑은 고딕" charset="0"/>
                <a:ea typeface="맑은 고딕" charset="0"/>
              </a:rPr>
              <a:t>check</a:t>
            </a:r>
            <a:endParaRPr lang="ko-KR" altLang="en-US" sz="9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B73CF0-4761-4C11-A478-70EE9A51915A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>
            <a:off x="5700147" y="4966970"/>
            <a:ext cx="2540" cy="337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14F3CD-87A9-4E46-BD1D-42308748A72F}"/>
              </a:ext>
            </a:extLst>
          </p:cNvPr>
          <p:cNvSpPr/>
          <p:nvPr/>
        </p:nvSpPr>
        <p:spPr>
          <a:xfrm>
            <a:off x="4875282" y="5304155"/>
            <a:ext cx="1656080" cy="288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executeScenario</a:t>
            </a:r>
            <a:r>
              <a:rPr lang="en-US" altLang="ko-KR" sz="1200" dirty="0"/>
              <a:t>()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F3B557-0BC5-4266-9FE0-94A63E9A577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388497" y="5435600"/>
            <a:ext cx="348615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F2E33E-A63F-4748-A64F-FDF477C856BE}"/>
              </a:ext>
            </a:extLst>
          </p:cNvPr>
          <p:cNvSpPr txBox="1"/>
          <p:nvPr/>
        </p:nvSpPr>
        <p:spPr>
          <a:xfrm>
            <a:off x="6510984" y="2407472"/>
            <a:ext cx="496570" cy="2311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예약</a:t>
            </a:r>
            <a:endParaRPr lang="en-US" altLang="ko-KR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43A25F-7935-4CD9-ACBC-9B5ED8C4C928}"/>
              </a:ext>
            </a:extLst>
          </p:cNvPr>
          <p:cNvSpPr txBox="1"/>
          <p:nvPr/>
        </p:nvSpPr>
        <p:spPr>
          <a:xfrm>
            <a:off x="6566922" y="5645785"/>
            <a:ext cx="496570" cy="2311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실행</a:t>
            </a:r>
            <a:endParaRPr lang="en-US" altLang="ko-KR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5B0236C-300A-4008-8EFE-691342C46880}"/>
              </a:ext>
            </a:extLst>
          </p:cNvPr>
          <p:cNvCxnSpPr>
            <a:cxnSpLocks/>
            <a:stCxn id="8" idx="2"/>
            <a:endCxn id="187" idx="0"/>
          </p:cNvCxnSpPr>
          <p:nvPr/>
        </p:nvCxnSpPr>
        <p:spPr>
          <a:xfrm>
            <a:off x="1329115" y="2792095"/>
            <a:ext cx="0" cy="7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92AE2B-0253-4B8E-89BD-F65FC109E299}"/>
              </a:ext>
            </a:extLst>
          </p:cNvPr>
          <p:cNvSpPr/>
          <p:nvPr/>
        </p:nvSpPr>
        <p:spPr>
          <a:xfrm>
            <a:off x="440750" y="4514215"/>
            <a:ext cx="1777365" cy="39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동작 및 시나리오 실행 버튼 </a:t>
            </a:r>
            <a:r>
              <a:rPr lang="en-US" altLang="ko-KR" sz="1200" dirty="0"/>
              <a:t>Block</a:t>
            </a:r>
            <a:endParaRPr lang="ko-KR" altLang="en-US" sz="1200" dirty="0"/>
          </a:p>
        </p:txBody>
      </p:sp>
      <p:cxnSp>
        <p:nvCxnSpPr>
          <p:cNvPr id="132" name="직선 연결선 131"/>
          <p:cNvCxnSpPr>
            <a:stCxn id="11" idx="0"/>
            <a:endCxn id="32" idx="2"/>
          </p:cNvCxnSpPr>
          <p:nvPr/>
        </p:nvCxnSpPr>
        <p:spPr>
          <a:xfrm flipV="1">
            <a:off x="5683002" y="2776855"/>
            <a:ext cx="17780" cy="161607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H="1">
            <a:off x="6565017" y="4670425"/>
            <a:ext cx="584200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450A206-CDDC-4189-9826-D8EC18C288AD}"/>
              </a:ext>
            </a:extLst>
          </p:cNvPr>
          <p:cNvCxnSpPr>
            <a:cxnSpLocks/>
          </p:cNvCxnSpPr>
          <p:nvPr/>
        </p:nvCxnSpPr>
        <p:spPr>
          <a:xfrm>
            <a:off x="7135247" y="3098800"/>
            <a:ext cx="0" cy="1589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78743F-F645-49D7-8AD8-25E399E1F35C}"/>
              </a:ext>
            </a:extLst>
          </p:cNvPr>
          <p:cNvCxnSpPr>
            <a:cxnSpLocks/>
          </p:cNvCxnSpPr>
          <p:nvPr/>
        </p:nvCxnSpPr>
        <p:spPr>
          <a:xfrm flipH="1">
            <a:off x="5700147" y="3098800"/>
            <a:ext cx="14351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DC85B37-06FF-4F2B-866C-53F9EF9CA037}"/>
              </a:ext>
            </a:extLst>
          </p:cNvPr>
          <p:cNvSpPr txBox="1"/>
          <p:nvPr/>
        </p:nvSpPr>
        <p:spPr>
          <a:xfrm>
            <a:off x="2572445" y="5441315"/>
            <a:ext cx="1817370" cy="23114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결과 전송</a:t>
            </a:r>
            <a:endParaRPr lang="en-US" altLang="ko-K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D56E83E-50BF-4646-B796-7AE2588B8E71}"/>
              </a:ext>
            </a:extLst>
          </p:cNvPr>
          <p:cNvCxnSpPr>
            <a:cxnSpLocks/>
            <a:stCxn id="69" idx="2"/>
            <a:endCxn id="185" idx="0"/>
          </p:cNvCxnSpPr>
          <p:nvPr/>
        </p:nvCxnSpPr>
        <p:spPr>
          <a:xfrm>
            <a:off x="1329115" y="4908550"/>
            <a:ext cx="2540" cy="800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B163B3E-9563-4F4F-870C-47972DB8C803}"/>
              </a:ext>
            </a:extLst>
          </p:cNvPr>
          <p:cNvSpPr/>
          <p:nvPr/>
        </p:nvSpPr>
        <p:spPr>
          <a:xfrm>
            <a:off x="443290" y="5708650"/>
            <a:ext cx="1777365" cy="39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Block</a:t>
            </a:r>
            <a:r>
              <a:rPr lang="ko-KR" altLang="en-US" sz="1200" dirty="0"/>
              <a:t> 해제</a:t>
            </a:r>
          </a:p>
        </p:txBody>
      </p:sp>
      <p:sp>
        <p:nvSpPr>
          <p:cNvPr id="187" name="순서도: 판단 186">
            <a:extLst>
              <a:ext uri="{FF2B5EF4-FFF2-40B4-BE49-F238E27FC236}">
                <a16:creationId xmlns:a16="http://schemas.microsoft.com/office/drawing/2014/main" id="{5CEF5061-D57E-43F4-A7C0-3979B38862D4}"/>
              </a:ext>
            </a:extLst>
          </p:cNvPr>
          <p:cNvSpPr/>
          <p:nvPr/>
        </p:nvSpPr>
        <p:spPr>
          <a:xfrm>
            <a:off x="251520" y="3551555"/>
            <a:ext cx="2154555" cy="556895"/>
          </a:xfrm>
          <a:prstGeom prst="flowChartDecis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동작 및 시나리오 </a:t>
            </a:r>
            <a:r>
              <a:rPr lang="ko-KR" altLang="en-US" sz="900" dirty="0" err="1"/>
              <a:t>실행중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608147F-3533-42CE-AABB-D5E797DE29C7}"/>
              </a:ext>
            </a:extLst>
          </p:cNvPr>
          <p:cNvCxnSpPr>
            <a:cxnSpLocks/>
            <a:stCxn id="187" idx="2"/>
            <a:endCxn id="69" idx="0"/>
          </p:cNvCxnSpPr>
          <p:nvPr/>
        </p:nvCxnSpPr>
        <p:spPr>
          <a:xfrm flipH="1">
            <a:off x="1329115" y="4108450"/>
            <a:ext cx="0" cy="405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767DC30-FE06-49F3-9A45-4055BD5B48BA}"/>
              </a:ext>
            </a:extLst>
          </p:cNvPr>
          <p:cNvSpPr txBox="1"/>
          <p:nvPr/>
        </p:nvSpPr>
        <p:spPr>
          <a:xfrm>
            <a:off x="1360865" y="4116070"/>
            <a:ext cx="274955" cy="27686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N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0391D96-08A6-4DE3-AE1D-FAB77B68563F}"/>
              </a:ext>
            </a:extLst>
          </p:cNvPr>
          <p:cNvSpPr/>
          <p:nvPr/>
        </p:nvSpPr>
        <p:spPr>
          <a:xfrm>
            <a:off x="7657159" y="2347147"/>
            <a:ext cx="871550" cy="60160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9A68EC-BDF3-4770-A5F5-E9F91E956718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>
            <a:off x="6528187" y="2632710"/>
            <a:ext cx="1128972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38764E-5334-41C3-807C-716F7A3FDC5E}"/>
              </a:ext>
            </a:extLst>
          </p:cNvPr>
          <p:cNvSpPr txBox="1">
            <a:spLocks/>
          </p:cNvSpPr>
          <p:nvPr/>
        </p:nvSpPr>
        <p:spPr>
          <a:xfrm>
            <a:off x="7657159" y="2969895"/>
            <a:ext cx="1415716" cy="230832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softEdge rad="0"/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한컴 윤체 B" charset="0"/>
                <a:ea typeface="한컴 윤체 B" charset="0"/>
              </a:rPr>
              <a:t>Scenario, </a:t>
            </a:r>
            <a:r>
              <a:rPr lang="ko-KR" altLang="en-US" sz="900" b="0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한컴 윤체 B" charset="0"/>
                <a:ea typeface="한컴 윤체 B" charset="0"/>
              </a:rPr>
              <a:t>예약시간 저장</a:t>
            </a:r>
            <a:endParaRPr lang="ko-KR" altLang="en-US" sz="900" b="0" strike="noStrike" cap="none" dirty="0">
              <a:solidFill>
                <a:srgbClr val="FF0000"/>
              </a:solidFill>
              <a:latin typeface="한컴 윤체 B" charset="0"/>
              <a:ea typeface="한컴 윤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6533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>
          <a:softEdge rad="0"/>
        </a:effectLst>
      </a:spPr>
      <a:bodyPr wrap="none" rtlCol="0">
        <a:spAutoFit/>
      </a:bodyPr>
      <a:lstStyle>
        <a:defPPr>
          <a:defRPr sz="18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한컴 윤체 B" pitchFamily="18" charset="-127"/>
            <a:ea typeface="한컴 윤체 B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12</Pages>
  <Words>524</Words>
  <Characters>0</Characters>
  <Application>Microsoft Office PowerPoint</Application>
  <DocSecurity>0</DocSecurity>
  <PresentationFormat>화면 슬라이드 쇼(4:3)</PresentationFormat>
  <Lines>0</Lines>
  <Paragraphs>110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KoPub돋움체 Bold</vt:lpstr>
      <vt:lpstr>굴림</vt:lpstr>
      <vt:lpstr>KoPub돋움체 Medium</vt:lpstr>
      <vt:lpstr>맑은 고딕</vt:lpstr>
      <vt:lpstr>10X10 Bold</vt:lpstr>
      <vt:lpstr>Arial</vt:lpstr>
      <vt:lpstr>한컴 윤체 B</vt:lpstr>
      <vt:lpstr>1_디자인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dkssudrhfo12@naver.com</cp:lastModifiedBy>
  <cp:revision>11</cp:revision>
  <dcterms:modified xsi:type="dcterms:W3CDTF">2020-10-16T00:21:04Z</dcterms:modified>
</cp:coreProperties>
</file>