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79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0" r:id="rId21"/>
    <p:sldId id="273" r:id="rId22"/>
    <p:sldId id="278" r:id="rId23"/>
    <p:sldId id="274" r:id="rId24"/>
    <p:sldId id="275" r:id="rId25"/>
    <p:sldId id="281" r:id="rId26"/>
    <p:sldId id="282" r:id="rId27"/>
    <p:sldId id="283" r:id="rId28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6370" autoAdjust="0"/>
  </p:normalViewPr>
  <p:slideViewPr>
    <p:cSldViewPr snapToGrid="0">
      <p:cViewPr varScale="1">
        <p:scale>
          <a:sx n="80" d="100"/>
          <a:sy n="80" d="100"/>
        </p:scale>
        <p:origin x="3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E7E91B-3C54-4C7A-A55A-177CE965C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6F8D90-F9BD-4214-BC0B-BAC5C9011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2B1C-380B-4D4B-AF8C-05DCB07CE4F3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1FFDCB-E28C-4FC3-81E1-81A66C1DB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A980E-B5EB-4A13-B914-7F99A4D22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DBF4-8D88-49BE-899F-2CF7CD3F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5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7214-907D-414C-BA17-78152C10DA0F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EAFE-CE95-4D74-BF6D-48B6E9FC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8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B34C-7FD9-486B-8EF0-F81B6FDB5E1A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1C08-2CAE-437B-832A-3B67F076DDD1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B149-C185-45F0-97FF-D02D5A5234D8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6322-2443-4DC8-9EBF-5D0B5287B702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1937" y="9181397"/>
            <a:ext cx="2314575" cy="52740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2823" y="9181397"/>
            <a:ext cx="1543050" cy="527403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CA0014-A0FF-4C84-88D0-44E597902787}"/>
              </a:ext>
            </a:extLst>
          </p:cNvPr>
          <p:cNvCxnSpPr>
            <a:cxnSpLocks/>
          </p:cNvCxnSpPr>
          <p:nvPr userDrawn="1"/>
        </p:nvCxnSpPr>
        <p:spPr>
          <a:xfrm>
            <a:off x="589547" y="1600200"/>
            <a:ext cx="567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shape1025">
            <a:extLst>
              <a:ext uri="{FF2B5EF4-FFF2-40B4-BE49-F238E27FC236}">
                <a16:creationId xmlns:a16="http://schemas.microsoft.com/office/drawing/2014/main" id="{45103901-CFAB-48E4-95AD-589943DB9D0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5926" y="332498"/>
            <a:ext cx="1297471" cy="26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00CFF-92E6-40FB-8205-04DDF0C8067E}"/>
              </a:ext>
            </a:extLst>
          </p:cNvPr>
          <p:cNvSpPr txBox="1"/>
          <p:nvPr userDrawn="1"/>
        </p:nvSpPr>
        <p:spPr>
          <a:xfrm>
            <a:off x="304508" y="373516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Manual - </a:t>
            </a:r>
            <a:r>
              <a:rPr lang="en-US" altLang="ko-KR" sz="1400" b="1" dirty="0" err="1"/>
              <a:t>SmartMobility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803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648-FAF8-4700-AC6A-67026D94B16B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6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4D41-F37E-4776-96AC-90DA5B1A96F9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7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B3AB-4F1D-45EE-898D-539D50918B03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FB3F-44F5-4332-905B-C3A17FABD861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EA7-C428-4B2B-9E19-938A5457204B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8D6-2AE6-4D04-B5DA-61CAC753AFED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EBD4-A4F9-478C-87FC-127E720F5E2A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962E-896E-4400-ADD0-384E8D1B2F7C}" type="datetime1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3" Type="http://schemas.openxmlformats.org/officeDocument/2006/relationships/slide" Target="slide4.xml"/><Relationship Id="rId21" Type="http://schemas.openxmlformats.org/officeDocument/2006/relationships/slide" Target="slide2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20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24" Type="http://schemas.openxmlformats.org/officeDocument/2006/relationships/slide" Target="slide27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23" Type="http://schemas.openxmlformats.org/officeDocument/2006/relationships/slide" Target="slide26.xml"/><Relationship Id="rId10" Type="http://schemas.openxmlformats.org/officeDocument/2006/relationships/slide" Target="slide12.xml"/><Relationship Id="rId19" Type="http://schemas.openxmlformats.org/officeDocument/2006/relationships/slide" Target="slide21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3000/" TargetMode="Externa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CB9B1-94CA-45E1-8743-75CCC6E304EB}"/>
              </a:ext>
            </a:extLst>
          </p:cNvPr>
          <p:cNvSpPr txBox="1"/>
          <p:nvPr/>
        </p:nvSpPr>
        <p:spPr>
          <a:xfrm>
            <a:off x="736596" y="4306669"/>
            <a:ext cx="5384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스마트 </a:t>
            </a:r>
            <a:r>
              <a:rPr lang="ko-KR" altLang="en-US" sz="2400" b="1" dirty="0" err="1"/>
              <a:t>모빌리티</a:t>
            </a:r>
            <a:r>
              <a:rPr lang="ko-KR" altLang="en-US" sz="2400" b="1" dirty="0"/>
              <a:t> 통합 결제정산 플랫폼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성능검사 시스템 사용자 매뉴얼</a:t>
            </a:r>
          </a:p>
        </p:txBody>
      </p:sp>
      <p:pic>
        <p:nvPicPr>
          <p:cNvPr id="3" name="shape1025">
            <a:extLst>
              <a:ext uri="{FF2B5EF4-FFF2-40B4-BE49-F238E27FC236}">
                <a16:creationId xmlns:a16="http://schemas.microsoft.com/office/drawing/2014/main" id="{1A80DD7F-B0CC-4EDE-81F4-6823A04B5C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9970" y="8612505"/>
            <a:ext cx="2258060" cy="4533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E73230-A11E-47C2-8A8E-185677BBBBE1}"/>
              </a:ext>
            </a:extLst>
          </p:cNvPr>
          <p:cNvSpPr txBox="1"/>
          <p:nvPr/>
        </p:nvSpPr>
        <p:spPr>
          <a:xfrm>
            <a:off x="2930304" y="5233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9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2.3 </a:t>
            </a:r>
            <a:r>
              <a:rPr lang="ko-KR" altLang="en-US" sz="1600" b="1" dirty="0"/>
              <a:t>동작삭제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89547" y="7657754"/>
            <a:ext cx="49664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삭제 확인 팝업이 나타나고 삭제 버튼을 클릭하면 동작이 삭제됩니다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0A323-B2C5-4D9B-A19C-68D97C252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42113" r="35823" b="42210"/>
          <a:stretch/>
        </p:blipFill>
        <p:spPr>
          <a:xfrm>
            <a:off x="589547" y="6077212"/>
            <a:ext cx="4759768" cy="14959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8CB8BC-BCE5-4A94-9970-EBBEEFF9F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589547" y="4894937"/>
            <a:ext cx="809893" cy="417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D160D-C704-449F-9B8C-9A90977A3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1978311"/>
            <a:ext cx="4524810" cy="2168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672FF-2D94-4657-AD34-F2650433437B}"/>
              </a:ext>
            </a:extLst>
          </p:cNvPr>
          <p:cNvSpPr txBox="1"/>
          <p:nvPr/>
        </p:nvSpPr>
        <p:spPr>
          <a:xfrm>
            <a:off x="589547" y="4176374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 목록에서 삭제할 동작들을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EB96F-60BD-48D4-97DC-6103C3FE580A}"/>
              </a:ext>
            </a:extLst>
          </p:cNvPr>
          <p:cNvSpPr txBox="1"/>
          <p:nvPr/>
        </p:nvSpPr>
        <p:spPr>
          <a:xfrm>
            <a:off x="589547" y="5292456"/>
            <a:ext cx="2978701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오른쪽 상단의 삭제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1F3721-95F7-4AF9-AF4A-2FAEB4B8848D}"/>
              </a:ext>
            </a:extLst>
          </p:cNvPr>
          <p:cNvSpPr/>
          <p:nvPr/>
        </p:nvSpPr>
        <p:spPr>
          <a:xfrm>
            <a:off x="553453" y="3344779"/>
            <a:ext cx="264694" cy="517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A643C6-1FE7-4DF4-9438-ABBE1D5BBBBF}"/>
              </a:ext>
            </a:extLst>
          </p:cNvPr>
          <p:cNvSpPr/>
          <p:nvPr/>
        </p:nvSpPr>
        <p:spPr>
          <a:xfrm>
            <a:off x="4411579" y="6962274"/>
            <a:ext cx="713873" cy="449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CCE5D-94C0-496C-B6FA-4E475788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34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2.4 </a:t>
            </a:r>
            <a:r>
              <a:rPr lang="ko-KR" altLang="en-US" sz="1600" b="1" dirty="0"/>
              <a:t>동작복원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85E93-2F35-489B-8A07-DC905693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12882" r="19627" b="63027"/>
          <a:stretch/>
        </p:blipFill>
        <p:spPr>
          <a:xfrm>
            <a:off x="589547" y="4780727"/>
            <a:ext cx="5626106" cy="1279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0DFF54-58F5-456D-8D62-F79D25159B22}"/>
              </a:ext>
            </a:extLst>
          </p:cNvPr>
          <p:cNvSpPr txBox="1"/>
          <p:nvPr/>
        </p:nvSpPr>
        <p:spPr>
          <a:xfrm>
            <a:off x="589547" y="6108860"/>
            <a:ext cx="4852610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삭제된 동작 목록 팝업에서 복원할 동작의 복원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78CD8E2-BA43-497F-A47B-B9605C70E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1978311"/>
            <a:ext cx="4524810" cy="2168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BC8F08-EFE8-40BD-AFC8-2FB7A8DC4FC8}"/>
              </a:ext>
            </a:extLst>
          </p:cNvPr>
          <p:cNvSpPr txBox="1"/>
          <p:nvPr/>
        </p:nvSpPr>
        <p:spPr>
          <a:xfrm>
            <a:off x="589547" y="3879784"/>
            <a:ext cx="5396029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동작목록 오른쪽 상단의 삭제된 동작 버튼을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삭제된 동작은 영구히 삭제되는 것이 아니라 삭제된 동작으로 이동됩니다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61F577-2615-43A9-B9EC-8255B16A2507}"/>
              </a:ext>
            </a:extLst>
          </p:cNvPr>
          <p:cNvSpPr/>
          <p:nvPr/>
        </p:nvSpPr>
        <p:spPr>
          <a:xfrm>
            <a:off x="4507832" y="2029328"/>
            <a:ext cx="617622" cy="25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2E9C2C-6388-4C32-9EAE-7FDAFBF701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6" t="41282" r="35556" b="41748"/>
          <a:stretch/>
        </p:blipFill>
        <p:spPr>
          <a:xfrm>
            <a:off x="589547" y="6755945"/>
            <a:ext cx="3789489" cy="12795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455F0D-FF34-4272-8E58-62B62BBEE7DE}"/>
              </a:ext>
            </a:extLst>
          </p:cNvPr>
          <p:cNvSpPr/>
          <p:nvPr/>
        </p:nvSpPr>
        <p:spPr>
          <a:xfrm>
            <a:off x="5658853" y="5538538"/>
            <a:ext cx="308810" cy="284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60CE5-7951-47D7-A3A0-8FED327F70AC}"/>
              </a:ext>
            </a:extLst>
          </p:cNvPr>
          <p:cNvSpPr txBox="1"/>
          <p:nvPr/>
        </p:nvSpPr>
        <p:spPr>
          <a:xfrm>
            <a:off x="589547" y="8117554"/>
            <a:ext cx="5006499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복원 확인 팝업이 나타나고 복원 버튼을 클릭하면 동작이 복원됩니다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71BE51-4343-4F92-AF2E-454C0088068A}"/>
              </a:ext>
            </a:extLst>
          </p:cNvPr>
          <p:cNvSpPr/>
          <p:nvPr/>
        </p:nvSpPr>
        <p:spPr>
          <a:xfrm>
            <a:off x="3637546" y="7585407"/>
            <a:ext cx="525379" cy="343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DF3B16-D049-4BD7-994B-ED5F7BA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85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2.5 </a:t>
            </a:r>
            <a:r>
              <a:rPr lang="ko-KR" altLang="en-US" sz="1600" b="1" dirty="0"/>
              <a:t>동작실행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92EE0-A5ED-427E-9AD7-B3944719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3" r="57785" b="55654"/>
          <a:stretch/>
        </p:blipFill>
        <p:spPr>
          <a:xfrm>
            <a:off x="589547" y="1864894"/>
            <a:ext cx="4834888" cy="2286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2E974-AA4F-423B-8886-32DA9CC7709D}"/>
              </a:ext>
            </a:extLst>
          </p:cNvPr>
          <p:cNvSpPr/>
          <p:nvPr/>
        </p:nvSpPr>
        <p:spPr>
          <a:xfrm>
            <a:off x="589547" y="2899610"/>
            <a:ext cx="192506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B6E07F-D103-4568-A3CC-791C0B851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-70" r="28893" b="82488"/>
          <a:stretch/>
        </p:blipFill>
        <p:spPr>
          <a:xfrm>
            <a:off x="589547" y="5644319"/>
            <a:ext cx="4834888" cy="11430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30BFA3-111E-46FA-BF3A-EA36CD547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589547" y="4431175"/>
            <a:ext cx="986511" cy="498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056FA7-310D-402D-8D44-638C65E59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7382384"/>
            <a:ext cx="3165150" cy="9675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34AE8D-31D1-4D8B-A7C9-AD0CE695C941}"/>
              </a:ext>
            </a:extLst>
          </p:cNvPr>
          <p:cNvSpPr txBox="1"/>
          <p:nvPr/>
        </p:nvSpPr>
        <p:spPr>
          <a:xfrm>
            <a:off x="589547" y="3879784"/>
            <a:ext cx="3329758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동작목록에서 실행할 동작들을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57D3FD-96A8-4F20-87B6-F5744B37BA2A}"/>
              </a:ext>
            </a:extLst>
          </p:cNvPr>
          <p:cNvSpPr txBox="1"/>
          <p:nvPr/>
        </p:nvSpPr>
        <p:spPr>
          <a:xfrm>
            <a:off x="589547" y="4916852"/>
            <a:ext cx="5245347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실행 버튼을 클릭하여 체크한 동작을 실행합니다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실행버튼일 비활성화되고 중지 버튼이 활성화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EDB25-D544-45C9-A050-2CB653D4B703}"/>
              </a:ext>
            </a:extLst>
          </p:cNvPr>
          <p:cNvSpPr txBox="1"/>
          <p:nvPr/>
        </p:nvSpPr>
        <p:spPr>
          <a:xfrm>
            <a:off x="589547" y="6787320"/>
            <a:ext cx="370806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동작이 실행되면 실행 상황이 상단에 표시됩니다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39C0CB-F7DD-403C-BB6B-35122FD2D286}"/>
              </a:ext>
            </a:extLst>
          </p:cNvPr>
          <p:cNvSpPr/>
          <p:nvPr/>
        </p:nvSpPr>
        <p:spPr>
          <a:xfrm>
            <a:off x="1548061" y="5735056"/>
            <a:ext cx="2927685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02E57-E73C-4124-BE97-355837B3CD2B}"/>
              </a:ext>
            </a:extLst>
          </p:cNvPr>
          <p:cNvSpPr txBox="1"/>
          <p:nvPr/>
        </p:nvSpPr>
        <p:spPr>
          <a:xfrm>
            <a:off x="589547" y="8349951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F16F7-FB66-4DEA-A308-D4693147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2.6 </a:t>
            </a:r>
            <a:r>
              <a:rPr lang="ko-KR" altLang="en-US" sz="1600" b="1" dirty="0"/>
              <a:t>동작중지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87F9F0-5B5B-4EA2-95C6-5020D223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5" b="76668"/>
          <a:stretch/>
        </p:blipFill>
        <p:spPr>
          <a:xfrm>
            <a:off x="589547" y="1939204"/>
            <a:ext cx="4830820" cy="21876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466DE8-18C0-404A-ADAC-F28482D0FFAA}"/>
              </a:ext>
            </a:extLst>
          </p:cNvPr>
          <p:cNvSpPr/>
          <p:nvPr/>
        </p:nvSpPr>
        <p:spPr>
          <a:xfrm>
            <a:off x="4537158" y="2514598"/>
            <a:ext cx="870286" cy="393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01E22-ED42-4358-A9E1-F156CB18025A}"/>
              </a:ext>
            </a:extLst>
          </p:cNvPr>
          <p:cNvSpPr txBox="1"/>
          <p:nvPr/>
        </p:nvSpPr>
        <p:spPr>
          <a:xfrm>
            <a:off x="589547" y="3957885"/>
            <a:ext cx="478368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동작이 실행 중일 경우 중지 버튼을 클릭하여 동작을 중지합니다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 도중 중지를 할 경우 진행된 부분까지 결과가 저장됩니다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만약 동작 실행 중 시나리오 설정페이지에서 중지를 클릭하여도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실행 중이던 동작이 중지 됩니다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0B4763-3DA4-42CA-A445-4710D05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3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68D3C4B-80AF-4195-AAD0-72EE22B5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6" y="1862787"/>
            <a:ext cx="5675588" cy="30902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3.1 </a:t>
            </a:r>
            <a:r>
              <a:rPr lang="ko-KR" altLang="en-US" sz="1600" b="1" dirty="0"/>
              <a:t>시나리오 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3EFFDE-5E29-4694-BF56-DBCAB21204E0}"/>
              </a:ext>
            </a:extLst>
          </p:cNvPr>
          <p:cNvSpPr/>
          <p:nvPr/>
        </p:nvSpPr>
        <p:spPr>
          <a:xfrm>
            <a:off x="4655342" y="2110300"/>
            <a:ext cx="407821" cy="2286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D7FC2-2E08-4D48-BA71-DCBDB68AC787}"/>
              </a:ext>
            </a:extLst>
          </p:cNvPr>
          <p:cNvSpPr/>
          <p:nvPr/>
        </p:nvSpPr>
        <p:spPr>
          <a:xfrm>
            <a:off x="4765758" y="1862787"/>
            <a:ext cx="594811" cy="247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5281864"/>
            <a:ext cx="581441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상단의 시나리오 설정메뉴를 클릭하여 메뉴에 들어갑니다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 추가와 마찬가지로 추가버튼을 클릭하여 시나리오 입력 폼을 초기화합니다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필수 값들을 작성하고 시나리오로 실행할 동작들을 등록합니다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 버튼을 눌러 내용을 저장합니다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659425-DD30-4B64-86F4-818AD2C15BCC}"/>
              </a:ext>
            </a:extLst>
          </p:cNvPr>
          <p:cNvSpPr/>
          <p:nvPr/>
        </p:nvSpPr>
        <p:spPr>
          <a:xfrm>
            <a:off x="1143000" y="4661629"/>
            <a:ext cx="454192" cy="223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2873951-8F67-44B2-BC42-A8A4B75DC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8" r="70338" b="63706"/>
          <a:stretch/>
        </p:blipFill>
        <p:spPr>
          <a:xfrm>
            <a:off x="589546" y="6620875"/>
            <a:ext cx="3145980" cy="16932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97E9AE-A236-444B-B3CE-D5609576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9" t="9595" r="313" b="79215"/>
          <a:stretch/>
        </p:blipFill>
        <p:spPr>
          <a:xfrm>
            <a:off x="3735526" y="6782459"/>
            <a:ext cx="2532615" cy="7208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7EC3CB-BC3D-42ED-9D7E-859CF5BC17FA}"/>
              </a:ext>
            </a:extLst>
          </p:cNvPr>
          <p:cNvSpPr txBox="1"/>
          <p:nvPr/>
        </p:nvSpPr>
        <p:spPr>
          <a:xfrm>
            <a:off x="589547" y="8314131"/>
            <a:ext cx="481734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200" dirty="0"/>
              <a:t>저장에 성공하면 저장된 시나리오를 목록에서 확인할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>
            <a:off x="566014" y="7858019"/>
            <a:ext cx="3103617" cy="239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30B3C3-5E99-486F-B3EF-F1A8FC72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24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D9FC46-5681-4EA8-BA57-9B1EEC51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"/>
          <a:stretch/>
        </p:blipFill>
        <p:spPr>
          <a:xfrm>
            <a:off x="572101" y="2070561"/>
            <a:ext cx="5814412" cy="27409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3.2 </a:t>
            </a:r>
            <a:r>
              <a:rPr lang="ko-KR" altLang="en-US" sz="1600" b="1" dirty="0"/>
              <a:t>시나리오 수정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953000"/>
            <a:ext cx="4358886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수정할 시나리오를 목록에서 선택합니다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내용을 수정하고 동작을 등록하는 작업을 통해 수정합니다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 버튼 클릭하여 수정된 내용을 저장합니다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>
            <a:off x="535658" y="2937768"/>
            <a:ext cx="2279732" cy="238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17C70-3E3E-47B4-AB06-40F33BB043C9}"/>
              </a:ext>
            </a:extLst>
          </p:cNvPr>
          <p:cNvSpPr/>
          <p:nvPr/>
        </p:nvSpPr>
        <p:spPr>
          <a:xfrm>
            <a:off x="3335005" y="2344210"/>
            <a:ext cx="3051508" cy="2444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4A60E2-B286-4B97-A603-7F64094D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3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7BB52B-C624-43A2-B4A1-7C37C6FFA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768167"/>
            <a:ext cx="4316602" cy="24271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3.3 </a:t>
            </a:r>
            <a:r>
              <a:rPr lang="ko-KR" altLang="en-US" sz="1600" b="1" dirty="0"/>
              <a:t>시나리오 삭제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133245"/>
            <a:ext cx="3826689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삭제할 시나리오를 체크합니다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 flipV="1">
            <a:off x="596138" y="3690114"/>
            <a:ext cx="270136" cy="34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04F5D-B0D1-4348-8751-2D0D8A5BE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5" t="42787" r="35835" b="42395"/>
          <a:stretch/>
        </p:blipFill>
        <p:spPr>
          <a:xfrm>
            <a:off x="589547" y="5957261"/>
            <a:ext cx="4509033" cy="13527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8D22D-B0B6-4774-8ABF-97D942B4D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589547" y="4744443"/>
            <a:ext cx="1038389" cy="5349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56B131-1567-436A-87EA-DE5C7E8AE4CA}"/>
              </a:ext>
            </a:extLst>
          </p:cNvPr>
          <p:cNvSpPr txBox="1"/>
          <p:nvPr/>
        </p:nvSpPr>
        <p:spPr>
          <a:xfrm>
            <a:off x="589547" y="5263963"/>
            <a:ext cx="206338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0FF44-9B70-4AAC-A514-E664612E869E}"/>
              </a:ext>
            </a:extLst>
          </p:cNvPr>
          <p:cNvSpPr txBox="1"/>
          <p:nvPr/>
        </p:nvSpPr>
        <p:spPr>
          <a:xfrm>
            <a:off x="589547" y="7426493"/>
            <a:ext cx="550663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삭제 확인 팝업이 나타나고 삭제 버튼을 클릭하면 시나리오가 삭제됩니다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1D20E2-9F1D-4116-AE2B-64770E79E35D}"/>
              </a:ext>
            </a:extLst>
          </p:cNvPr>
          <p:cNvSpPr/>
          <p:nvPr/>
        </p:nvSpPr>
        <p:spPr>
          <a:xfrm flipV="1">
            <a:off x="4249727" y="6778219"/>
            <a:ext cx="635093" cy="34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1861-9035-4D8A-82AC-1899827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0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7BB52B-C624-43A2-B4A1-7C37C6FFA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768167"/>
            <a:ext cx="4316602" cy="24271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3.4 </a:t>
            </a:r>
            <a:r>
              <a:rPr lang="ko-KR" altLang="en-US" sz="1600" b="1" dirty="0"/>
              <a:t>시나리오 복원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133245"/>
            <a:ext cx="5896166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시나리오목록 오른쪽 상단의 삭제된 동작 버튼을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삭제된 시나리오는 영구히 삭제되는 것이 아니라 삭제된 시나리오로 이동됩니다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 flipV="1">
            <a:off x="3916854" y="2174135"/>
            <a:ext cx="943904" cy="292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C49F9-4303-4A29-8AF6-1B75B44B3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t="13420" r="23509" b="64683"/>
          <a:stretch/>
        </p:blipFill>
        <p:spPr>
          <a:xfrm>
            <a:off x="589548" y="5007402"/>
            <a:ext cx="5606716" cy="13187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3D91FA-1464-423A-98AF-4F532F4EFD20}"/>
              </a:ext>
            </a:extLst>
          </p:cNvPr>
          <p:cNvSpPr/>
          <p:nvPr/>
        </p:nvSpPr>
        <p:spPr>
          <a:xfrm flipV="1">
            <a:off x="5633359" y="5863817"/>
            <a:ext cx="346336" cy="272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9B3D8-37BA-4FAC-AC47-712B01DB2E2C}"/>
              </a:ext>
            </a:extLst>
          </p:cNvPr>
          <p:cNvSpPr txBox="1"/>
          <p:nvPr/>
        </p:nvSpPr>
        <p:spPr>
          <a:xfrm>
            <a:off x="589547" y="6352360"/>
            <a:ext cx="550663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삭제된 시나리오 목록 팝업에서 복원할 시나리오의 복원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63711A-1363-477A-89F3-D43D49FF8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41429" r="35789" b="40506"/>
          <a:stretch/>
        </p:blipFill>
        <p:spPr>
          <a:xfrm>
            <a:off x="589547" y="6931726"/>
            <a:ext cx="3809363" cy="13627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27709E-FC73-4CA7-A853-4853331F47D9}"/>
              </a:ext>
            </a:extLst>
          </p:cNvPr>
          <p:cNvSpPr/>
          <p:nvPr/>
        </p:nvSpPr>
        <p:spPr>
          <a:xfrm flipV="1">
            <a:off x="3680233" y="7796889"/>
            <a:ext cx="518788" cy="300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B3EE5-A031-4B43-A535-FE11D84E4D18}"/>
              </a:ext>
            </a:extLst>
          </p:cNvPr>
          <p:cNvSpPr txBox="1"/>
          <p:nvPr/>
        </p:nvSpPr>
        <p:spPr>
          <a:xfrm>
            <a:off x="589547" y="8363198"/>
            <a:ext cx="535274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복원 확인 팝업이 나타나고 복원 버튼을 클릭하면 시나리오가 복원됩니다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25D9EE-E3F1-422F-A1EA-9982F0F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5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3.5 </a:t>
            </a:r>
            <a:r>
              <a:rPr lang="ko-KR" altLang="en-US" sz="1600" b="1" dirty="0"/>
              <a:t>시나리오 실행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47C2A-4219-4D93-BF03-EF44C07DA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t="-509" r="29446" b="83931"/>
          <a:stretch/>
        </p:blipFill>
        <p:spPr>
          <a:xfrm>
            <a:off x="589547" y="5875419"/>
            <a:ext cx="5727032" cy="128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4FE237-3DA2-4CB3-BE73-C76715DD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686052"/>
            <a:ext cx="4316602" cy="24271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FABCDE-A89D-4B2B-AAF9-43153ACF073A}"/>
              </a:ext>
            </a:extLst>
          </p:cNvPr>
          <p:cNvSpPr/>
          <p:nvPr/>
        </p:nvSpPr>
        <p:spPr>
          <a:xfrm>
            <a:off x="589547" y="3621504"/>
            <a:ext cx="264695" cy="30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F73BB-181F-4D15-8B19-AE39C11D9DDB}"/>
              </a:ext>
            </a:extLst>
          </p:cNvPr>
          <p:cNvSpPr txBox="1"/>
          <p:nvPr/>
        </p:nvSpPr>
        <p:spPr>
          <a:xfrm>
            <a:off x="589547" y="3943569"/>
            <a:ext cx="398057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실행할 시나리오들을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8368C0-5A0D-4C90-AB2D-C4EF3B12A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589547" y="4503367"/>
            <a:ext cx="986511" cy="4988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FFDDE-DD2F-41AE-9691-75F1F4F175B4}"/>
              </a:ext>
            </a:extLst>
          </p:cNvPr>
          <p:cNvSpPr txBox="1"/>
          <p:nvPr/>
        </p:nvSpPr>
        <p:spPr>
          <a:xfrm>
            <a:off x="589547" y="4989044"/>
            <a:ext cx="5245347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실행 버튼을 클릭하여 체크한 동작을 실행합니다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실행버튼일 비활성화되고 중지 버튼이 활성화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4DFEE4-1653-4326-96E6-B2AF033A3A64}"/>
              </a:ext>
            </a:extLst>
          </p:cNvPr>
          <p:cNvSpPr/>
          <p:nvPr/>
        </p:nvSpPr>
        <p:spPr>
          <a:xfrm>
            <a:off x="1748377" y="5974631"/>
            <a:ext cx="3521455" cy="594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5F18C4-D5A0-4842-ADE7-F0FE0C2E3D23}"/>
              </a:ext>
            </a:extLst>
          </p:cNvPr>
          <p:cNvSpPr txBox="1"/>
          <p:nvPr/>
        </p:nvSpPr>
        <p:spPr>
          <a:xfrm>
            <a:off x="589547" y="7086303"/>
            <a:ext cx="4015843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시나리오가 실행되면 실행 상황이 상단에 표시됩니다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8A61AA-E0A3-4738-BF34-516CCE646B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7612206"/>
            <a:ext cx="3165150" cy="9675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69D9EF-92CE-4A41-B5EA-DB47C4E65F89}"/>
              </a:ext>
            </a:extLst>
          </p:cNvPr>
          <p:cNvSpPr txBox="1"/>
          <p:nvPr/>
        </p:nvSpPr>
        <p:spPr>
          <a:xfrm>
            <a:off x="589547" y="8579773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99057-3AD5-4340-BFCF-EA1F38B6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8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3.6 </a:t>
            </a:r>
            <a:r>
              <a:rPr lang="ko-KR" altLang="en-US" sz="1600" b="1" dirty="0"/>
              <a:t>시나리오 중지</a:t>
            </a:r>
            <a:endParaRPr lang="en-US" altLang="ko-KR" sz="16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C0DB38-0BE4-413A-AC51-FF94FCAC7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2" b="78022"/>
          <a:stretch/>
        </p:blipFill>
        <p:spPr>
          <a:xfrm>
            <a:off x="671448" y="1910682"/>
            <a:ext cx="4737249" cy="21876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B4C6DB-0D3A-4E3D-ABE7-9AAA8A50EF4A}"/>
              </a:ext>
            </a:extLst>
          </p:cNvPr>
          <p:cNvSpPr/>
          <p:nvPr/>
        </p:nvSpPr>
        <p:spPr>
          <a:xfrm>
            <a:off x="4537158" y="2514598"/>
            <a:ext cx="870286" cy="393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F8EF6-2745-403B-923B-38D67E462678}"/>
              </a:ext>
            </a:extLst>
          </p:cNvPr>
          <p:cNvSpPr txBox="1"/>
          <p:nvPr/>
        </p:nvSpPr>
        <p:spPr>
          <a:xfrm>
            <a:off x="589547" y="4075913"/>
            <a:ext cx="5352747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시나리오가 실행 중일 경우 중지 버튼을 클릭하여 시나리오를 중지합니다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 도중 중지를 할 경우 진행된 부분까지 결과가 저장됩니다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만약 시나리오 실행 중 동작 설정페이지에서 중지를 클릭하여도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실행 중이던 시나리오가 중지 됩니다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D09139-DB8A-4EE6-A415-70A9BCA3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7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6A94D-9791-4727-AE41-D9942AE102D2}"/>
              </a:ext>
            </a:extLst>
          </p:cNvPr>
          <p:cNvSpPr txBox="1"/>
          <p:nvPr/>
        </p:nvSpPr>
        <p:spPr>
          <a:xfrm>
            <a:off x="393973" y="2512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807B8-AA23-41E8-99D3-AD7A29209BC5}"/>
              </a:ext>
            </a:extLst>
          </p:cNvPr>
          <p:cNvSpPr txBox="1"/>
          <p:nvPr/>
        </p:nvSpPr>
        <p:spPr>
          <a:xfrm>
            <a:off x="654764" y="687534"/>
            <a:ext cx="4958409" cy="8096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hlinkClick r:id="rId2" action="ppaction://hlinksldjump"/>
              </a:rPr>
              <a:t>시스템 권장 사양</a:t>
            </a:r>
            <a:r>
              <a:rPr lang="en-US" altLang="ko-KR" sz="1200" dirty="0">
                <a:hlinkClick r:id="rId2" action="ppaction://hlinksldjump"/>
              </a:rPr>
              <a:t>………………………………………………………………………………	2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hlinkClick r:id="rId3" action="ppaction://hlinksldjump"/>
              </a:rPr>
              <a:t>소프트웨어 실행 방법</a:t>
            </a:r>
            <a:r>
              <a:rPr lang="en-US" altLang="ko-KR" sz="1200" dirty="0">
                <a:hlinkClick r:id="rId3" action="ppaction://hlinksldjump"/>
              </a:rPr>
              <a:t>..........................................................................	3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hlinkClick r:id="rId4" action="ppaction://hlinksldjump"/>
              </a:rPr>
              <a:t>성능검사 시스템 기능 요약</a:t>
            </a:r>
            <a:r>
              <a:rPr lang="en-US" altLang="ko-KR" sz="1200" dirty="0">
                <a:hlinkClick r:id="rId4" action="ppaction://hlinksldjump"/>
              </a:rPr>
              <a:t>.................................................................	4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5" action="ppaction://hlinksldjump"/>
              </a:rPr>
              <a:t>1. </a:t>
            </a:r>
            <a:r>
              <a:rPr lang="ko-KR" altLang="en-US" sz="1200" dirty="0" err="1">
                <a:hlinkClick r:id="rId5" action="ppaction://hlinksldjump"/>
              </a:rPr>
              <a:t>인증토큰</a:t>
            </a:r>
            <a:r>
              <a:rPr lang="en-US" altLang="ko-KR" sz="1200" dirty="0">
                <a:hlinkClick r:id="rId5" action="ppaction://hlinksldjump"/>
              </a:rPr>
              <a:t>……………………………………………………………………………………….	5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동작 설정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6" action="ppaction://hlinksldjump"/>
              </a:rPr>
              <a:t>2.1 </a:t>
            </a:r>
            <a:r>
              <a:rPr lang="ko-KR" altLang="en-US" sz="1200" dirty="0">
                <a:hlinkClick r:id="rId6" action="ppaction://hlinksldjump"/>
              </a:rPr>
              <a:t>동작 추가</a:t>
            </a:r>
            <a:r>
              <a:rPr lang="en-US" altLang="ko-KR" sz="1200" dirty="0">
                <a:hlinkClick r:id="rId6" action="ppaction://hlinksldjump"/>
              </a:rPr>
              <a:t>………………………………………………………………………….	6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7" action="ppaction://hlinksldjump"/>
              </a:rPr>
              <a:t>2.2 </a:t>
            </a:r>
            <a:r>
              <a:rPr lang="ko-KR" altLang="en-US" sz="1200" dirty="0">
                <a:hlinkClick r:id="rId7" action="ppaction://hlinksldjump"/>
              </a:rPr>
              <a:t>동작 수정</a:t>
            </a:r>
            <a:r>
              <a:rPr lang="en-US" altLang="ko-KR" sz="1200" dirty="0">
                <a:hlinkClick r:id="rId7" action="ppaction://hlinksldjump"/>
              </a:rPr>
              <a:t>………………………………………………………………………….	8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8" action="ppaction://hlinksldjump"/>
              </a:rPr>
              <a:t>2.3 </a:t>
            </a:r>
            <a:r>
              <a:rPr lang="ko-KR" altLang="en-US" sz="1200" dirty="0">
                <a:hlinkClick r:id="rId8" action="ppaction://hlinksldjump"/>
              </a:rPr>
              <a:t>동작 삭제</a:t>
            </a:r>
            <a:r>
              <a:rPr lang="en-US" altLang="ko-KR" sz="1200" dirty="0">
                <a:hlinkClick r:id="rId8" action="ppaction://hlinksldjump"/>
              </a:rPr>
              <a:t>………………………………………………………………………….	9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9" action="ppaction://hlinksldjump"/>
              </a:rPr>
              <a:t>2.4 </a:t>
            </a:r>
            <a:r>
              <a:rPr lang="ko-KR" altLang="en-US" sz="1200" dirty="0">
                <a:hlinkClick r:id="rId9" action="ppaction://hlinksldjump"/>
              </a:rPr>
              <a:t>동작 복원</a:t>
            </a:r>
            <a:r>
              <a:rPr lang="en-US" altLang="ko-KR" sz="1200" dirty="0">
                <a:hlinkClick r:id="rId9" action="ppaction://hlinksldjump"/>
              </a:rPr>
              <a:t>………………………………………………………………………….	10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0" action="ppaction://hlinksldjump"/>
              </a:rPr>
              <a:t>2.5 </a:t>
            </a:r>
            <a:r>
              <a:rPr lang="ko-KR" altLang="en-US" sz="1200" dirty="0">
                <a:hlinkClick r:id="rId10" action="ppaction://hlinksldjump"/>
              </a:rPr>
              <a:t>동작 실행</a:t>
            </a:r>
            <a:r>
              <a:rPr lang="en-US" altLang="ko-KR" sz="1200" dirty="0">
                <a:hlinkClick r:id="rId10" action="ppaction://hlinksldjump"/>
              </a:rPr>
              <a:t>………………………………………………………………………….	11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1" action="ppaction://hlinksldjump"/>
              </a:rPr>
              <a:t>2.6 </a:t>
            </a:r>
            <a:r>
              <a:rPr lang="ko-KR" altLang="en-US" sz="1200" dirty="0">
                <a:hlinkClick r:id="rId11" action="ppaction://hlinksldjump"/>
              </a:rPr>
              <a:t>동작 중지</a:t>
            </a:r>
            <a:r>
              <a:rPr lang="en-US" altLang="ko-KR" sz="1200" dirty="0">
                <a:hlinkClick r:id="rId11" action="ppaction://hlinksldjump"/>
              </a:rPr>
              <a:t>………………………………………………………………………….	12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시나리오 설정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2" action="ppaction://hlinksldjump"/>
              </a:rPr>
              <a:t>3.1 </a:t>
            </a:r>
            <a:r>
              <a:rPr lang="ko-KR" altLang="en-US" sz="1200" dirty="0">
                <a:hlinkClick r:id="rId12" action="ppaction://hlinksldjump"/>
              </a:rPr>
              <a:t>시나리오 추가</a:t>
            </a:r>
            <a:r>
              <a:rPr lang="en-US" altLang="ko-KR" sz="1200" dirty="0">
                <a:hlinkClick r:id="rId12" action="ppaction://hlinksldjump"/>
              </a:rPr>
              <a:t>………………………………………………………………….	13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3" action="ppaction://hlinksldjump"/>
              </a:rPr>
              <a:t>3.2 </a:t>
            </a:r>
            <a:r>
              <a:rPr lang="ko-KR" altLang="en-US" sz="1200" dirty="0">
                <a:hlinkClick r:id="rId13" action="ppaction://hlinksldjump"/>
              </a:rPr>
              <a:t>시나리오 수정</a:t>
            </a:r>
            <a:r>
              <a:rPr lang="en-US" altLang="ko-KR" sz="1200" dirty="0">
                <a:hlinkClick r:id="rId13" action="ppaction://hlinksldjump"/>
              </a:rPr>
              <a:t>………………………………………………………………….	14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4" action="ppaction://hlinksldjump"/>
              </a:rPr>
              <a:t>3.3 </a:t>
            </a:r>
            <a:r>
              <a:rPr lang="ko-KR" altLang="en-US" sz="1200" dirty="0">
                <a:hlinkClick r:id="rId14" action="ppaction://hlinksldjump"/>
              </a:rPr>
              <a:t>시나리오 삭제</a:t>
            </a:r>
            <a:r>
              <a:rPr lang="en-US" altLang="ko-KR" sz="1200" dirty="0">
                <a:hlinkClick r:id="rId14" action="ppaction://hlinksldjump"/>
              </a:rPr>
              <a:t>………………………………………………………………….	15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5" action="ppaction://hlinksldjump"/>
              </a:rPr>
              <a:t>3.4 </a:t>
            </a:r>
            <a:r>
              <a:rPr lang="ko-KR" altLang="en-US" sz="1200" dirty="0">
                <a:hlinkClick r:id="rId15" action="ppaction://hlinksldjump"/>
              </a:rPr>
              <a:t>시나리오 복원</a:t>
            </a:r>
            <a:r>
              <a:rPr lang="en-US" altLang="ko-KR" sz="1200" dirty="0">
                <a:hlinkClick r:id="rId15" action="ppaction://hlinksldjump"/>
              </a:rPr>
              <a:t>………………………………………………………………….	16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6" action="ppaction://hlinksldjump"/>
              </a:rPr>
              <a:t>3.5 </a:t>
            </a:r>
            <a:r>
              <a:rPr lang="ko-KR" altLang="en-US" sz="1200" dirty="0">
                <a:hlinkClick r:id="rId16" action="ppaction://hlinksldjump"/>
              </a:rPr>
              <a:t>시나리오 실행</a:t>
            </a:r>
            <a:r>
              <a:rPr lang="en-US" altLang="ko-KR" sz="1200" dirty="0">
                <a:hlinkClick r:id="rId16" action="ppaction://hlinksldjump"/>
              </a:rPr>
              <a:t>………………………………………………………………….	17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7" action="ppaction://hlinksldjump"/>
              </a:rPr>
              <a:t>3.6 </a:t>
            </a:r>
            <a:r>
              <a:rPr lang="ko-KR" altLang="en-US" sz="1200" dirty="0">
                <a:hlinkClick r:id="rId17" action="ppaction://hlinksldjump"/>
              </a:rPr>
              <a:t>시나리오 중지</a:t>
            </a:r>
            <a:r>
              <a:rPr lang="en-US" altLang="ko-KR" sz="1200" dirty="0">
                <a:hlinkClick r:id="rId17" action="ppaction://hlinksldjump"/>
              </a:rPr>
              <a:t>………………………………………………………………….	18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18" action="ppaction://hlinksldjump"/>
              </a:rPr>
              <a:t>3.7 </a:t>
            </a:r>
            <a:r>
              <a:rPr lang="ko-KR" altLang="en-US" sz="1200" dirty="0">
                <a:hlinkClick r:id="rId18" action="ppaction://hlinksldjump"/>
              </a:rPr>
              <a:t>시나리오 예약</a:t>
            </a:r>
            <a:r>
              <a:rPr lang="en-US" altLang="ko-KR" sz="1200" dirty="0">
                <a:hlinkClick r:id="rId18" action="ppaction://hlinksldjump"/>
              </a:rPr>
              <a:t>………………………………………………………………….	19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>
              <a:hlinkClick r:id="rId19" action="ppaction://hlinksldjump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19" action="ppaction://hlinksldjump"/>
              </a:rPr>
              <a:t>4. </a:t>
            </a:r>
            <a:r>
              <a:rPr lang="ko-KR" altLang="en-US" sz="1200" dirty="0">
                <a:hlinkClick r:id="rId19" action="ppaction://hlinksldjump"/>
              </a:rPr>
              <a:t>통계조회</a:t>
            </a:r>
            <a:r>
              <a:rPr lang="en-US" altLang="ko-KR" sz="1200" dirty="0">
                <a:hlinkClick r:id="rId19" action="ppaction://hlinksldjump"/>
              </a:rPr>
              <a:t>………………………………………………………………………………………	19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20" action="ppaction://hlinksldjump"/>
              </a:rPr>
              <a:t>4.1 </a:t>
            </a:r>
            <a:r>
              <a:rPr lang="ko-KR" altLang="en-US" sz="1200" dirty="0">
                <a:hlinkClick r:id="rId20" action="ppaction://hlinksldjump"/>
              </a:rPr>
              <a:t>결과 내용 상세보기</a:t>
            </a:r>
            <a:r>
              <a:rPr lang="en-US" altLang="ko-KR" sz="1200" dirty="0">
                <a:hlinkClick r:id="rId20" action="ppaction://hlinksldjump"/>
              </a:rPr>
              <a:t>…………………………………………………………	21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21" action="ppaction://hlinksldjump"/>
              </a:rPr>
              <a:t>4.2 </a:t>
            </a:r>
            <a:r>
              <a:rPr lang="ko-KR" altLang="en-US" sz="1200" dirty="0">
                <a:hlinkClick r:id="rId21" action="ppaction://hlinksldjump"/>
              </a:rPr>
              <a:t>결과 엑셀 다운로드</a:t>
            </a:r>
            <a:r>
              <a:rPr lang="en-US" altLang="ko-KR" sz="1200" dirty="0">
                <a:hlinkClick r:id="rId21" action="ppaction://hlinksldjump"/>
              </a:rPr>
              <a:t>…………………………………………………………	22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2" action="ppaction://hlinksldjump"/>
              </a:rPr>
              <a:t>5. </a:t>
            </a:r>
            <a:r>
              <a:rPr lang="ko-KR" altLang="en-US" sz="1200" dirty="0">
                <a:hlinkClick r:id="rId22" action="ppaction://hlinksldjump"/>
              </a:rPr>
              <a:t>예약관리</a:t>
            </a:r>
            <a:r>
              <a:rPr lang="en-US" altLang="ko-KR" sz="1200" dirty="0">
                <a:hlinkClick r:id="rId22" action="ppaction://hlinksldjump"/>
              </a:rPr>
              <a:t>………………………………………………………………………………………..	24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hlinkClick r:id="rId23" action="ppaction://hlinksldjump"/>
              </a:rPr>
              <a:t>5.1 </a:t>
            </a:r>
            <a:r>
              <a:rPr lang="ko-KR" altLang="en-US" sz="1200" dirty="0">
                <a:hlinkClick r:id="rId23" action="ppaction://hlinksldjump"/>
              </a:rPr>
              <a:t>예약 삭제</a:t>
            </a:r>
            <a:r>
              <a:rPr lang="en-US" altLang="ko-KR" sz="1200" dirty="0">
                <a:hlinkClick r:id="rId23" action="ppaction://hlinksldjump"/>
              </a:rPr>
              <a:t>………………………………………………………………………….	25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hlinkClick r:id="rId24" action="ppaction://hlinksldjump"/>
              </a:rPr>
              <a:t>6. </a:t>
            </a:r>
            <a:r>
              <a:rPr lang="ko-KR" altLang="en-US" sz="1200" dirty="0">
                <a:hlinkClick r:id="rId24" action="ppaction://hlinksldjump"/>
              </a:rPr>
              <a:t>통계그래프</a:t>
            </a:r>
            <a:r>
              <a:rPr lang="en-US" altLang="ko-KR" sz="1200" dirty="0">
                <a:hlinkClick r:id="rId24" action="ppaction://hlinksldjump"/>
              </a:rPr>
              <a:t>	…………………………………………………………………………………….	26</a:t>
            </a:r>
            <a:endParaRPr lang="en-US" altLang="ko-KR" sz="1200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582D61B7-51B9-402C-818D-E80D8DD8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22823" y="9181397"/>
            <a:ext cx="1543050" cy="527403"/>
          </a:xfrm>
        </p:spPr>
        <p:txBody>
          <a:bodyPr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fld id="{9AE3AF63-2C54-4EEF-A24F-4C6F832BFB45}" type="slidenum">
              <a:rPr lang="ko-KR" altLang="en-US" sz="1400" smtClean="0">
                <a:solidFill>
                  <a:schemeClr val="tx1"/>
                </a:solidFill>
                <a:latin typeface="+mn-ea"/>
              </a:rPr>
              <a:pPr/>
              <a:t>1</a:t>
            </a:fld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44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ED838D-8177-4D1E-9FB0-853FC464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66957" r="50770" b="18158"/>
          <a:stretch/>
        </p:blipFill>
        <p:spPr>
          <a:xfrm>
            <a:off x="589547" y="4414702"/>
            <a:ext cx="3859448" cy="1210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3.7 </a:t>
            </a:r>
            <a:r>
              <a:rPr lang="ko-KR" altLang="en-US" sz="1600" b="1" dirty="0"/>
              <a:t>시나리오 예약</a:t>
            </a:r>
            <a:endParaRPr lang="en-US" altLang="ko-KR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F73BB-181F-4D15-8B19-AE39C11D9DDB}"/>
              </a:ext>
            </a:extLst>
          </p:cNvPr>
          <p:cNvSpPr txBox="1"/>
          <p:nvPr/>
        </p:nvSpPr>
        <p:spPr>
          <a:xfrm>
            <a:off x="589547" y="3943569"/>
            <a:ext cx="3826689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예약할 시나리오를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FFDDE-DD2F-41AE-9691-75F1F4F175B4}"/>
              </a:ext>
            </a:extLst>
          </p:cNvPr>
          <p:cNvSpPr txBox="1"/>
          <p:nvPr/>
        </p:nvSpPr>
        <p:spPr>
          <a:xfrm>
            <a:off x="589546" y="5568977"/>
            <a:ext cx="5342021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예약 날짜를 형식에 맞게 입력합니다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예약 버튼을 클릭하여 시나리오를 예약합니다</a:t>
            </a:r>
            <a:r>
              <a:rPr lang="en-US" altLang="ko-KR" sz="1200" dirty="0"/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4DFEE4-1653-4326-96E6-B2AF033A3A64}"/>
              </a:ext>
            </a:extLst>
          </p:cNvPr>
          <p:cNvSpPr/>
          <p:nvPr/>
        </p:nvSpPr>
        <p:spPr>
          <a:xfrm>
            <a:off x="1455821" y="4831760"/>
            <a:ext cx="1155032" cy="305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8A61AA-E0A3-4738-BF34-516CCE646B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6553424"/>
            <a:ext cx="3165150" cy="9675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69D9EF-92CE-4A41-B5EA-DB47C4E65F89}"/>
              </a:ext>
            </a:extLst>
          </p:cNvPr>
          <p:cNvSpPr txBox="1"/>
          <p:nvPr/>
        </p:nvSpPr>
        <p:spPr>
          <a:xfrm>
            <a:off x="589547" y="7520991"/>
            <a:ext cx="370806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예약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99057-3AD5-4340-BFCF-EA1F38B6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FCF328-DE53-4201-908B-119930F62D1D}"/>
              </a:ext>
            </a:extLst>
          </p:cNvPr>
          <p:cNvSpPr/>
          <p:nvPr/>
        </p:nvSpPr>
        <p:spPr>
          <a:xfrm>
            <a:off x="1455821" y="5221843"/>
            <a:ext cx="577516" cy="262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D164DF-C421-4FE8-AF49-89ED26ED88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91" r="76501" b="59565"/>
          <a:stretch/>
        </p:blipFill>
        <p:spPr>
          <a:xfrm>
            <a:off x="589545" y="1824079"/>
            <a:ext cx="3708065" cy="20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ADED47-D3AB-4765-BDB3-5A7F7DB61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4" r="88" b="10678"/>
          <a:stretch/>
        </p:blipFill>
        <p:spPr>
          <a:xfrm>
            <a:off x="646439" y="2000153"/>
            <a:ext cx="5213346" cy="2322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통계조회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40CE9-94EC-4E60-94BA-4AF37A6B940B}"/>
              </a:ext>
            </a:extLst>
          </p:cNvPr>
          <p:cNvSpPr txBox="1"/>
          <p:nvPr/>
        </p:nvSpPr>
        <p:spPr>
          <a:xfrm>
            <a:off x="589547" y="4466529"/>
            <a:ext cx="6219972" cy="89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실행한 동작</a:t>
            </a:r>
            <a:r>
              <a:rPr lang="en-US" altLang="ko-KR" sz="1200" dirty="0"/>
              <a:t>, </a:t>
            </a:r>
            <a:r>
              <a:rPr lang="ko-KR" altLang="en-US" sz="1200" dirty="0"/>
              <a:t>시나리오의 결과를 볼 수 있는 통계조회 페이지 입니다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왼쪽 목록에서 기록을 클릭하면  차트와 실행 결과가 표에 표출됩니다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그래프 우측의 단위에서 </a:t>
            </a:r>
            <a:r>
              <a:rPr lang="en-US" altLang="ko-KR" sz="1200" dirty="0"/>
              <a:t>1</a:t>
            </a:r>
            <a:r>
              <a:rPr lang="ko-KR" altLang="en-US" sz="1200" dirty="0"/>
              <a:t>초</a:t>
            </a:r>
            <a:r>
              <a:rPr lang="en-US" altLang="ko-KR" sz="1200" dirty="0"/>
              <a:t>, 10</a:t>
            </a:r>
            <a:r>
              <a:rPr lang="ko-KR" altLang="en-US" sz="1200" dirty="0"/>
              <a:t>초</a:t>
            </a:r>
            <a:r>
              <a:rPr lang="en-US" altLang="ko-KR" sz="1200" dirty="0"/>
              <a:t>, 1</a:t>
            </a:r>
            <a:r>
              <a:rPr lang="ko-KR" altLang="en-US" sz="1200" dirty="0"/>
              <a:t>분</a:t>
            </a:r>
            <a:r>
              <a:rPr lang="en-US" altLang="ko-KR" sz="1200" dirty="0"/>
              <a:t>, 1</a:t>
            </a:r>
            <a:r>
              <a:rPr lang="ko-KR" altLang="en-US" sz="1200" dirty="0"/>
              <a:t>시간 간격으로  </a:t>
            </a:r>
            <a:r>
              <a:rPr lang="en-US" altLang="ko-KR" sz="1200" dirty="0"/>
              <a:t>x</a:t>
            </a:r>
            <a:r>
              <a:rPr lang="ko-KR" altLang="en-US" sz="1200" dirty="0"/>
              <a:t>축 단위를 표기할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C11879-D014-463E-8FBD-AAC9C011E279}"/>
              </a:ext>
            </a:extLst>
          </p:cNvPr>
          <p:cNvSpPr/>
          <p:nvPr/>
        </p:nvSpPr>
        <p:spPr>
          <a:xfrm>
            <a:off x="635920" y="2257425"/>
            <a:ext cx="1102393" cy="2041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6DB593-E6A6-4532-8789-951B121C6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52773" r="63534" b="31227"/>
          <a:stretch/>
        </p:blipFill>
        <p:spPr>
          <a:xfrm>
            <a:off x="554705" y="7876488"/>
            <a:ext cx="1457070" cy="13376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8DFDE0B-9AB2-438E-B954-70C001683C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6795" r="5010" b="61960"/>
          <a:stretch/>
        </p:blipFill>
        <p:spPr>
          <a:xfrm>
            <a:off x="559469" y="5812708"/>
            <a:ext cx="1543050" cy="12084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EBAAF5-A82C-412C-AEFF-CFF15A466808}"/>
              </a:ext>
            </a:extLst>
          </p:cNvPr>
          <p:cNvSpPr txBox="1"/>
          <p:nvPr/>
        </p:nvSpPr>
        <p:spPr>
          <a:xfrm>
            <a:off x="509808" y="5343435"/>
            <a:ext cx="107112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동작 </a:t>
            </a:r>
            <a:r>
              <a:rPr lang="ko-KR" altLang="en-US" sz="1200" dirty="0" err="1"/>
              <a:t>수행명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DFDE9-3424-4ECF-9620-60E8EE9D5C87}"/>
              </a:ext>
            </a:extLst>
          </p:cNvPr>
          <p:cNvSpPr txBox="1"/>
          <p:nvPr/>
        </p:nvSpPr>
        <p:spPr>
          <a:xfrm>
            <a:off x="554705" y="7407215"/>
            <a:ext cx="137890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시나리오 </a:t>
            </a:r>
            <a:r>
              <a:rPr lang="ko-KR" altLang="en-US" sz="1200" dirty="0" err="1"/>
              <a:t>수행명</a:t>
            </a:r>
            <a:endParaRPr lang="en-US" altLang="ko-KR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DB752A4-AF58-40C2-BD9A-EA83A52A1DF8}"/>
              </a:ext>
            </a:extLst>
          </p:cNvPr>
          <p:cNvSpPr/>
          <p:nvPr/>
        </p:nvSpPr>
        <p:spPr>
          <a:xfrm>
            <a:off x="1263316" y="6181890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2C6EC36-9304-4B02-AA4B-4127E43BE408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396820" y="5670034"/>
            <a:ext cx="968890" cy="54533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5E765D-98B1-4E7A-A3C7-B79A39ECE23D}"/>
              </a:ext>
            </a:extLst>
          </p:cNvPr>
          <p:cNvSpPr txBox="1"/>
          <p:nvPr/>
        </p:nvSpPr>
        <p:spPr>
          <a:xfrm>
            <a:off x="2365710" y="5443280"/>
            <a:ext cx="780983" cy="318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FF0000"/>
                </a:solidFill>
              </a:rPr>
              <a:t>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63FAD-CB1D-4A52-B400-A5344055880E}"/>
              </a:ext>
            </a:extLst>
          </p:cNvPr>
          <p:cNvSpPr txBox="1"/>
          <p:nvPr/>
        </p:nvSpPr>
        <p:spPr>
          <a:xfrm>
            <a:off x="2270078" y="5873793"/>
            <a:ext cx="3711272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수행명은 </a:t>
            </a:r>
            <a:r>
              <a:rPr lang="en-US" altLang="ko-KR" sz="1100" dirty="0"/>
              <a:t>‘-’ </a:t>
            </a:r>
            <a:r>
              <a:rPr lang="ko-KR" altLang="en-US" sz="1100" dirty="0"/>
              <a:t>문자로 구분이 됩니다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개별로 동작만 실행시킨 결과에서는 왼쪽 그림과 같이</a:t>
            </a:r>
            <a:br>
              <a:rPr lang="en-US" altLang="ko-KR" sz="1100" dirty="0"/>
            </a:br>
            <a:r>
              <a:rPr lang="ko-KR" altLang="en-US" sz="1100" dirty="0" err="1"/>
              <a:t>동작명</a:t>
            </a:r>
            <a:r>
              <a:rPr lang="en-US" altLang="ko-KR" sz="1100" dirty="0"/>
              <a:t>-</a:t>
            </a:r>
            <a:r>
              <a:rPr lang="ko-KR" altLang="en-US" sz="1100" dirty="0"/>
              <a:t>반복 횟수</a:t>
            </a:r>
            <a:r>
              <a:rPr lang="en-US" altLang="ko-KR" sz="1100" dirty="0"/>
              <a:t>-</a:t>
            </a:r>
            <a:r>
              <a:rPr lang="ko-KR" altLang="en-US" sz="1100" dirty="0"/>
              <a:t>실행순서로 구성됩니다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ex) </a:t>
            </a:r>
            <a:r>
              <a:rPr lang="ko-KR" altLang="en-US" sz="1100" dirty="0"/>
              <a:t>구글</a:t>
            </a:r>
            <a:r>
              <a:rPr lang="en-US" altLang="ko-KR" sz="1100" dirty="0"/>
              <a:t>-1-001, </a:t>
            </a:r>
            <a:r>
              <a:rPr lang="ko-KR" altLang="en-US" sz="1100" dirty="0"/>
              <a:t>구글</a:t>
            </a:r>
            <a:r>
              <a:rPr lang="en-US" altLang="ko-KR" sz="1100" dirty="0"/>
              <a:t>-1-002,</a:t>
            </a:r>
            <a:br>
              <a:rPr lang="en-US" altLang="ko-KR" sz="1100" dirty="0"/>
            </a:br>
            <a:r>
              <a:rPr lang="en-US" altLang="ko-KR" sz="1100" dirty="0"/>
              <a:t>      </a:t>
            </a:r>
            <a:r>
              <a:rPr lang="ko-KR" altLang="en-US" sz="1100" dirty="0"/>
              <a:t>구글</a:t>
            </a:r>
            <a:r>
              <a:rPr lang="en-US" altLang="ko-KR" sz="1100" dirty="0"/>
              <a:t>-2-001, </a:t>
            </a:r>
            <a:r>
              <a:rPr lang="ko-KR" altLang="en-US" sz="1100" dirty="0"/>
              <a:t>구글</a:t>
            </a:r>
            <a:r>
              <a:rPr lang="en-US" altLang="ko-KR" sz="1100" dirty="0"/>
              <a:t>-2-002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9B340D-D69D-46C4-99FF-F880383D4919}"/>
              </a:ext>
            </a:extLst>
          </p:cNvPr>
          <p:cNvSpPr txBox="1"/>
          <p:nvPr/>
        </p:nvSpPr>
        <p:spPr>
          <a:xfrm>
            <a:off x="2270078" y="7876488"/>
            <a:ext cx="4517583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시나리오 또한 수행명이 </a:t>
            </a:r>
            <a:r>
              <a:rPr lang="en-US" altLang="ko-KR" sz="1100" dirty="0"/>
              <a:t>‘-’ </a:t>
            </a:r>
            <a:r>
              <a:rPr lang="ko-KR" altLang="en-US" sz="1100" dirty="0"/>
              <a:t>문자로 구분이 됩니다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시나리오로 실행시킨 동작 결과에서는</a:t>
            </a:r>
            <a:br>
              <a:rPr lang="en-US" altLang="ko-KR" sz="1100" dirty="0"/>
            </a:br>
            <a:r>
              <a:rPr lang="ko-KR" altLang="en-US" sz="1100" dirty="0" err="1"/>
              <a:t>동작명</a:t>
            </a:r>
            <a:r>
              <a:rPr lang="en-US" altLang="ko-KR" sz="1100" dirty="0"/>
              <a:t>-</a:t>
            </a:r>
            <a:r>
              <a:rPr lang="ko-KR" altLang="en-US" sz="1100" dirty="0"/>
              <a:t>시나리오 반복횟수</a:t>
            </a:r>
            <a:r>
              <a:rPr lang="en-US" altLang="ko-KR" sz="1100" dirty="0"/>
              <a:t>-</a:t>
            </a:r>
            <a:r>
              <a:rPr lang="ko-KR" altLang="en-US" sz="1100" dirty="0"/>
              <a:t>동작 반복 횟수</a:t>
            </a:r>
            <a:r>
              <a:rPr lang="en-US" altLang="ko-KR" sz="1100" dirty="0"/>
              <a:t>-</a:t>
            </a:r>
            <a:r>
              <a:rPr lang="ko-KR" altLang="en-US" sz="1100" dirty="0"/>
              <a:t>실행순서로 구성됩니다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ex) </a:t>
            </a:r>
            <a:r>
              <a:rPr lang="ko-KR" altLang="en-US" sz="1100" dirty="0"/>
              <a:t>로컬</a:t>
            </a:r>
            <a:r>
              <a:rPr lang="en-US" altLang="ko-KR" sz="1100" dirty="0"/>
              <a:t>-1-1-001, </a:t>
            </a:r>
            <a:r>
              <a:rPr lang="ko-KR" altLang="en-US" sz="1100" dirty="0"/>
              <a:t>로컬</a:t>
            </a:r>
            <a:r>
              <a:rPr lang="en-US" altLang="ko-KR" sz="1100" dirty="0"/>
              <a:t>-1-2-001,</a:t>
            </a:r>
            <a:br>
              <a:rPr lang="en-US" altLang="ko-KR" sz="1100" dirty="0"/>
            </a:br>
            <a:r>
              <a:rPr lang="en-US" altLang="ko-KR" sz="1100" dirty="0"/>
              <a:t>      </a:t>
            </a:r>
            <a:r>
              <a:rPr lang="ko-KR" altLang="en-US" sz="1100" dirty="0"/>
              <a:t>로컬</a:t>
            </a:r>
            <a:r>
              <a:rPr lang="en-US" altLang="ko-KR" sz="1100" dirty="0"/>
              <a:t>-2-1-001, </a:t>
            </a:r>
            <a:r>
              <a:rPr lang="ko-KR" altLang="en-US" sz="1100" dirty="0"/>
              <a:t>로컬</a:t>
            </a:r>
            <a:r>
              <a:rPr lang="en-US" altLang="ko-KR" sz="1100" dirty="0"/>
              <a:t>-2-2-001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F2568F-4D7A-4AD3-A6D3-11B1732E2FDD}"/>
              </a:ext>
            </a:extLst>
          </p:cNvPr>
          <p:cNvSpPr/>
          <p:nvPr/>
        </p:nvSpPr>
        <p:spPr>
          <a:xfrm>
            <a:off x="1151021" y="8247313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784EFDB-5F24-4F26-8B8C-232C82B55084}"/>
              </a:ext>
            </a:extLst>
          </p:cNvPr>
          <p:cNvSpPr/>
          <p:nvPr/>
        </p:nvSpPr>
        <p:spPr>
          <a:xfrm>
            <a:off x="1298720" y="8247313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AF02DB-C7C2-4ACB-BB40-096D3E5D4078}"/>
              </a:ext>
            </a:extLst>
          </p:cNvPr>
          <p:cNvCxnSpPr>
            <a:cxnSpLocks/>
            <a:stCxn id="41" idx="7"/>
            <a:endCxn id="52" idx="1"/>
          </p:cNvCxnSpPr>
          <p:nvPr/>
        </p:nvCxnSpPr>
        <p:spPr>
          <a:xfrm flipV="1">
            <a:off x="1432224" y="7753831"/>
            <a:ext cx="972515" cy="52696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7CC1486-0278-4365-80A8-D4044B99EDC4}"/>
              </a:ext>
            </a:extLst>
          </p:cNvPr>
          <p:cNvCxnSpPr>
            <a:cxnSpLocks/>
            <a:stCxn id="40" idx="0"/>
            <a:endCxn id="51" idx="1"/>
          </p:cNvCxnSpPr>
          <p:nvPr/>
        </p:nvCxnSpPr>
        <p:spPr>
          <a:xfrm flipV="1">
            <a:off x="1229226" y="7490802"/>
            <a:ext cx="1168744" cy="75651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891018-73C3-4E43-A5F3-ECE2669F0478}"/>
              </a:ext>
            </a:extLst>
          </p:cNvPr>
          <p:cNvSpPr txBox="1"/>
          <p:nvPr/>
        </p:nvSpPr>
        <p:spPr>
          <a:xfrm>
            <a:off x="2397970" y="7336625"/>
            <a:ext cx="1322798" cy="308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FF0000"/>
                </a:solidFill>
              </a:rPr>
              <a:t>시나리오 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94F324-144D-40E9-A412-1ED07368FBE9}"/>
              </a:ext>
            </a:extLst>
          </p:cNvPr>
          <p:cNvSpPr txBox="1"/>
          <p:nvPr/>
        </p:nvSpPr>
        <p:spPr>
          <a:xfrm>
            <a:off x="2404739" y="7599654"/>
            <a:ext cx="1053494" cy="308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FF0000"/>
                </a:solidFill>
              </a:rPr>
              <a:t>동작 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C46A04-FF6E-4C1F-8A03-EF1C914D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FF1EC9-427C-4C7D-BD7B-7B956766455B}"/>
              </a:ext>
            </a:extLst>
          </p:cNvPr>
          <p:cNvSpPr/>
          <p:nvPr/>
        </p:nvSpPr>
        <p:spPr>
          <a:xfrm>
            <a:off x="1179957" y="2489527"/>
            <a:ext cx="6539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756E3-963E-416E-8DC0-B3173932EB23}"/>
              </a:ext>
            </a:extLst>
          </p:cNvPr>
          <p:cNvSpPr/>
          <p:nvPr/>
        </p:nvSpPr>
        <p:spPr>
          <a:xfrm>
            <a:off x="5245767" y="2839453"/>
            <a:ext cx="493045" cy="2180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통계조회</a:t>
            </a:r>
            <a:endParaRPr lang="en-US" altLang="ko-KR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5AC91B-40B6-4501-8B26-0AE95FF1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5" y="2124330"/>
            <a:ext cx="5673596" cy="9196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7A6C64-9DA3-42A8-85FB-AA82DEAA8E9C}"/>
              </a:ext>
            </a:extLst>
          </p:cNvPr>
          <p:cNvSpPr/>
          <p:nvPr/>
        </p:nvSpPr>
        <p:spPr>
          <a:xfrm>
            <a:off x="4689557" y="2089483"/>
            <a:ext cx="844969" cy="954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E45326-CBA5-4B94-A918-85DE6392CC15}"/>
              </a:ext>
            </a:extLst>
          </p:cNvPr>
          <p:cNvSpPr txBox="1"/>
          <p:nvPr/>
        </p:nvSpPr>
        <p:spPr>
          <a:xfrm>
            <a:off x="589547" y="3078837"/>
            <a:ext cx="5925020" cy="89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여부는 동작을 추가할 때 넣은 </a:t>
            </a:r>
            <a:r>
              <a:rPr lang="en-US" altLang="ko-KR" sz="1200" dirty="0"/>
              <a:t>Timeout(</a:t>
            </a:r>
            <a:r>
              <a:rPr lang="ko-KR" altLang="en-US" sz="1200" dirty="0"/>
              <a:t>제한시간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기준으로 결정됩니다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보낸 요청이 제한시간 안에 응답을 받지 못하였다면 위와 같이</a:t>
            </a:r>
            <a:r>
              <a:rPr lang="en-US" altLang="ko-KR" sz="1200" dirty="0"/>
              <a:t> </a:t>
            </a:r>
            <a:r>
              <a:rPr lang="ko-KR" altLang="en-US" sz="1200" dirty="0"/>
              <a:t>응답시간 컬럼이</a:t>
            </a:r>
            <a:br>
              <a:rPr lang="en-US" altLang="ko-KR" sz="1200" dirty="0"/>
            </a:br>
            <a:r>
              <a:rPr lang="ko-KR" altLang="en-US" sz="1200" dirty="0"/>
              <a:t>빨간색 배경으로 표시됩니다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B9726125-AC74-4794-83F7-8A475B0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0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4.1 </a:t>
            </a:r>
            <a:r>
              <a:rPr lang="ko-KR" altLang="en-US" sz="1600" b="1" dirty="0"/>
              <a:t>결과내용 상세보기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98241-4E7F-47F8-86D3-7612F2883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1" t="14211" r="28245" b="13847"/>
          <a:stretch/>
        </p:blipFill>
        <p:spPr>
          <a:xfrm>
            <a:off x="589546" y="4480354"/>
            <a:ext cx="5151391" cy="3941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AA25A9B-CAA8-4C95-9EDA-D984FFC44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51734" b="3887"/>
          <a:stretch/>
        </p:blipFill>
        <p:spPr>
          <a:xfrm>
            <a:off x="589547" y="2103113"/>
            <a:ext cx="5755700" cy="159058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55E-B411-45E1-964F-B101ADA2B22D}"/>
              </a:ext>
            </a:extLst>
          </p:cNvPr>
          <p:cNvSpPr/>
          <p:nvPr/>
        </p:nvSpPr>
        <p:spPr>
          <a:xfrm>
            <a:off x="602831" y="2538661"/>
            <a:ext cx="5689685" cy="168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62B5A-C808-4BFF-8564-24F34C4169E6}"/>
              </a:ext>
            </a:extLst>
          </p:cNvPr>
          <p:cNvSpPr txBox="1"/>
          <p:nvPr/>
        </p:nvSpPr>
        <p:spPr>
          <a:xfrm>
            <a:off x="589547" y="3766756"/>
            <a:ext cx="3246402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결과 내용 표에서 항목을 </a:t>
            </a:r>
            <a:r>
              <a:rPr lang="ko-KR" altLang="en-US" sz="1200" b="1" dirty="0"/>
              <a:t>더블 클릭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BB656-1179-4A17-91AE-1355905A29A7}"/>
              </a:ext>
            </a:extLst>
          </p:cNvPr>
          <p:cNvSpPr txBox="1"/>
          <p:nvPr/>
        </p:nvSpPr>
        <p:spPr>
          <a:xfrm>
            <a:off x="589547" y="8457601"/>
            <a:ext cx="5245347" cy="67781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항목을 더블 클릭하면 위와 같이 결과 내용 팝업이 표출되어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내용을 상세히 볼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5EEBF-2E8A-4792-9E23-ACBDCFDB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0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4.2 </a:t>
            </a:r>
            <a:r>
              <a:rPr lang="ko-KR" altLang="en-US" sz="1600" b="1" dirty="0"/>
              <a:t>결과 엑셀 다운로드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0CDDA-2531-4BD1-94F4-0CA3CD69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2992097"/>
            <a:ext cx="5933160" cy="2698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8711E0-D650-4A75-BCCF-E8EA9635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5771"/>
          <a:stretch/>
        </p:blipFill>
        <p:spPr>
          <a:xfrm>
            <a:off x="589547" y="1995359"/>
            <a:ext cx="1067320" cy="374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49590-96EA-4F67-BA51-5E6707F6FA92}"/>
              </a:ext>
            </a:extLst>
          </p:cNvPr>
          <p:cNvSpPr txBox="1"/>
          <p:nvPr/>
        </p:nvSpPr>
        <p:spPr>
          <a:xfrm>
            <a:off x="593817" y="2372796"/>
            <a:ext cx="3518912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통계조회 메뉴의 다운로드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CDA75-88EC-4EB3-8E92-046DD51F9082}"/>
              </a:ext>
            </a:extLst>
          </p:cNvPr>
          <p:cNvSpPr txBox="1"/>
          <p:nvPr/>
        </p:nvSpPr>
        <p:spPr>
          <a:xfrm>
            <a:off x="593817" y="5690891"/>
            <a:ext cx="402956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결과내용이 위와 같이 </a:t>
            </a:r>
            <a:r>
              <a:rPr lang="en-US" altLang="ko-KR" sz="1200" dirty="0"/>
              <a:t>log.csv</a:t>
            </a:r>
            <a:r>
              <a:rPr lang="ko-KR" altLang="en-US" sz="1200" dirty="0"/>
              <a:t>로 다운로드</a:t>
            </a:r>
            <a:r>
              <a:rPr lang="en-US" altLang="ko-KR" sz="1200" dirty="0"/>
              <a:t>(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  <a:r>
              <a:rPr lang="ko-KR" altLang="en-US" sz="1200" dirty="0"/>
              <a:t> 됩니다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4D12E8-EB98-467F-9DA0-57C143A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436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5. </a:t>
            </a:r>
            <a:r>
              <a:rPr lang="ko-KR" altLang="en-US" sz="1600" b="1" dirty="0"/>
              <a:t>예약관리 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49590-96EA-4F67-BA51-5E6707F6FA92}"/>
              </a:ext>
            </a:extLst>
          </p:cNvPr>
          <p:cNvSpPr txBox="1"/>
          <p:nvPr/>
        </p:nvSpPr>
        <p:spPr>
          <a:xfrm>
            <a:off x="589546" y="5221648"/>
            <a:ext cx="5978893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오른쪽 상단의 예약관리 버튼을 클릭합니다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/>
              <a:t>왼쪽 목록에서 기록을 클릭하면 시나리오명과 예약날짜가 표기됩니다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4D12E8-EB98-467F-9DA0-57C143A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098756-00C1-4171-A078-6E5A4392E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8" b="7821"/>
          <a:stretch/>
        </p:blipFill>
        <p:spPr>
          <a:xfrm>
            <a:off x="599573" y="2269596"/>
            <a:ext cx="5658853" cy="26054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CC9F27-7949-4D1B-B51B-D5F1D509AAE6}"/>
              </a:ext>
            </a:extLst>
          </p:cNvPr>
          <p:cNvSpPr/>
          <p:nvPr/>
        </p:nvSpPr>
        <p:spPr>
          <a:xfrm flipV="1">
            <a:off x="5091113" y="2269596"/>
            <a:ext cx="319087" cy="1830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6EA617-7EB4-480C-838C-715D8D11B5A9}"/>
              </a:ext>
            </a:extLst>
          </p:cNvPr>
          <p:cNvSpPr/>
          <p:nvPr/>
        </p:nvSpPr>
        <p:spPr>
          <a:xfrm flipV="1">
            <a:off x="589547" y="2536295"/>
            <a:ext cx="1334503" cy="2256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7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714D9E-ADAB-46BF-AEC8-B4F155FB7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38" t="46422" r="38940" b="39347"/>
          <a:stretch/>
        </p:blipFill>
        <p:spPr>
          <a:xfrm>
            <a:off x="589547" y="4953000"/>
            <a:ext cx="4560109" cy="15817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5.1 </a:t>
            </a:r>
            <a:r>
              <a:rPr lang="ko-KR" altLang="en-US" sz="1600" b="1" dirty="0"/>
              <a:t>예약삭제 </a:t>
            </a:r>
            <a:endParaRPr lang="en-US" altLang="ko-KR" sz="1600" b="1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4D12E8-EB98-467F-9DA0-57C143A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FD4CE-170E-45B2-87CA-A2343C59A16F}"/>
              </a:ext>
            </a:extLst>
          </p:cNvPr>
          <p:cNvSpPr txBox="1"/>
          <p:nvPr/>
        </p:nvSpPr>
        <p:spPr>
          <a:xfrm>
            <a:off x="577515" y="3300234"/>
            <a:ext cx="5978893" cy="33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</a:t>
            </a:r>
            <a:r>
              <a:rPr lang="ko-KR" altLang="en-US" sz="1200" dirty="0"/>
              <a:t>예약 목록에서 삭제할 시나리오를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0528AB9-3CF0-44E3-8AA1-9E6BB04A9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6998" r="76565" b="43038"/>
          <a:stretch/>
        </p:blipFill>
        <p:spPr>
          <a:xfrm>
            <a:off x="589547" y="2215266"/>
            <a:ext cx="4439305" cy="10224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E925CA-399F-4375-A6E4-C4E60F188E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589547" y="3852739"/>
            <a:ext cx="1038389" cy="5349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B2F4F4-7302-4ED9-83D1-8DA961352571}"/>
              </a:ext>
            </a:extLst>
          </p:cNvPr>
          <p:cNvSpPr txBox="1"/>
          <p:nvPr/>
        </p:nvSpPr>
        <p:spPr>
          <a:xfrm>
            <a:off x="589547" y="4456482"/>
            <a:ext cx="206338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E4256-45D4-4D67-8649-F318717B8AE1}"/>
              </a:ext>
            </a:extLst>
          </p:cNvPr>
          <p:cNvSpPr txBox="1"/>
          <p:nvPr/>
        </p:nvSpPr>
        <p:spPr>
          <a:xfrm>
            <a:off x="589547" y="6606980"/>
            <a:ext cx="5044971" cy="61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삭제 확인 팝업이 나타나고 삭제 버튼을 클릭하면 예약이 삭제됩니다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예약 삭제 시 예약은 실행되지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BDCF87-1440-44C6-B046-2D4A9AE8C858}"/>
              </a:ext>
            </a:extLst>
          </p:cNvPr>
          <p:cNvSpPr/>
          <p:nvPr/>
        </p:nvSpPr>
        <p:spPr>
          <a:xfrm flipV="1">
            <a:off x="4271211" y="5991726"/>
            <a:ext cx="757641" cy="421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8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6. </a:t>
            </a:r>
            <a:r>
              <a:rPr lang="ko-KR" altLang="en-US" sz="1600" b="1" dirty="0"/>
              <a:t>통계그래프</a:t>
            </a:r>
            <a:endParaRPr lang="en-US" altLang="ko-KR" sz="1600" b="1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4D12E8-EB98-467F-9DA0-57C143A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EDC9E-B591-4154-9E8E-691FA0B07458}"/>
              </a:ext>
            </a:extLst>
          </p:cNvPr>
          <p:cNvSpPr txBox="1"/>
          <p:nvPr/>
        </p:nvSpPr>
        <p:spPr>
          <a:xfrm>
            <a:off x="589546" y="4863768"/>
            <a:ext cx="5609643" cy="61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실행한 동작</a:t>
            </a:r>
            <a:r>
              <a:rPr lang="en-US" altLang="ko-KR" sz="1200" dirty="0"/>
              <a:t>, </a:t>
            </a:r>
            <a:r>
              <a:rPr lang="ko-KR" altLang="en-US" sz="1200" dirty="0"/>
              <a:t>시나리오의 결과를 볼 수 있는 통계그래프 페이지 입니다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왼쪽 목록에서 기록을 클릭하면  그래프들이 표출됩니다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B6E4A-0C37-4DC1-997C-3B2C9C22C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8" b="7367"/>
          <a:stretch/>
        </p:blipFill>
        <p:spPr>
          <a:xfrm>
            <a:off x="589546" y="1882467"/>
            <a:ext cx="5654495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1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시스템 권장사양</a:t>
            </a:r>
            <a:endParaRPr lang="en-US" altLang="ko-KR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E79ED1-F38A-4760-857A-20DA829F04A0}"/>
              </a:ext>
            </a:extLst>
          </p:cNvPr>
          <p:cNvSpPr txBox="1"/>
          <p:nvPr/>
        </p:nvSpPr>
        <p:spPr>
          <a:xfrm>
            <a:off x="589547" y="1853206"/>
            <a:ext cx="4641014" cy="522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하드웨어 </a:t>
            </a:r>
            <a:r>
              <a:rPr lang="en-US" altLang="ko-KR" sz="1400" dirty="0"/>
              <a:t>- 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CPU : Intel Core i3 </a:t>
            </a:r>
            <a:r>
              <a:rPr lang="ko-KR" altLang="en-US" sz="1400" dirty="0"/>
              <a:t>이상</a:t>
            </a:r>
            <a:r>
              <a:rPr lang="en-US" altLang="ko-KR" sz="1400" dirty="0"/>
              <a:t>(2</a:t>
            </a:r>
            <a:r>
              <a:rPr lang="ko-KR" altLang="en-US" sz="1400" dirty="0"/>
              <a:t>코어 이상</a:t>
            </a:r>
            <a:r>
              <a:rPr lang="en-US" altLang="ko-KR" sz="1400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RAM : 4GB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HDD : 2GB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해상도 </a:t>
            </a:r>
            <a:r>
              <a:rPr lang="en-US" altLang="ko-KR" sz="1400" dirty="0"/>
              <a:t>: 1920 x 1080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프로그램이 </a:t>
            </a:r>
            <a:r>
              <a:rPr lang="en-US" altLang="ko-KR" sz="1400" dirty="0"/>
              <a:t>1920 x 1080 </a:t>
            </a:r>
            <a:r>
              <a:rPr lang="ko-KR" altLang="en-US" sz="1400" dirty="0"/>
              <a:t>해상도에 최적화되어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호환 </a:t>
            </a:r>
            <a:r>
              <a:rPr lang="en-US" altLang="ko-KR" sz="1400" dirty="0"/>
              <a:t>OS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Windows 10 / 8.1 / 8 / 7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Java 8</a:t>
            </a:r>
            <a:r>
              <a:rPr lang="ko-KR" altLang="en-US" sz="1400" dirty="0"/>
              <a:t>버전이 구동될 수 있는 환경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호환 브라우저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Internet Explorer 11+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Google Chrome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Firefox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프로그램은 </a:t>
            </a:r>
            <a:r>
              <a:rPr lang="en-US" altLang="ko-KR" sz="1400" dirty="0"/>
              <a:t>Google Chrome</a:t>
            </a:r>
            <a:r>
              <a:rPr lang="ko-KR" altLang="en-US" sz="1400" dirty="0"/>
              <a:t>에 최적화되어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E9FBF7E1-74A9-4E69-95D9-70C5AB42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9AE3AF63-2C54-4EEF-A24F-4C6F832BFB45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2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D2BF0D-39F1-49AA-BF5D-575369BC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3204430"/>
            <a:ext cx="2189306" cy="8757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소프트웨어 실행방법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AFF50-BD6C-4E31-8E4B-2B5797606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4860459"/>
            <a:ext cx="5702969" cy="2982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D8C53-09DA-4DDC-B910-7EA37AB30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t="12400" r="4174" b="14019"/>
          <a:stretch/>
        </p:blipFill>
        <p:spPr>
          <a:xfrm>
            <a:off x="589547" y="1888995"/>
            <a:ext cx="1058779" cy="9504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63B98F-39BC-4587-884E-3FA9580E0A03}"/>
              </a:ext>
            </a:extLst>
          </p:cNvPr>
          <p:cNvSpPr txBox="1"/>
          <p:nvPr/>
        </p:nvSpPr>
        <p:spPr>
          <a:xfrm>
            <a:off x="589547" y="2880278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프로그램 압축을 해제합니다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5EEA9-075E-41C7-A730-BB00CF5EC6F5}"/>
              </a:ext>
            </a:extLst>
          </p:cNvPr>
          <p:cNvSpPr txBox="1"/>
          <p:nvPr/>
        </p:nvSpPr>
        <p:spPr>
          <a:xfrm>
            <a:off x="589547" y="4040145"/>
            <a:ext cx="5604483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설치파일을 통해 </a:t>
            </a:r>
            <a:r>
              <a:rPr lang="en-US" altLang="ko-KR" sz="1200" dirty="0"/>
              <a:t>Java</a:t>
            </a:r>
            <a:r>
              <a:rPr lang="ko-KR" altLang="en-US" sz="1200" dirty="0"/>
              <a:t>를 설치합니다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200" dirty="0"/>
              <a:t>Java</a:t>
            </a:r>
            <a:r>
              <a:rPr lang="ko-KR" altLang="en-US" sz="1200" dirty="0"/>
              <a:t> 설치가 완료된 후 </a:t>
            </a:r>
            <a:r>
              <a:rPr lang="en-US" altLang="ko-KR" sz="1200" dirty="0"/>
              <a:t>SMPS.exe </a:t>
            </a:r>
            <a:r>
              <a:rPr lang="ko-KR" altLang="en-US" sz="1200" dirty="0"/>
              <a:t>파일을 </a:t>
            </a:r>
            <a:r>
              <a:rPr lang="ko-KR" altLang="en-US" sz="1200" dirty="0" err="1"/>
              <a:t>더블클릭하여</a:t>
            </a:r>
            <a:r>
              <a:rPr lang="ko-KR" altLang="en-US" sz="1200" dirty="0"/>
              <a:t> 프로그램을 실행합니다</a:t>
            </a:r>
            <a:r>
              <a:rPr lang="en-US" altLang="ko-KR" sz="1200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E968B8-EAA9-447A-A8EE-7ED4E128551E}"/>
              </a:ext>
            </a:extLst>
          </p:cNvPr>
          <p:cNvCxnSpPr>
            <a:cxnSpLocks/>
          </p:cNvCxnSpPr>
          <p:nvPr/>
        </p:nvCxnSpPr>
        <p:spPr>
          <a:xfrm>
            <a:off x="2549236" y="3368854"/>
            <a:ext cx="131420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C860BF-918A-4913-BF0E-75F17138B663}"/>
              </a:ext>
            </a:extLst>
          </p:cNvPr>
          <p:cNvCxnSpPr>
            <a:cxnSpLocks/>
          </p:cNvCxnSpPr>
          <p:nvPr/>
        </p:nvCxnSpPr>
        <p:spPr>
          <a:xfrm>
            <a:off x="1963987" y="3621939"/>
            <a:ext cx="193802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A1DAD9-7CF7-4511-9C33-CA0306CA9ADB}"/>
              </a:ext>
            </a:extLst>
          </p:cNvPr>
          <p:cNvSpPr txBox="1"/>
          <p:nvPr/>
        </p:nvSpPr>
        <p:spPr>
          <a:xfrm>
            <a:off x="3942964" y="322672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 32bit </a:t>
            </a:r>
            <a:r>
              <a:rPr lang="ko-KR" altLang="en-US" sz="1200" dirty="0"/>
              <a:t>설치파일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CB162B-99C7-460F-BFD3-CB3E136699EB}"/>
              </a:ext>
            </a:extLst>
          </p:cNvPr>
          <p:cNvSpPr txBox="1"/>
          <p:nvPr/>
        </p:nvSpPr>
        <p:spPr>
          <a:xfrm>
            <a:off x="3936727" y="3467226"/>
            <a:ext cx="1109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Database </a:t>
            </a:r>
            <a:r>
              <a:rPr lang="ko-KR" altLang="en-US" sz="1200" dirty="0"/>
              <a:t>파일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E754C-359B-4C21-9979-8AE5CBBA0A8A}"/>
              </a:ext>
            </a:extLst>
          </p:cNvPr>
          <p:cNvSpPr txBox="1"/>
          <p:nvPr/>
        </p:nvSpPr>
        <p:spPr>
          <a:xfrm>
            <a:off x="589547" y="7847239"/>
            <a:ext cx="5943678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콘솔창의 실행을 확인하고 브라우저를 통해</a:t>
            </a:r>
            <a:br>
              <a:rPr lang="en-US" altLang="ko-KR" sz="1200" dirty="0"/>
            </a:br>
            <a:r>
              <a:rPr lang="en-US" altLang="ko-KR" sz="1200" dirty="0">
                <a:hlinkClick r:id="rId5"/>
              </a:rPr>
              <a:t>http://localhost:3000</a:t>
            </a:r>
            <a:r>
              <a:rPr lang="en-US" altLang="ko-KR" sz="1200" dirty="0"/>
              <a:t> </a:t>
            </a:r>
            <a:r>
              <a:rPr lang="ko-KR" altLang="en-US" sz="1200" dirty="0"/>
              <a:t>또는 </a:t>
            </a:r>
            <a:r>
              <a:rPr lang="en-US" altLang="ko-KR" sz="1200" dirty="0">
                <a:hlinkClick r:id="rId6"/>
              </a:rPr>
              <a:t>http://127.0.0.1:3000</a:t>
            </a:r>
            <a:r>
              <a:rPr lang="en-US" altLang="ko-KR" sz="1200" dirty="0"/>
              <a:t> </a:t>
            </a:r>
            <a:r>
              <a:rPr lang="ko-KR" altLang="en-US" sz="1200" dirty="0"/>
              <a:t>주소로 접속하여 구동을 확인합니다</a:t>
            </a:r>
            <a:r>
              <a:rPr lang="en-US" altLang="ko-KR" sz="1200" dirty="0"/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6E1170-FE73-4C7A-B9ED-96C65E38A943}"/>
              </a:ext>
            </a:extLst>
          </p:cNvPr>
          <p:cNvSpPr/>
          <p:nvPr/>
        </p:nvSpPr>
        <p:spPr>
          <a:xfrm>
            <a:off x="589548" y="3703876"/>
            <a:ext cx="865180" cy="28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A2E01-9271-4E34-9357-275E4D34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1527F-E1A5-4536-921F-3C68504A9731}"/>
              </a:ext>
            </a:extLst>
          </p:cNvPr>
          <p:cNvSpPr txBox="1"/>
          <p:nvPr/>
        </p:nvSpPr>
        <p:spPr>
          <a:xfrm>
            <a:off x="3909017" y="372984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성능검사 실행 파일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47865C4-50C6-4B0D-874D-DBED538EFB7E}"/>
              </a:ext>
            </a:extLst>
          </p:cNvPr>
          <p:cNvCxnSpPr>
            <a:cxnSpLocks/>
          </p:cNvCxnSpPr>
          <p:nvPr/>
        </p:nvCxnSpPr>
        <p:spPr>
          <a:xfrm>
            <a:off x="1454728" y="3854332"/>
            <a:ext cx="244728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538BA3-CE2A-4F15-95D1-D3A0E5DF3577}"/>
              </a:ext>
            </a:extLst>
          </p:cNvPr>
          <p:cNvSpPr/>
          <p:nvPr/>
        </p:nvSpPr>
        <p:spPr>
          <a:xfrm>
            <a:off x="589547" y="3217898"/>
            <a:ext cx="1938025" cy="28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42721F-7909-433B-9CF6-DE31E44E7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345"/>
          <a:stretch/>
        </p:blipFill>
        <p:spPr>
          <a:xfrm>
            <a:off x="589547" y="2135166"/>
            <a:ext cx="1086863" cy="4172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성능검사 시스템 기능 요약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AE9CA5-5866-435D-BAAD-FF85BE6B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5771"/>
          <a:stretch/>
        </p:blipFill>
        <p:spPr>
          <a:xfrm>
            <a:off x="609089" y="5536473"/>
            <a:ext cx="1067320" cy="3744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C6FE1B-60CD-4BB3-81C0-246D32D22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r="56536"/>
          <a:stretch/>
        </p:blipFill>
        <p:spPr>
          <a:xfrm>
            <a:off x="856982" y="2817296"/>
            <a:ext cx="819427" cy="4172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C503E3-5BB4-459C-9406-5B35FA04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856982" y="3487327"/>
            <a:ext cx="809893" cy="4172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8ED7CB-B42C-4976-A86F-4EA82FA12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856982" y="4157358"/>
            <a:ext cx="825132" cy="417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4FBACC-76B6-4121-B359-EDA354A70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r="1178"/>
          <a:stretch/>
        </p:blipFill>
        <p:spPr>
          <a:xfrm>
            <a:off x="856983" y="4839598"/>
            <a:ext cx="809892" cy="417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C7BE79-BCFC-4652-9E49-ABB8C431D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"/>
          <a:stretch/>
        </p:blipFill>
        <p:spPr>
          <a:xfrm>
            <a:off x="1014125" y="6247703"/>
            <a:ext cx="662284" cy="385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9278A6-0F60-48F6-A431-44096EFEFDA6}"/>
              </a:ext>
            </a:extLst>
          </p:cNvPr>
          <p:cNvSpPr txBox="1"/>
          <p:nvPr/>
        </p:nvSpPr>
        <p:spPr>
          <a:xfrm>
            <a:off x="1788855" y="2206753"/>
            <a:ext cx="3631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화면 왼쪽에 위치한 목록 리스트를 </a:t>
            </a:r>
            <a:r>
              <a:rPr lang="ko-KR" altLang="en-US" sz="1200" dirty="0" err="1"/>
              <a:t>새로고침합니다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1C4AB-D9A7-43E3-90DD-9D3D13A349A8}"/>
              </a:ext>
            </a:extLst>
          </p:cNvPr>
          <p:cNvSpPr txBox="1"/>
          <p:nvPr/>
        </p:nvSpPr>
        <p:spPr>
          <a:xfrm>
            <a:off x="1788855" y="2882231"/>
            <a:ext cx="424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새로운 내용이 입력 가능하게 입력 폼 내용을 초기화합니다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C3CBF-39BA-4457-B293-E638CF2A5FA3}"/>
              </a:ext>
            </a:extLst>
          </p:cNvPr>
          <p:cNvSpPr txBox="1"/>
          <p:nvPr/>
        </p:nvSpPr>
        <p:spPr>
          <a:xfrm>
            <a:off x="1788855" y="3557709"/>
            <a:ext cx="3062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</a:t>
            </a:r>
            <a:r>
              <a:rPr lang="en-US" altLang="ko-KR" sz="1200" dirty="0"/>
              <a:t>)</a:t>
            </a:r>
            <a:r>
              <a:rPr lang="ko-KR" altLang="en-US" sz="1200" dirty="0"/>
              <a:t>를 삭제합니다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659507-30E6-4968-9DBC-E04232038279}"/>
              </a:ext>
            </a:extLst>
          </p:cNvPr>
          <p:cNvSpPr txBox="1"/>
          <p:nvPr/>
        </p:nvSpPr>
        <p:spPr>
          <a:xfrm>
            <a:off x="1788855" y="4233187"/>
            <a:ext cx="3062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</a:t>
            </a:r>
            <a:r>
              <a:rPr lang="en-US" altLang="ko-KR" sz="1200" dirty="0"/>
              <a:t>)</a:t>
            </a:r>
            <a:r>
              <a:rPr lang="ko-KR" altLang="en-US" sz="1200" dirty="0"/>
              <a:t>를 실행합니다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159CC-A214-4B21-9FEA-92E3B598D4F7}"/>
              </a:ext>
            </a:extLst>
          </p:cNvPr>
          <p:cNvSpPr txBox="1"/>
          <p:nvPr/>
        </p:nvSpPr>
        <p:spPr>
          <a:xfrm>
            <a:off x="1788855" y="4909727"/>
            <a:ext cx="424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실행중인</a:t>
            </a:r>
            <a:r>
              <a:rPr lang="en-US" altLang="ko-KR" sz="1200" dirty="0"/>
              <a:t> 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시나리오를 중지합니다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실행 후 활성화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9C2CFD-98DF-46C5-96D3-68AC6383BF28}"/>
              </a:ext>
            </a:extLst>
          </p:cNvPr>
          <p:cNvSpPr txBox="1"/>
          <p:nvPr/>
        </p:nvSpPr>
        <p:spPr>
          <a:xfrm>
            <a:off x="1788855" y="5585203"/>
            <a:ext cx="3926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통계조회에서 결과 내용을 엑셀</a:t>
            </a:r>
            <a:r>
              <a:rPr lang="en-US" altLang="ko-KR" sz="1200" dirty="0"/>
              <a:t>(CSV)</a:t>
            </a:r>
            <a:r>
              <a:rPr lang="ko-KR" altLang="en-US" sz="1200" dirty="0"/>
              <a:t>로 다운로드합니다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D7322-92D3-495F-B18C-1F132E5508CA}"/>
              </a:ext>
            </a:extLst>
          </p:cNvPr>
          <p:cNvSpPr txBox="1"/>
          <p:nvPr/>
        </p:nvSpPr>
        <p:spPr>
          <a:xfrm>
            <a:off x="1788855" y="6247703"/>
            <a:ext cx="388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 내용을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수정한 내용을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475B80C-1549-4AE6-9D32-252177ECE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04" y="6909409"/>
            <a:ext cx="835334" cy="3744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A057E2-F785-4291-AFF9-5FCF0031552C}"/>
              </a:ext>
            </a:extLst>
          </p:cNvPr>
          <p:cNvSpPr txBox="1"/>
          <p:nvPr/>
        </p:nvSpPr>
        <p:spPr>
          <a:xfrm>
            <a:off x="1788855" y="6909409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en-US" altLang="ko-KR" sz="1200" dirty="0"/>
              <a:t> </a:t>
            </a:r>
            <a:r>
              <a:rPr lang="ko-KR" altLang="en-US" sz="1200" dirty="0"/>
              <a:t>표시는 필수 입력 값을 의미합니다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685AC00-DC37-44C0-AF21-7274BAC24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3" y="7548356"/>
            <a:ext cx="665855" cy="4237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F7A900-89A0-41DA-92CD-C49126FB2C7E}"/>
              </a:ext>
            </a:extLst>
          </p:cNvPr>
          <p:cNvSpPr txBox="1"/>
          <p:nvPr/>
        </p:nvSpPr>
        <p:spPr>
          <a:xfrm>
            <a:off x="1788855" y="7571115"/>
            <a:ext cx="2661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삭제된 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시나리오를 복원합니다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E8874C-9EFD-4BD2-8DE4-2260E5A1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F91799-A673-4EA3-9CEE-66480DD51B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443" t="76908" r="67338" b="20033"/>
          <a:stretch/>
        </p:blipFill>
        <p:spPr>
          <a:xfrm>
            <a:off x="1014126" y="8172791"/>
            <a:ext cx="694710" cy="325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F7D7F-4D4D-48C5-B50D-F97285EEEA88}"/>
              </a:ext>
            </a:extLst>
          </p:cNvPr>
          <p:cNvSpPr txBox="1"/>
          <p:nvPr/>
        </p:nvSpPr>
        <p:spPr>
          <a:xfrm>
            <a:off x="1824117" y="8221521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시나리오를 예약합니다</a:t>
            </a:r>
            <a:r>
              <a:rPr lang="en-US" altLang="ko-KR" sz="1200" dirty="0"/>
              <a:t>.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065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 err="1"/>
              <a:t>인증토큰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D1DE6F-479C-4545-B846-BF54991E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6" t="13348" r="36140" b="58973"/>
          <a:stretch/>
        </p:blipFill>
        <p:spPr>
          <a:xfrm>
            <a:off x="828448" y="3543106"/>
            <a:ext cx="5201103" cy="241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E2087-43DD-4C22-BE97-AFD5A1EED5AA}"/>
              </a:ext>
            </a:extLst>
          </p:cNvPr>
          <p:cNvSpPr txBox="1"/>
          <p:nvPr/>
        </p:nvSpPr>
        <p:spPr>
          <a:xfrm>
            <a:off x="828448" y="2429298"/>
            <a:ext cx="3365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오른쪽 상단의 </a:t>
            </a:r>
            <a:r>
              <a:rPr lang="ko-KR" altLang="en-US" sz="1200" dirty="0" err="1"/>
              <a:t>인증토큰</a:t>
            </a:r>
            <a:r>
              <a:rPr lang="ko-KR" altLang="en-US" sz="1200" dirty="0"/>
              <a:t> 메뉴를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1FF43F-E123-486D-9423-355780735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5" y="1907151"/>
            <a:ext cx="4067743" cy="5048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3652337" y="1907152"/>
            <a:ext cx="857031" cy="420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828448" y="5971596"/>
            <a:ext cx="4169731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발급받은 </a:t>
            </a:r>
            <a:r>
              <a:rPr lang="en-US" altLang="ko-KR" sz="1200" dirty="0"/>
              <a:t>API </a:t>
            </a:r>
            <a:r>
              <a:rPr lang="ko-KR" altLang="en-US" sz="1200" dirty="0"/>
              <a:t>인증 토큰을 입력합니다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입력이 완료 되었다면 저장버튼을 클릭하여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798C10-DC25-4672-8439-8DBC4C7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2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519EDFD-6F7C-49BA-B98D-4FA40A28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1" y="1716233"/>
            <a:ext cx="5900638" cy="34989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2.1 </a:t>
            </a:r>
            <a:r>
              <a:rPr lang="ko-KR" altLang="en-US" sz="1600" b="1" dirty="0"/>
              <a:t>동작추가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4076700" y="1681319"/>
            <a:ext cx="513347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35620" y="5465584"/>
            <a:ext cx="4820550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상단의 동작설정 메뉴를 클릭합니다</a:t>
            </a:r>
            <a:r>
              <a:rPr lang="en-US" altLang="ko-KR" sz="1200" dirty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추가 버튼을 클릭하여 동작내용 입력폼을 빈칸으로 초기화합니다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입력폼에 필수 값을 포함하여 내용들을 입력합니다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입력이 완료되었으면 저장버튼을 클릭하여 동작을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4907280" y="2019873"/>
            <a:ext cx="388620" cy="174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D87F5-FEC6-48CE-91D4-7D5B0977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F1CF0-82C3-4565-820A-6FF424AE1762}"/>
              </a:ext>
            </a:extLst>
          </p:cNvPr>
          <p:cNvSpPr txBox="1"/>
          <p:nvPr/>
        </p:nvSpPr>
        <p:spPr>
          <a:xfrm>
            <a:off x="535620" y="7301031"/>
            <a:ext cx="4987263" cy="1724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실행 시간 </a:t>
            </a:r>
            <a:r>
              <a:rPr lang="en-US" altLang="ko-KR" sz="1200" dirty="0"/>
              <a:t>: </a:t>
            </a:r>
            <a:r>
              <a:rPr lang="ko-KR" altLang="en-US" sz="1200" dirty="0"/>
              <a:t>유저 수만큼의 요청을 몇 초마다 보낼 지 설정합니다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ko-KR" altLang="en-US" sz="1200" b="1" dirty="0"/>
              <a:t>예</a:t>
            </a:r>
            <a:r>
              <a:rPr lang="en-US" altLang="ko-KR" sz="1200" b="1" dirty="0"/>
              <a:t>) [5</a:t>
            </a:r>
            <a:r>
              <a:rPr lang="ko-KR" altLang="en-US" sz="1200" b="1" dirty="0"/>
              <a:t>초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실행시간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동안 요청 </a:t>
            </a:r>
            <a:r>
              <a:rPr lang="en-US" altLang="ko-KR" sz="1200" b="1" dirty="0"/>
              <a:t>20</a:t>
            </a:r>
            <a:r>
              <a:rPr lang="ko-KR" altLang="en-US" sz="1200" b="1" dirty="0"/>
              <a:t>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유저 수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를 실행</a:t>
            </a:r>
            <a:r>
              <a:rPr lang="en-US" altLang="ko-KR" sz="1200" b="1" dirty="0"/>
              <a:t>]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* 2(</a:t>
            </a:r>
            <a:r>
              <a:rPr lang="ko-KR" altLang="en-US" sz="1200" b="1" dirty="0"/>
              <a:t>반복횟수</a:t>
            </a:r>
            <a:r>
              <a:rPr lang="en-US" altLang="ko-KR" sz="1200" b="1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		</a:t>
            </a:r>
            <a:r>
              <a:rPr lang="ko-KR" altLang="en-US" sz="1200" b="1" dirty="0"/>
              <a:t>총 실행시간 </a:t>
            </a:r>
            <a:r>
              <a:rPr lang="en-US" altLang="ko-KR" sz="1200" b="1" dirty="0"/>
              <a:t>: 5*2 = 10</a:t>
            </a:r>
            <a:r>
              <a:rPr lang="ko-KR" altLang="en-US" sz="1200" b="1" dirty="0"/>
              <a:t>초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		</a:t>
            </a:r>
            <a:r>
              <a:rPr lang="ko-KR" altLang="en-US" sz="1200" b="1" dirty="0"/>
              <a:t>총 동작 수 </a:t>
            </a:r>
            <a:r>
              <a:rPr lang="en-US" altLang="ko-KR" sz="1200" b="1" dirty="0"/>
              <a:t>: 20*2 = 40</a:t>
            </a:r>
            <a:r>
              <a:rPr lang="ko-KR" altLang="en-US" sz="1200" b="1" dirty="0"/>
              <a:t>개 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실행 시간은 초</a:t>
            </a:r>
            <a:r>
              <a:rPr lang="en-US" altLang="ko-KR" sz="1200" dirty="0"/>
              <a:t>(Sec) </a:t>
            </a:r>
            <a:r>
              <a:rPr lang="ko-KR" altLang="en-US" sz="1200" dirty="0"/>
              <a:t>단위로 설정하며</a:t>
            </a:r>
            <a:r>
              <a:rPr lang="en-US" altLang="ko-KR" sz="1200" dirty="0"/>
              <a:t>, ‘1’ </a:t>
            </a:r>
            <a:r>
              <a:rPr lang="ko-KR" altLang="en-US" sz="1200" dirty="0"/>
              <a:t>입력 시 기존 </a:t>
            </a:r>
            <a:r>
              <a:rPr lang="en-US" altLang="ko-KR" sz="1200" dirty="0"/>
              <a:t>TPS </a:t>
            </a:r>
            <a:r>
              <a:rPr lang="ko-KR" altLang="en-US" sz="1200" dirty="0"/>
              <a:t>측정입니다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007CE-EA6A-4D45-86E4-C0BEA94EE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37" t="18889" r="27430" b="31667"/>
          <a:stretch/>
        </p:blipFill>
        <p:spPr>
          <a:xfrm>
            <a:off x="478681" y="2415212"/>
            <a:ext cx="4007569" cy="279997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CE1AB-0B23-42D5-99D8-9DED78A3999E}"/>
              </a:ext>
            </a:extLst>
          </p:cNvPr>
          <p:cNvSpPr/>
          <p:nvPr/>
        </p:nvSpPr>
        <p:spPr>
          <a:xfrm>
            <a:off x="1082441" y="4889115"/>
            <a:ext cx="334879" cy="243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5696B0-DEE5-405E-A7DA-7D38EF04826A}"/>
              </a:ext>
            </a:extLst>
          </p:cNvPr>
          <p:cNvCxnSpPr>
            <a:cxnSpLocks/>
          </p:cNvCxnSpPr>
          <p:nvPr/>
        </p:nvCxnSpPr>
        <p:spPr>
          <a:xfrm flipV="1">
            <a:off x="360045" y="2865120"/>
            <a:ext cx="1" cy="4876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4A23FA8-0DBD-4943-8814-C787C00D77EB}"/>
              </a:ext>
            </a:extLst>
          </p:cNvPr>
          <p:cNvCxnSpPr>
            <a:cxnSpLocks/>
          </p:cNvCxnSpPr>
          <p:nvPr/>
        </p:nvCxnSpPr>
        <p:spPr>
          <a:xfrm flipH="1">
            <a:off x="360045" y="2865120"/>
            <a:ext cx="1704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DA56A2-2BBC-492F-8238-B8726ABA6D49}"/>
              </a:ext>
            </a:extLst>
          </p:cNvPr>
          <p:cNvCxnSpPr>
            <a:cxnSpLocks/>
          </p:cNvCxnSpPr>
          <p:nvPr/>
        </p:nvCxnSpPr>
        <p:spPr>
          <a:xfrm flipH="1">
            <a:off x="360044" y="3101340"/>
            <a:ext cx="1704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025493-DD6B-41B8-A3F1-5706FA5B0B22}"/>
              </a:ext>
            </a:extLst>
          </p:cNvPr>
          <p:cNvCxnSpPr>
            <a:cxnSpLocks/>
          </p:cNvCxnSpPr>
          <p:nvPr/>
        </p:nvCxnSpPr>
        <p:spPr>
          <a:xfrm flipH="1">
            <a:off x="369884" y="3352800"/>
            <a:ext cx="1704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4ED061-230D-44F1-A554-257A5A5D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b="51782"/>
          <a:stretch/>
        </p:blipFill>
        <p:spPr>
          <a:xfrm>
            <a:off x="443947" y="2336113"/>
            <a:ext cx="6138547" cy="13816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2.1 </a:t>
            </a:r>
            <a:r>
              <a:rPr lang="ko-KR" altLang="en-US" sz="1600" b="1" dirty="0"/>
              <a:t>동작추가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418989" y="3246652"/>
            <a:ext cx="2600937" cy="220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35620" y="3717758"/>
            <a:ext cx="5695790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저장이 성공하게 되면 저장 성공 메시지와 함께 동작목록에 동작이 추가됩니다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5147290" y="2336113"/>
            <a:ext cx="1435204" cy="445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91D727-0BBE-4143-BB33-6DB2C58A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AA21949-AFA1-472E-9BFD-E62F89A40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r="9633" b="29957"/>
          <a:stretch/>
        </p:blipFill>
        <p:spPr>
          <a:xfrm>
            <a:off x="647822" y="2324100"/>
            <a:ext cx="5548441" cy="2085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2.2 </a:t>
            </a:r>
            <a:r>
              <a:rPr lang="ko-KR" altLang="en-US" sz="1600" b="1" dirty="0"/>
              <a:t>동작수정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89547" y="4424211"/>
            <a:ext cx="5434501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왼쪽 동작목록에서 수정할 동작을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동작설정 메뉴에 들어가게 되면 기본적으로 첫번째 항목이 선택되어 있어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입력폼에 내용이 들어가 있습니다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내용을 수정하고 저장버튼을 클릭하여 내용을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3626318" y="4027971"/>
            <a:ext cx="335280" cy="240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A73CAA-7B2C-442A-8310-D2BD6DB801A9}"/>
              </a:ext>
            </a:extLst>
          </p:cNvPr>
          <p:cNvSpPr/>
          <p:nvPr/>
        </p:nvSpPr>
        <p:spPr>
          <a:xfrm>
            <a:off x="631658" y="2580171"/>
            <a:ext cx="2575560" cy="140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79E480-E51D-438E-B8AE-290BE33B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4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1339</Words>
  <Application>Microsoft Office PowerPoint</Application>
  <PresentationFormat>A4 용지(210x297mm)</PresentationFormat>
  <Paragraphs>193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dykim</dc:creator>
  <cp:lastModifiedBy>dkssudrhfo12@naver.com</cp:lastModifiedBy>
  <cp:revision>355</cp:revision>
  <cp:lastPrinted>2019-11-12T05:38:33Z</cp:lastPrinted>
  <dcterms:created xsi:type="dcterms:W3CDTF">2019-11-12T04:32:16Z</dcterms:created>
  <dcterms:modified xsi:type="dcterms:W3CDTF">2020-11-13T05:06:01Z</dcterms:modified>
</cp:coreProperties>
</file>