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080" userDrawn="1">
          <p15:clr>
            <a:srgbClr val="A4A3A4"/>
          </p15:clr>
        </p15:guide>
        <p15:guide id="4" pos="1920" userDrawn="1">
          <p15:clr>
            <a:srgbClr val="A4A3A4"/>
          </p15:clr>
        </p15:guide>
        <p15:guide id="5" pos="144" userDrawn="1">
          <p15:clr>
            <a:srgbClr val="A4A3A4"/>
          </p15:clr>
        </p15:guide>
        <p15:guide id="6" pos="5616" userDrawn="1">
          <p15:clr>
            <a:srgbClr val="A4A3A4"/>
          </p15:clr>
        </p15:guide>
        <p15:guide id="7" orient="horz" pos="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08DE"/>
    <a:srgbClr val="4606BA"/>
    <a:srgbClr val="8A4DF9"/>
    <a:srgbClr val="B893FB"/>
    <a:srgbClr val="1C024A"/>
    <a:srgbClr val="1B43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60"/>
      </p:cViewPr>
      <p:guideLst>
        <p:guide orient="horz" pos="360"/>
        <p:guide pos="3840"/>
        <p:guide orient="horz" pos="4080"/>
        <p:guide pos="1920"/>
        <p:guide pos="144"/>
        <p:guide pos="5616"/>
        <p:guide orient="horz" pos="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8086-33A3-448F-87D6-10F4494E990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6692-62C1-4731-94CC-6555EC62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7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8086-33A3-448F-87D6-10F4494E990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6692-62C1-4731-94CC-6555EC62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6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8086-33A3-448F-87D6-10F4494E990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6692-62C1-4731-94CC-6555EC62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7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8086-33A3-448F-87D6-10F4494E990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6692-62C1-4731-94CC-6555EC62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8086-33A3-448F-87D6-10F4494E990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6692-62C1-4731-94CC-6555EC62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0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8086-33A3-448F-87D6-10F4494E990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6692-62C1-4731-94CC-6555EC62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0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8086-33A3-448F-87D6-10F4494E990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6692-62C1-4731-94CC-6555EC62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1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8086-33A3-448F-87D6-10F4494E990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6692-62C1-4731-94CC-6555EC62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3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8086-33A3-448F-87D6-10F4494E990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6692-62C1-4731-94CC-6555EC62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7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8086-33A3-448F-87D6-10F4494E990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6692-62C1-4731-94CC-6555EC62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4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8086-33A3-448F-87D6-10F4494E990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6692-62C1-4731-94CC-6555EC62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0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38086-33A3-448F-87D6-10F4494E990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56692-62C1-4731-94CC-6555EC629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5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228600" y="900545"/>
            <a:ext cx="8686800" cy="831273"/>
          </a:xfrm>
          <a:prstGeom prst="roundRect">
            <a:avLst/>
          </a:prstGeom>
          <a:solidFill>
            <a:srgbClr val="4606B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ISEN 614 Advanced Quality Control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30182" y="2258291"/>
            <a:ext cx="228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Fall 2016 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77213" y="3131127"/>
            <a:ext cx="2189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Dwarkanath </a:t>
            </a:r>
            <a:r>
              <a:rPr lang="en-US" dirty="0" err="1"/>
              <a:t>Prabhu</a:t>
            </a:r>
            <a:endParaRPr lang="en-US" dirty="0"/>
          </a:p>
          <a:p>
            <a:pPr algn="ctr"/>
            <a:r>
              <a:rPr lang="en-US" dirty="0"/>
              <a:t>Venkata </a:t>
            </a:r>
            <a:r>
              <a:rPr lang="en-US" dirty="0" err="1"/>
              <a:t>Kartik</a:t>
            </a:r>
            <a:r>
              <a:rPr lang="en-US" dirty="0"/>
              <a:t> </a:t>
            </a:r>
            <a:r>
              <a:rPr lang="en-US" dirty="0" err="1"/>
              <a:t>Mutya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45465" y="4890653"/>
            <a:ext cx="3253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Industrial &amp; Systems Engineering</a:t>
            </a:r>
          </a:p>
          <a:p>
            <a:pPr algn="ctr"/>
            <a:r>
              <a:rPr lang="en-US" dirty="0"/>
              <a:t>Texas A&amp;M University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09845" y="6477000"/>
            <a:ext cx="3048000" cy="381000"/>
          </a:xfrm>
          <a:prstGeom prst="rect">
            <a:avLst/>
          </a:prstGeom>
          <a:solidFill>
            <a:srgbClr val="5408DE"/>
          </a:solidFill>
          <a:ln>
            <a:solidFill>
              <a:srgbClr val="5408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449263"/>
            <a:r>
              <a:rPr lang="en-US" dirty="0"/>
              <a:t>1/10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5" y="6477000"/>
            <a:ext cx="3048000" cy="381000"/>
          </a:xfrm>
          <a:prstGeom prst="rect">
            <a:avLst/>
          </a:prstGeom>
          <a:solidFill>
            <a:srgbClr val="4606BA"/>
          </a:solidFill>
          <a:ln>
            <a:solidFill>
              <a:srgbClr val="460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ISEN 614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477000"/>
            <a:ext cx="3048000" cy="381000"/>
          </a:xfrm>
          <a:prstGeom prst="rect">
            <a:avLst/>
          </a:prstGeom>
          <a:solidFill>
            <a:srgbClr val="1C024A"/>
          </a:solidFill>
          <a:ln>
            <a:solidFill>
              <a:srgbClr val="460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Texas A&amp;M</a:t>
            </a:r>
          </a:p>
        </p:txBody>
      </p:sp>
    </p:spTree>
    <p:extLst>
      <p:ext uri="{BB962C8B-B14F-4D97-AF65-F5344CB8AC3E}">
        <p14:creationId xmlns:p14="http://schemas.microsoft.com/office/powerpoint/2010/main" val="216163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02443" y="2967335"/>
            <a:ext cx="4339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Thank You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09845" y="6477000"/>
            <a:ext cx="3048000" cy="381000"/>
          </a:xfrm>
          <a:prstGeom prst="rect">
            <a:avLst/>
          </a:prstGeom>
          <a:solidFill>
            <a:srgbClr val="5408DE"/>
          </a:solidFill>
          <a:ln>
            <a:solidFill>
              <a:srgbClr val="5408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449263"/>
            <a:r>
              <a:rPr lang="en-US" dirty="0"/>
              <a:t>10/10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5" y="6477000"/>
            <a:ext cx="3048000" cy="381000"/>
          </a:xfrm>
          <a:prstGeom prst="rect">
            <a:avLst/>
          </a:prstGeom>
          <a:solidFill>
            <a:srgbClr val="4606BA"/>
          </a:solidFill>
          <a:ln>
            <a:solidFill>
              <a:srgbClr val="460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ISEN 614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477000"/>
            <a:ext cx="3048000" cy="381000"/>
          </a:xfrm>
          <a:prstGeom prst="rect">
            <a:avLst/>
          </a:prstGeom>
          <a:solidFill>
            <a:srgbClr val="1C024A"/>
          </a:solidFill>
          <a:ln>
            <a:solidFill>
              <a:srgbClr val="460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Texas A&amp;M</a:t>
            </a:r>
          </a:p>
        </p:txBody>
      </p:sp>
    </p:spTree>
    <p:extLst>
      <p:ext uri="{BB962C8B-B14F-4D97-AF65-F5344CB8AC3E}">
        <p14:creationId xmlns:p14="http://schemas.microsoft.com/office/powerpoint/2010/main" val="12402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solidFill>
            <a:srgbClr val="460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66688"/>
            <a:r>
              <a:rPr lang="en-US" sz="2400" b="1" dirty="0"/>
              <a:t>Understanding the Problem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9845" y="6477000"/>
            <a:ext cx="3048000" cy="381000"/>
          </a:xfrm>
          <a:prstGeom prst="rect">
            <a:avLst/>
          </a:prstGeom>
          <a:solidFill>
            <a:srgbClr val="5408DE"/>
          </a:solidFill>
          <a:ln>
            <a:solidFill>
              <a:srgbClr val="5408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449263"/>
            <a:r>
              <a:rPr lang="en-US" dirty="0"/>
              <a:t>2/10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5" y="6477000"/>
            <a:ext cx="3048000" cy="381000"/>
          </a:xfrm>
          <a:prstGeom prst="rect">
            <a:avLst/>
          </a:prstGeom>
          <a:solidFill>
            <a:srgbClr val="4606BA"/>
          </a:solidFill>
          <a:ln>
            <a:solidFill>
              <a:srgbClr val="460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ISEN 614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77000"/>
            <a:ext cx="3048000" cy="381000"/>
          </a:xfrm>
          <a:prstGeom prst="rect">
            <a:avLst/>
          </a:prstGeom>
          <a:solidFill>
            <a:srgbClr val="1C024A"/>
          </a:solidFill>
          <a:ln>
            <a:solidFill>
              <a:srgbClr val="460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Texas A&amp;M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600" y="845127"/>
                <a:ext cx="86868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problem at hand has 552 samples, each with 209 data points. 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 = 552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 = 209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This can be denoted as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}, j = 1,…, 552 and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209 x 1 vector. The task at hand is to identify in-control and out-of-control samples.</a:t>
                </a:r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for this data are not known. Hence, this is a Phase I analysis with a sample size of 1. We will use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 and S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Since the number of dimensions is very high, we will first reduce data using principal component analysis and then use the </a:t>
                </a:r>
                <a:r>
                  <a:rPr lang="en-US" dirty="0" err="1"/>
                  <a:t>Hotelling</a:t>
                </a:r>
                <a:r>
                  <a:rPr lang="en-US" dirty="0"/>
                  <a:t> chart to isolate in-control data.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45127"/>
                <a:ext cx="8686800" cy="3693319"/>
              </a:xfrm>
              <a:prstGeom prst="rect">
                <a:avLst/>
              </a:prstGeom>
              <a:blipFill>
                <a:blip r:embed="rId2"/>
                <a:stretch>
                  <a:fillRect l="-632" t="-992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82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solidFill>
            <a:srgbClr val="460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66688"/>
            <a:r>
              <a:rPr lang="en-US" sz="2400" b="1" dirty="0"/>
              <a:t>Data Reduction (1/3)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600" y="845127"/>
                <a:ext cx="8686800" cy="409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principal component analysis, we need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:r>
                  <a:rPr lang="en-US" b="1" dirty="0"/>
                  <a:t>S </a:t>
                </a:r>
                <a:r>
                  <a:rPr lang="en-US" dirty="0"/>
                  <a:t>for the sample.</a:t>
                </a:r>
                <a:endParaRPr lang="en-US" b="1" dirty="0"/>
              </a:p>
              <a:p>
                <a:endParaRPr lang="en-US" b="1" dirty="0"/>
              </a:p>
              <a:p>
                <a:r>
                  <a:rPr lang="en-US" dirty="0"/>
                  <a:t>Sample statistics: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will calculate eigenvalues and eigenvectors of S to find the reduced dimension. These eigenvectors will be used to form principal components from the original data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45127"/>
                <a:ext cx="8686800" cy="4097788"/>
              </a:xfrm>
              <a:prstGeom prst="rect">
                <a:avLst/>
              </a:prstGeom>
              <a:blipFill>
                <a:blip r:embed="rId2"/>
                <a:stretch>
                  <a:fillRect l="-632" t="-893" b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109845" y="6477000"/>
            <a:ext cx="3048000" cy="381000"/>
          </a:xfrm>
          <a:prstGeom prst="rect">
            <a:avLst/>
          </a:prstGeom>
          <a:solidFill>
            <a:srgbClr val="5408DE"/>
          </a:solidFill>
          <a:ln>
            <a:solidFill>
              <a:srgbClr val="5408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449263"/>
            <a:r>
              <a:rPr lang="en-US" dirty="0"/>
              <a:t>3/10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5" y="6477000"/>
            <a:ext cx="3048000" cy="381000"/>
          </a:xfrm>
          <a:prstGeom prst="rect">
            <a:avLst/>
          </a:prstGeom>
          <a:solidFill>
            <a:srgbClr val="4606BA"/>
          </a:solidFill>
          <a:ln>
            <a:solidFill>
              <a:srgbClr val="460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ISEN 614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7000"/>
            <a:ext cx="3048000" cy="381000"/>
          </a:xfrm>
          <a:prstGeom prst="rect">
            <a:avLst/>
          </a:prstGeom>
          <a:solidFill>
            <a:srgbClr val="1C024A"/>
          </a:solidFill>
          <a:ln>
            <a:solidFill>
              <a:srgbClr val="460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Texas A&amp;M</a:t>
            </a:r>
          </a:p>
        </p:txBody>
      </p:sp>
    </p:spTree>
    <p:extLst>
      <p:ext uri="{BB962C8B-B14F-4D97-AF65-F5344CB8AC3E}">
        <p14:creationId xmlns:p14="http://schemas.microsoft.com/office/powerpoint/2010/main" val="51580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solidFill>
            <a:srgbClr val="460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66688"/>
            <a:r>
              <a:rPr lang="en-US" sz="2400" b="1" dirty="0"/>
              <a:t>Data Reduction (2/3)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9845" y="6477000"/>
            <a:ext cx="3048000" cy="381000"/>
          </a:xfrm>
          <a:prstGeom prst="rect">
            <a:avLst/>
          </a:prstGeom>
          <a:solidFill>
            <a:srgbClr val="5408DE"/>
          </a:solidFill>
          <a:ln>
            <a:solidFill>
              <a:srgbClr val="5408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449263"/>
            <a:r>
              <a:rPr lang="en-US" dirty="0"/>
              <a:t>4/10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5" y="6477000"/>
            <a:ext cx="3048000" cy="381000"/>
          </a:xfrm>
          <a:prstGeom prst="rect">
            <a:avLst/>
          </a:prstGeom>
          <a:solidFill>
            <a:srgbClr val="4606BA"/>
          </a:solidFill>
          <a:ln>
            <a:solidFill>
              <a:srgbClr val="460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ISEN 614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77000"/>
            <a:ext cx="3048000" cy="381000"/>
          </a:xfrm>
          <a:prstGeom prst="rect">
            <a:avLst/>
          </a:prstGeom>
          <a:solidFill>
            <a:srgbClr val="1C024A"/>
          </a:solidFill>
          <a:ln>
            <a:solidFill>
              <a:srgbClr val="460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Texas A&amp;M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600" y="845127"/>
                <a:ext cx="868680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the S matrix, we calculate the eigenvalues and arrange them in descending order.</a:t>
                </a:r>
              </a:p>
              <a:p>
                <a:endParaRPr lang="en-US" dirty="0"/>
              </a:p>
              <a:p>
                <a:r>
                  <a:rPr lang="en-US" dirty="0"/>
                  <a:t>We plot a graph using the formula:</a:t>
                </a:r>
              </a:p>
              <a:p>
                <a:endParaRPr lang="en-US" dirty="0"/>
              </a:p>
              <a:p>
                <a:pPr algn="ctr"/>
                <a:r>
                  <a:rPr lang="en-US" dirty="0"/>
                  <a:t>MDL (l) = n(p-l)log(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+ l(2p – l)log(n)/2</a:t>
                </a:r>
              </a:p>
              <a:p>
                <a:pPr algn="ctr"/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are the arithmetic and geometric means respectively of the smallest (p – l) eigenvalues.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From the graph of MDL values plotted against l, the value of l for which MDL is minimum is 35.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45127"/>
                <a:ext cx="8686800" cy="5632311"/>
              </a:xfrm>
              <a:prstGeom prst="rect">
                <a:avLst/>
              </a:prstGeom>
              <a:blipFill>
                <a:blip r:embed="rId2"/>
                <a:stretch>
                  <a:fillRect l="-632" t="-649" b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5" y="3047239"/>
            <a:ext cx="5444838" cy="259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1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solidFill>
            <a:srgbClr val="460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66688"/>
            <a:r>
              <a:rPr lang="en-US" sz="2400" b="1" dirty="0"/>
              <a:t>Data Reduction (3/3)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9845" y="6477000"/>
            <a:ext cx="3048000" cy="381000"/>
          </a:xfrm>
          <a:prstGeom prst="rect">
            <a:avLst/>
          </a:prstGeom>
          <a:solidFill>
            <a:srgbClr val="5408DE"/>
          </a:solidFill>
          <a:ln>
            <a:solidFill>
              <a:srgbClr val="5408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449263"/>
            <a:r>
              <a:rPr lang="en-US" dirty="0"/>
              <a:t>5/10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5" y="6477000"/>
            <a:ext cx="3048000" cy="381000"/>
          </a:xfrm>
          <a:prstGeom prst="rect">
            <a:avLst/>
          </a:prstGeom>
          <a:solidFill>
            <a:srgbClr val="4606BA"/>
          </a:solidFill>
          <a:ln>
            <a:solidFill>
              <a:srgbClr val="460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ISEN 614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77000"/>
            <a:ext cx="3048000" cy="381000"/>
          </a:xfrm>
          <a:prstGeom prst="rect">
            <a:avLst/>
          </a:prstGeom>
          <a:solidFill>
            <a:srgbClr val="1C024A"/>
          </a:solidFill>
          <a:ln>
            <a:solidFill>
              <a:srgbClr val="460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Texas A&amp;M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845127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 is still a very large number. Hence we look at the scree plot i.e. the plot of eigenvalues against the number of principal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From the scree plot, it can be seen that there is a bend where the x-axis value is 4. We will thus choose only the first 4 principal components for our analysis.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96301"/>
            <a:ext cx="9157845" cy="415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3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solidFill>
            <a:srgbClr val="460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66688"/>
            <a:r>
              <a:rPr lang="en-US" sz="2400" b="1" dirty="0"/>
              <a:t>Principal Component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9845" y="6477000"/>
            <a:ext cx="3048000" cy="381000"/>
          </a:xfrm>
          <a:prstGeom prst="rect">
            <a:avLst/>
          </a:prstGeom>
          <a:solidFill>
            <a:srgbClr val="5408DE"/>
          </a:solidFill>
          <a:ln>
            <a:solidFill>
              <a:srgbClr val="5408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449263"/>
            <a:r>
              <a:rPr lang="en-US" dirty="0"/>
              <a:t>6/10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5" y="6477000"/>
            <a:ext cx="3048000" cy="381000"/>
          </a:xfrm>
          <a:prstGeom prst="rect">
            <a:avLst/>
          </a:prstGeom>
          <a:solidFill>
            <a:srgbClr val="4606BA"/>
          </a:solidFill>
          <a:ln>
            <a:solidFill>
              <a:srgbClr val="460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ISEN 614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77000"/>
            <a:ext cx="3048000" cy="381000"/>
          </a:xfrm>
          <a:prstGeom prst="rect">
            <a:avLst/>
          </a:prstGeom>
          <a:solidFill>
            <a:srgbClr val="1C024A"/>
          </a:solidFill>
          <a:ln>
            <a:solidFill>
              <a:srgbClr val="460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Texas A&amp;M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600" y="845127"/>
                <a:ext cx="8686800" cy="2605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Principal Component Analysis (PCA), we calculate the vector </a:t>
                </a:r>
                <a:r>
                  <a:rPr lang="en-US" b="1" dirty="0"/>
                  <a:t>y</a:t>
                </a:r>
                <a:r>
                  <a:rPr lang="en-US" dirty="0"/>
                  <a:t>, such that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:r>
                  <a:rPr lang="en-US" dirty="0" err="1"/>
                  <a:t>i</a:t>
                </a:r>
                <a:r>
                  <a:rPr lang="en-US" dirty="0"/>
                  <a:t> = 1,..,4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eigenvector of S.</a:t>
                </a:r>
              </a:p>
              <a:p>
                <a:endParaRPr lang="en-US" dirty="0"/>
              </a:p>
              <a:p>
                <a:r>
                  <a:rPr lang="en-US" dirty="0"/>
                  <a:t>As there are n (= 552) samples, there are n such y vectors of length 4 each.</a:t>
                </a:r>
              </a:p>
              <a:p>
                <a:endParaRPr lang="en-US" dirty="0"/>
              </a:p>
              <a:p>
                <a:r>
                  <a:rPr lang="en-US" dirty="0"/>
                  <a:t>We will now perform Phase I analysis on y.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45127"/>
                <a:ext cx="8686800" cy="2605393"/>
              </a:xfrm>
              <a:prstGeom prst="rect">
                <a:avLst/>
              </a:prstGeom>
              <a:blipFill>
                <a:blip r:embed="rId2"/>
                <a:stretch>
                  <a:fillRect l="-632" t="-1405" b="-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17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solidFill>
            <a:srgbClr val="460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66688"/>
            <a:r>
              <a:rPr lang="en-US" sz="2400" b="1" dirty="0"/>
              <a:t>Phase I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28600" y="845127"/>
                <a:ext cx="8686800" cy="5183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Phase I analysis of y, we approximate the upper control limit using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𝑈𝐶𝐿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/>
                            <m:t>α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Here, we have chosen </a:t>
                </a:r>
                <a:r>
                  <a:rPr lang="el-GR" dirty="0"/>
                  <a:t>α </a:t>
                </a:r>
                <a:r>
                  <a:rPr lang="en-US" dirty="0"/>
                  <a:t>= 0.05. p is the reduced dimension, hence p = 4. This value comes to 9.49</a:t>
                </a:r>
              </a:p>
              <a:p>
                <a:endParaRPr lang="en-US" dirty="0"/>
              </a:p>
              <a:p>
                <a:r>
                  <a:rPr lang="en-US" dirty="0"/>
                  <a:t>We will now plot the </a:t>
                </a:r>
                <a:r>
                  <a:rPr lang="en-US" dirty="0" err="1"/>
                  <a:t>Hotelling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statistic for each sample. To isolate in-control data, we will remove out-of-control samples and recalculate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statistic till we are left with only in-control samples.</a:t>
                </a:r>
              </a:p>
              <a:p>
                <a:endParaRPr lang="en-US" dirty="0"/>
              </a:p>
              <a:p>
                <a:r>
                  <a:rPr lang="en-US" dirty="0"/>
                  <a:t>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statistic, we use: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is the mean of y, S is the covariance matrix of y and j is the sample number. These can be calculated the same way as we did for x on Slide 3. 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45127"/>
                <a:ext cx="8686800" cy="5183791"/>
              </a:xfrm>
              <a:prstGeom prst="rect">
                <a:avLst/>
              </a:prstGeom>
              <a:blipFill>
                <a:blip r:embed="rId2"/>
                <a:stretch>
                  <a:fillRect l="-632" t="-706" r="-140" b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109845" y="6477000"/>
            <a:ext cx="3048000" cy="381000"/>
          </a:xfrm>
          <a:prstGeom prst="rect">
            <a:avLst/>
          </a:prstGeom>
          <a:solidFill>
            <a:srgbClr val="5408DE"/>
          </a:solidFill>
          <a:ln>
            <a:solidFill>
              <a:srgbClr val="5408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449263"/>
            <a:r>
              <a:rPr lang="en-US" dirty="0"/>
              <a:t>7</a:t>
            </a:r>
            <a:r>
              <a:rPr lang="en-US"/>
              <a:t>/10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5" y="6477000"/>
            <a:ext cx="3048000" cy="381000"/>
          </a:xfrm>
          <a:prstGeom prst="rect">
            <a:avLst/>
          </a:prstGeom>
          <a:solidFill>
            <a:srgbClr val="4606BA"/>
          </a:solidFill>
          <a:ln>
            <a:solidFill>
              <a:srgbClr val="460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ISEN 614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77000"/>
            <a:ext cx="3048000" cy="381000"/>
          </a:xfrm>
          <a:prstGeom prst="rect">
            <a:avLst/>
          </a:prstGeom>
          <a:solidFill>
            <a:srgbClr val="1C024A"/>
          </a:solidFill>
          <a:ln>
            <a:solidFill>
              <a:srgbClr val="460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Texas A&amp;M</a:t>
            </a:r>
          </a:p>
        </p:txBody>
      </p:sp>
    </p:spTree>
    <p:extLst>
      <p:ext uri="{BB962C8B-B14F-4D97-AF65-F5344CB8AC3E}">
        <p14:creationId xmlns:p14="http://schemas.microsoft.com/office/powerpoint/2010/main" val="278034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solidFill>
            <a:srgbClr val="460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66688"/>
            <a:r>
              <a:rPr lang="en-US" sz="2400" b="1" dirty="0" err="1"/>
              <a:t>Hotelling</a:t>
            </a:r>
            <a:r>
              <a:rPr lang="en-US" sz="2400" b="1" dirty="0"/>
              <a:t> Statistic First Iteration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9845" y="6477000"/>
            <a:ext cx="3048000" cy="381000"/>
          </a:xfrm>
          <a:prstGeom prst="rect">
            <a:avLst/>
          </a:prstGeom>
          <a:solidFill>
            <a:srgbClr val="5408DE"/>
          </a:solidFill>
          <a:ln>
            <a:solidFill>
              <a:srgbClr val="5408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449263"/>
            <a:r>
              <a:rPr lang="en-US" dirty="0"/>
              <a:t>8/10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5" y="6477000"/>
            <a:ext cx="3048000" cy="381000"/>
          </a:xfrm>
          <a:prstGeom prst="rect">
            <a:avLst/>
          </a:prstGeom>
          <a:solidFill>
            <a:srgbClr val="4606BA"/>
          </a:solidFill>
          <a:ln>
            <a:solidFill>
              <a:srgbClr val="460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ISEN 614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77000"/>
            <a:ext cx="3048000" cy="381000"/>
          </a:xfrm>
          <a:prstGeom prst="rect">
            <a:avLst/>
          </a:prstGeom>
          <a:solidFill>
            <a:srgbClr val="1C024A"/>
          </a:solidFill>
          <a:ln>
            <a:solidFill>
              <a:srgbClr val="460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Texas A&amp;M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451" y="567243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plot, it can be seen that there are several samples that are out of control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1474"/>
            <a:ext cx="9144000" cy="435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20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solidFill>
            <a:srgbClr val="4606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66688"/>
            <a:r>
              <a:rPr lang="en-US" sz="2400" b="1" dirty="0" err="1"/>
              <a:t>Hotelling</a:t>
            </a:r>
            <a:r>
              <a:rPr lang="en-US" sz="2400" b="1" dirty="0"/>
              <a:t> Statistic In-Control Samples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9845" y="6477000"/>
            <a:ext cx="3048000" cy="381000"/>
          </a:xfrm>
          <a:prstGeom prst="rect">
            <a:avLst/>
          </a:prstGeom>
          <a:solidFill>
            <a:srgbClr val="5408DE"/>
          </a:solidFill>
          <a:ln>
            <a:solidFill>
              <a:srgbClr val="5408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449263"/>
            <a:r>
              <a:rPr lang="en-US" dirty="0"/>
              <a:t>9/10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5" y="6477000"/>
            <a:ext cx="3048000" cy="381000"/>
          </a:xfrm>
          <a:prstGeom prst="rect">
            <a:avLst/>
          </a:prstGeom>
          <a:solidFill>
            <a:srgbClr val="4606BA"/>
          </a:solidFill>
          <a:ln>
            <a:solidFill>
              <a:srgbClr val="460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ISEN 614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77000"/>
            <a:ext cx="3048000" cy="381000"/>
          </a:xfrm>
          <a:prstGeom prst="rect">
            <a:avLst/>
          </a:prstGeom>
          <a:solidFill>
            <a:srgbClr val="1C024A"/>
          </a:solidFill>
          <a:ln>
            <a:solidFill>
              <a:srgbClr val="460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Texas A&amp;M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2451" y="567243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plot, all samples are in control. In total there are 461 in-control samples.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1474"/>
            <a:ext cx="9144000" cy="435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3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692</Words>
  <Application>Microsoft Office PowerPoint</Application>
  <PresentationFormat>On-screen Show (4:3)</PresentationFormat>
  <Paragraphs>126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Dwarkanath</dc:creator>
  <cp:lastModifiedBy>Dwarkanath</cp:lastModifiedBy>
  <cp:revision>32</cp:revision>
  <dcterms:created xsi:type="dcterms:W3CDTF">2016-12-06T06:35:53Z</dcterms:created>
  <dcterms:modified xsi:type="dcterms:W3CDTF">2019-01-30T09:15:35Z</dcterms:modified>
</cp:coreProperties>
</file>