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6ADA1-0C23-4623-9239-29091FB145B1}" type="datetimeFigureOut">
              <a:rPr lang="en-IN" smtClean="0"/>
              <a:pPr/>
              <a:t>16-06-2020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2F74A-9E17-43A9-BFAC-601B179578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2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ADE8718-E0DE-48E9-850A-2E7F52044918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B3E9-CC22-4B30-A2EA-0B6BECC1EF60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FF93-374E-4ED5-9651-69432EA86297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33C-F0FB-4F57-B2E8-446CAA1A66F5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002-8580-4CDE-A980-E1E45A3D92A3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6C6A-01BF-45C7-8C40-ED03B61AAE8E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8A4-AEB6-454D-94AA-3179F1E73956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E2F2-EABC-4FFF-A106-E79FFEF28AEF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1CF5-D904-40EA-83D1-00B6680808D1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58D-740D-4B36-A1A6-6DB367983BF6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9F33-4DCD-4F50-93E8-207332CDB8A9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AF7-7A18-4A4A-BB5E-60523C30E23B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DE-1E7E-463A-A58F-F66DF11B30E5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D749-99E7-4AB3-AE6D-2C6D1563C1AC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9ECA-BB86-4F35-AEA0-706060B9F981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F604-B3C1-45D3-985E-DE9E8785C877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CE9A-D860-42C2-B0D6-B58CA184E92B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BEEA5B-9FF1-4F59-9393-6A1B7F739090}" type="datetime1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6D91-9561-4EC7-88DB-A4FD819C3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 Activity Recognition in a video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2669E-479B-478D-A0C6-DB8DB901A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836" y="3657597"/>
            <a:ext cx="7467600" cy="132080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IN" sz="6400" dirty="0"/>
              <a:t>Shubham Kumar Agrawal                             Ms. Disha.G.Deothale/</a:t>
            </a:r>
            <a:r>
              <a:rPr lang="en-IN" sz="6400" dirty="0" err="1"/>
              <a:t>Dr.</a:t>
            </a:r>
            <a:r>
              <a:rPr lang="en-IN" sz="6400" dirty="0"/>
              <a:t> Madhushi Varma                         </a:t>
            </a:r>
          </a:p>
          <a:p>
            <a:pPr algn="l"/>
            <a:r>
              <a:rPr lang="en-IN" sz="6400" dirty="0"/>
              <a:t>Shaik Mohammed Khalid Naveed</a:t>
            </a:r>
          </a:p>
          <a:p>
            <a:pPr algn="l"/>
            <a:r>
              <a:rPr lang="en-IN" sz="6400" dirty="0" err="1"/>
              <a:t>Christyl</a:t>
            </a:r>
            <a:r>
              <a:rPr lang="en-IN" sz="6400" dirty="0"/>
              <a:t> Thomas Sunny</a:t>
            </a:r>
          </a:p>
          <a:p>
            <a:pPr algn="l"/>
            <a:r>
              <a:rPr lang="en-IN" sz="6400" dirty="0" err="1"/>
              <a:t>Tummala</a:t>
            </a:r>
            <a:r>
              <a:rPr lang="en-IN" sz="6400" dirty="0"/>
              <a:t> Sai Teja</a:t>
            </a:r>
          </a:p>
          <a:p>
            <a:pPr algn="l"/>
            <a:r>
              <a:rPr lang="en-IN" sz="6400" dirty="0"/>
              <a:t>Rohit NSV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pic>
        <p:nvPicPr>
          <p:cNvPr id="9" name="Picture 8" descr="A drawing of a face&#10;&#10;Description generated with high confidence">
            <a:extLst>
              <a:ext uri="{FF2B5EF4-FFF2-40B4-BE49-F238E27FC236}">
                <a16:creationId xmlns:a16="http://schemas.microsoft.com/office/drawing/2014/main" id="{EB9C5A8D-1233-47CF-A90A-A48F476F4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65" y="5272395"/>
            <a:ext cx="1605425" cy="395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857351-E8A1-4EED-96F8-A04D3FEF6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542" y="4876801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7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262626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recognize the specific sport activities and sub-activities from a video. </a:t>
            </a:r>
          </a:p>
          <a:p>
            <a:endParaRPr lang="en-IN" dirty="0">
              <a:solidFill>
                <a:srgbClr val="262626"/>
              </a:solidFill>
            </a:endParaRP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A0BE2072-0E71-4B93-96AB-0339D76B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11" t="19428" r="18073"/>
          <a:stretch>
            <a:fillRect/>
          </a:stretch>
        </p:blipFill>
        <p:spPr>
          <a:xfrm>
            <a:off x="8085026" y="2933745"/>
            <a:ext cx="2739728" cy="2387509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13" y="5774866"/>
            <a:ext cx="918949" cy="226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6689" lvl="1" indent="-343344">
              <a:lnSpc>
                <a:spcPts val="5406"/>
              </a:lnSpc>
            </a:pPr>
            <a:r>
              <a:rPr lang="en-US" sz="2400" dirty="0">
                <a:solidFill>
                  <a:srgbClr val="17242D"/>
                </a:solidFill>
                <a:latin typeface="+mj-lt"/>
              </a:rPr>
              <a:t>UCF101 dataset is used. </a:t>
            </a:r>
          </a:p>
          <a:p>
            <a:pPr marL="686689" lvl="1" indent="-343344">
              <a:lnSpc>
                <a:spcPts val="5406"/>
              </a:lnSpc>
            </a:pPr>
            <a:r>
              <a:rPr lang="en-US" sz="2400" dirty="0">
                <a:solidFill>
                  <a:srgbClr val="17242D"/>
                </a:solidFill>
                <a:latin typeface="+mj-lt"/>
              </a:rPr>
              <a:t>Data was extracted from the sports videos and was processed to be used for building the model.</a:t>
            </a:r>
          </a:p>
          <a:p>
            <a:pPr marL="686689" lvl="1" indent="-343344">
              <a:lnSpc>
                <a:spcPts val="5406"/>
              </a:lnSpc>
            </a:pPr>
            <a:r>
              <a:rPr lang="en-US" sz="2400" dirty="0">
                <a:solidFill>
                  <a:srgbClr val="17242D"/>
                </a:solidFill>
                <a:latin typeface="+mj-lt"/>
              </a:rPr>
              <a:t>There are 122 trained videos and 52 test videos.</a:t>
            </a:r>
          </a:p>
          <a:p>
            <a:pPr marL="686689" lvl="1" indent="-343344">
              <a:lnSpc>
                <a:spcPts val="5406"/>
              </a:lnSpc>
            </a:pPr>
            <a:r>
              <a:rPr lang="en-US" sz="2400" b="1" dirty="0">
                <a:solidFill>
                  <a:srgbClr val="17242D"/>
                </a:solidFill>
                <a:latin typeface="+mj-lt"/>
              </a:rPr>
              <a:t>https://drive.google.com/open?id=12u_tsQEsWVG5EjG6GMG-6cOhCOB3l5f-</a:t>
            </a:r>
          </a:p>
          <a:p>
            <a:pPr marL="686689" lvl="1" indent="-343344">
              <a:lnSpc>
                <a:spcPts val="5406"/>
              </a:lnSpc>
            </a:pPr>
            <a:endParaRPr lang="en-US" sz="2400" dirty="0">
              <a:solidFill>
                <a:srgbClr val="17242D"/>
              </a:solidFill>
              <a:latin typeface="+mj-lt"/>
            </a:endParaRPr>
          </a:p>
          <a:p>
            <a:endParaRPr lang="en-IN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 and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712910" cy="3318936"/>
          </a:xfrm>
        </p:spPr>
        <p:txBody>
          <a:bodyPr>
            <a:normAutofit/>
          </a:bodyPr>
          <a:lstStyle/>
          <a:p>
            <a:pPr marL="691882" lvl="1" indent="-345941">
              <a:lnSpc>
                <a:spcPts val="5447"/>
              </a:lnSpc>
            </a:pPr>
            <a:r>
              <a:rPr lang="en-US" sz="2400" dirty="0">
                <a:solidFill>
                  <a:srgbClr val="17242D"/>
                </a:solidFill>
                <a:latin typeface="+mj-lt"/>
              </a:rPr>
              <a:t>Spatial Featuring : Extracting 200 special features</a:t>
            </a:r>
          </a:p>
          <a:p>
            <a:pPr marL="691882" lvl="1" indent="-345941">
              <a:lnSpc>
                <a:spcPts val="5447"/>
              </a:lnSpc>
            </a:pPr>
            <a:r>
              <a:rPr lang="en-US" sz="2400" dirty="0">
                <a:solidFill>
                  <a:srgbClr val="17242D"/>
                </a:solidFill>
                <a:latin typeface="+mj-lt"/>
              </a:rPr>
              <a:t>Temporal Featuring : Manual Featuring &amp; Automatic Featuring</a:t>
            </a:r>
          </a:p>
          <a:p>
            <a:pPr marL="691882" lvl="1" indent="-345941">
              <a:lnSpc>
                <a:spcPts val="5447"/>
              </a:lnSpc>
            </a:pPr>
            <a:r>
              <a:rPr lang="en-US" sz="2400" dirty="0">
                <a:solidFill>
                  <a:srgbClr val="17242D"/>
                </a:solidFill>
                <a:latin typeface="+mj-lt"/>
              </a:rPr>
              <a:t>LSTM Model : Giving sequential inputs with extracted features</a:t>
            </a:r>
          </a:p>
          <a:p>
            <a:pPr marL="345941" lvl="1" indent="0">
              <a:lnSpc>
                <a:spcPts val="5447"/>
              </a:lnSpc>
              <a:buNone/>
            </a:pPr>
            <a:endParaRPr lang="en-US" sz="1800" dirty="0">
              <a:solidFill>
                <a:srgbClr val="17242D"/>
              </a:solidFill>
              <a:latin typeface="+mj-lt"/>
            </a:endParaRPr>
          </a:p>
          <a:p>
            <a:pPr marL="345941" lvl="1" indent="0">
              <a:lnSpc>
                <a:spcPts val="5447"/>
              </a:lnSpc>
              <a:buNone/>
            </a:pPr>
            <a:endParaRPr lang="en-US" sz="1800" dirty="0">
              <a:solidFill>
                <a:srgbClr val="17242D"/>
              </a:solidFill>
              <a:latin typeface="+mj-lt"/>
            </a:endParaRPr>
          </a:p>
          <a:p>
            <a:pPr marL="345941" lvl="1" indent="0">
              <a:lnSpc>
                <a:spcPts val="5447"/>
              </a:lnSpc>
              <a:buNone/>
            </a:pPr>
            <a:endParaRPr lang="en-US" sz="6400" dirty="0">
              <a:solidFill>
                <a:srgbClr val="17242D"/>
              </a:solidFill>
              <a:latin typeface="+mj-lt"/>
            </a:endParaRPr>
          </a:p>
          <a:p>
            <a:pPr marL="691882" lvl="1" indent="-345941">
              <a:lnSpc>
                <a:spcPts val="5447"/>
              </a:lnSpc>
            </a:pPr>
            <a:endParaRPr lang="en-US" sz="6400" dirty="0">
              <a:solidFill>
                <a:srgbClr val="17242D"/>
              </a:solidFill>
              <a:latin typeface="+mj-lt"/>
            </a:endParaRPr>
          </a:p>
          <a:p>
            <a:endParaRPr lang="en-IN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5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IN" sz="2800" b="1">
                <a:solidFill>
                  <a:srgbClr val="262626"/>
                </a:solidFill>
              </a:rPr>
              <a:t>Results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262626"/>
              </a:solidFill>
              <a:latin typeface="+mj-lt"/>
            </a:endParaRPr>
          </a:p>
          <a:p>
            <a:endParaRPr lang="en-IN" sz="1800">
              <a:solidFill>
                <a:srgbClr val="262626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16D141-23F6-45CD-9E2B-1D37317C7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554446"/>
              </p:ext>
            </p:extLst>
          </p:nvPr>
        </p:nvGraphicFramePr>
        <p:xfrm>
          <a:off x="5435910" y="1673247"/>
          <a:ext cx="6098042" cy="346046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704001">
                  <a:extLst>
                    <a:ext uri="{9D8B030D-6E8A-4147-A177-3AD203B41FA5}">
                      <a16:colId xmlns:a16="http://schemas.microsoft.com/office/drawing/2014/main" val="2001162303"/>
                    </a:ext>
                  </a:extLst>
                </a:gridCol>
                <a:gridCol w="1772771">
                  <a:extLst>
                    <a:ext uri="{9D8B030D-6E8A-4147-A177-3AD203B41FA5}">
                      <a16:colId xmlns:a16="http://schemas.microsoft.com/office/drawing/2014/main" val="3282822785"/>
                    </a:ext>
                  </a:extLst>
                </a:gridCol>
                <a:gridCol w="1621270">
                  <a:extLst>
                    <a:ext uri="{9D8B030D-6E8A-4147-A177-3AD203B41FA5}">
                      <a16:colId xmlns:a16="http://schemas.microsoft.com/office/drawing/2014/main" val="413693333"/>
                    </a:ext>
                  </a:extLst>
                </a:gridCol>
              </a:tblGrid>
              <a:tr h="1374827">
                <a:tc>
                  <a:txBody>
                    <a:bodyPr/>
                    <a:lstStyle/>
                    <a:p>
                      <a:pPr marL="21209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FFFFFF"/>
                          </a:solidFill>
                          <a:effectLst/>
                        </a:rPr>
                        <a:t>Model</a:t>
                      </a:r>
                      <a:endParaRPr lang="en-IN" sz="20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0883" marR="174530" marT="174530" marB="1745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FFFFFF"/>
                          </a:solidFill>
                          <a:effectLst/>
                        </a:rPr>
                        <a:t>Training Accuracy</a:t>
                      </a:r>
                      <a:endParaRPr lang="en-IN" sz="20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0883" marR="174530" marT="174530" marB="1745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solidFill>
                            <a:srgbClr val="FFFFFF"/>
                          </a:solidFill>
                          <a:effectLst/>
                        </a:rPr>
                        <a:t>Test Accuracy</a:t>
                      </a:r>
                      <a:endParaRPr lang="en-IN" sz="20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0883" marR="174530" marT="174530" marB="1745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25467"/>
                  </a:ext>
                </a:extLst>
              </a:tr>
              <a:tr h="13748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42820" algn="r"/>
                        </a:tabLst>
                      </a:pPr>
                      <a:r>
                        <a:rPr lang="en-IN" sz="2000" b="1">
                          <a:solidFill>
                            <a:srgbClr val="FFFFFF"/>
                          </a:solidFill>
                          <a:effectLst/>
                        </a:rPr>
                        <a:t>0	ConvNet(for subactivity recognition)</a:t>
                      </a:r>
                      <a:endParaRPr lang="en-IN" sz="20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0883" marR="174530" marT="174530" marB="1745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9179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.95</a:t>
                      </a:r>
                      <a:endParaRPr lang="en-IN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0883" marR="174530" marT="174530" marB="1745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.70</a:t>
                      </a:r>
                      <a:endParaRPr lang="en-IN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0883" marR="174530" marT="174530" marB="1745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175678"/>
                  </a:ext>
                </a:extLst>
              </a:tr>
              <a:tr h="7108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27455" algn="ctr"/>
                        </a:tabLst>
                      </a:pPr>
                      <a:r>
                        <a:rPr lang="en-IN" sz="2000" b="1">
                          <a:solidFill>
                            <a:srgbClr val="FFFFFF"/>
                          </a:solidFill>
                          <a:effectLst/>
                        </a:rPr>
                        <a:t>1	LSTM</a:t>
                      </a:r>
                      <a:endParaRPr lang="en-IN" sz="20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0883" marR="174530" marT="174530" marB="17453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9179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.88</a:t>
                      </a:r>
                      <a:endParaRPr lang="en-IN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0883" marR="174530" marT="174530" marB="1745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.52</a:t>
                      </a:r>
                      <a:endParaRPr lang="en-IN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0883" marR="174530" marT="174530" marB="17453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681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27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r>
              <a:rPr lang="en-US" dirty="0"/>
              <a:t>We can conclude that </a:t>
            </a:r>
            <a:r>
              <a:rPr lang="en-US" dirty="0" err="1"/>
              <a:t>Convolutional</a:t>
            </a:r>
            <a:r>
              <a:rPr lang="en-US" dirty="0"/>
              <a:t> Neural Networks gives better test accuracy while performing </a:t>
            </a:r>
            <a:r>
              <a:rPr lang="en-US" dirty="0" err="1"/>
              <a:t>subactivity</a:t>
            </a:r>
            <a:r>
              <a:rPr lang="en-US" dirty="0"/>
              <a:t> recognition and LSTM(Long-Short Term Memory) model lags behind the </a:t>
            </a:r>
            <a:r>
              <a:rPr lang="en-US" dirty="0" err="1"/>
              <a:t>ConvNet</a:t>
            </a:r>
            <a:r>
              <a:rPr lang="en-US" dirty="0"/>
              <a:t> model in both Training accuracy 6 and test accuracy.</a:t>
            </a:r>
          </a:p>
          <a:p>
            <a:r>
              <a:rPr lang="en-US" dirty="0"/>
              <a:t> In the future, we will keep making efforts to advance the performance of our model with more benchmark datasets. 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9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other features can be added not only temporary and </a:t>
            </a:r>
            <a:r>
              <a:rPr lang="en-IN" dirty="0" err="1"/>
              <a:t>spacial</a:t>
            </a:r>
            <a:r>
              <a:rPr lang="en-IN" dirty="0"/>
              <a:t> features.</a:t>
            </a:r>
          </a:p>
          <a:p>
            <a:r>
              <a:rPr lang="en-IN" dirty="0"/>
              <a:t>Limitations:</a:t>
            </a:r>
          </a:p>
          <a:p>
            <a:r>
              <a:rPr lang="en-IN" dirty="0"/>
              <a:t>Data is outdated.</a:t>
            </a:r>
          </a:p>
          <a:p>
            <a:r>
              <a:rPr lang="en-IN" dirty="0"/>
              <a:t>Trimmed data is used, not supportable for untrimmed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Xianyuan</a:t>
            </a:r>
            <a:r>
              <a:rPr lang="en-US" dirty="0"/>
              <a:t> Wang, Zhenjiang Miao, </a:t>
            </a:r>
            <a:r>
              <a:rPr lang="en-US" dirty="0" err="1"/>
              <a:t>Ruyi</a:t>
            </a:r>
            <a:r>
              <a:rPr lang="en-US" dirty="0"/>
              <a:t> Zhang and </a:t>
            </a:r>
            <a:r>
              <a:rPr lang="en-US" dirty="0" err="1"/>
              <a:t>Shanshan</a:t>
            </a:r>
            <a:r>
              <a:rPr lang="en-US" dirty="0"/>
              <a:t> Hao:I3D-LSTM: A New Model for Human Action </a:t>
            </a:r>
            <a:r>
              <a:rPr lang="en-US" dirty="0" err="1"/>
              <a:t>Recognition,Xianyuan</a:t>
            </a:r>
            <a:r>
              <a:rPr lang="en-US" dirty="0"/>
              <a:t> Wang et al 2019 IOP Conf. Ser.: Mater. Sci. Eng. 569 032035 </a:t>
            </a:r>
            <a:r>
              <a:rPr lang="en-US" dirty="0" err="1"/>
              <a:t>Khurram</a:t>
            </a:r>
            <a:r>
              <a:rPr lang="en-US" dirty="0"/>
              <a:t> </a:t>
            </a:r>
            <a:r>
              <a:rPr lang="en-US" dirty="0" err="1"/>
              <a:t>Soomro</a:t>
            </a:r>
            <a:r>
              <a:rPr lang="en-US" dirty="0"/>
              <a:t>, Amir </a:t>
            </a:r>
            <a:r>
              <a:rPr lang="en-US" dirty="0" err="1"/>
              <a:t>Roshan</a:t>
            </a:r>
            <a:r>
              <a:rPr lang="en-US" dirty="0"/>
              <a:t> </a:t>
            </a:r>
            <a:r>
              <a:rPr lang="en-US" dirty="0" err="1"/>
              <a:t>Zamir</a:t>
            </a:r>
            <a:r>
              <a:rPr lang="en-US" dirty="0"/>
              <a:t> and Mubarak Shah, UCF101: A Dataset of 101 Human Action Classes From Videos in The Wild, CRCV-TR-12-01, November, 2012.</a:t>
            </a:r>
            <a:endParaRPr lang="en-IN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6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B32C701-CBC7-4DF2-B3F5-A8F9DEEB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6628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313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Organic</vt:lpstr>
      <vt:lpstr>Specific Activity Recognition in a video</vt:lpstr>
      <vt:lpstr>Introduction</vt:lpstr>
      <vt:lpstr>Dataset</vt:lpstr>
      <vt:lpstr>Methodology and the Model</vt:lpstr>
      <vt:lpstr>Results Achieved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 Activity Recognition in a video</dc:title>
  <dc:creator>Sravan Kalagara</dc:creator>
  <cp:lastModifiedBy>Khalid Naveed</cp:lastModifiedBy>
  <cp:revision>12</cp:revision>
  <dcterms:created xsi:type="dcterms:W3CDTF">2020-06-16T13:46:09Z</dcterms:created>
  <dcterms:modified xsi:type="dcterms:W3CDTF">2020-06-16T17:45:35Z</dcterms:modified>
</cp:coreProperties>
</file>