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7AF1065-8D43-4318-8583-BCACFBADD07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636720-85A4-4B4D-9274-B06F9DE0786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DA82E5-55E3-4AFC-9AB4-6734AEC8704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22A0E5-F05E-43BF-AC79-D6DBCD41682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9ADC58-FED1-4B6E-9385-0C1AFF187BC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E39124-26C8-44F2-B9F7-C170DFD90D1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573F1F-1F6D-4896-9B20-E54A8316793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B7860D-A5A1-4862-85F3-38D063C21D3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FD6A79-D69C-4699-8344-1E1C1CBE510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444899-5F0B-4F47-8A65-E493918C13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496646-62FC-4157-A908-3C288F5AD9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8B0FBC-EA8A-408D-BDCB-4D9F2F83F4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121602-4997-4677-9C1C-2D7D334319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B27CCF-D88C-4640-BBA8-2540CE7BD0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F653E7-6427-4CEB-B0CB-B66EC5F145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6163B3-B05A-4E8B-8792-F57EDDDE60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242198-1C50-4042-B922-BC9681E9FF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DE60A9-567E-4635-BB71-6C0048F14F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225CF8-8256-49DB-A70C-CB32CBCECC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6B6509-0AE0-4241-BD4C-C44BAC4F54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B9DD3A-49AE-4802-A3B5-B748F43CEF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8A35A5-0B7D-4683-B05C-C916EFA1D9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9E86F1-D8A7-46DE-88D6-DC20664DD0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160B0D-2EB7-46BA-9E71-C4D5527369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8773E3-3884-4616-875B-C7A40E2770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5ED5A3-4DAD-4973-AC9D-13C58EEF5E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1CC762-5F3C-406A-A906-DE4C20B7A0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B959D0-6080-4E9F-979A-F071FC83E1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6516F7-A5C2-4246-8A41-139BEE0EDB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E764AC-83FD-4242-86C2-9D698ABF16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DC665D-88B9-48EA-B3A0-69888DAB6F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647AFB-3FB8-43CD-8C26-6E3427CFFF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50A885-4142-47C8-85CD-8DE319A2F7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440FDB-7674-4A2F-A4F1-E451E7A85D6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74D998-95DF-401B-919E-6A4A93ED635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Machine Learning - Introduction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Yeganeh Jalalpour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More Classification Metrics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29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Prediction “Loss”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252600" y="2280240"/>
            <a:ext cx="2594880" cy="142956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 txBox="1"/>
          <p:nvPr/>
        </p:nvSpPr>
        <p:spPr>
          <a:xfrm>
            <a:off x="5167440" y="3969000"/>
            <a:ext cx="3354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cccccc"/>
                </a:solidFill>
                <a:latin typeface="Arial"/>
              </a:rPr>
              <a:t>(Image: Wikimedia Commons)</a:t>
            </a:r>
            <a:endParaRPr b="0" lang="en-US" sz="18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600200" y="3060000"/>
            <a:ext cx="828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Inputs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6555240" y="3060000"/>
            <a:ext cx="24073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Outputs +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Prediction Error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2048760" y="5715000"/>
            <a:ext cx="546732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Typically various norms, e.g. L0, L1, L2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Motivation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 goal: replace human programming with "self-programming"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(= predict appropriate behavior based on experience)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example: infants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language skills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motor skills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other behaviors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Usual dichotomy: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Algorithmic/heuristic "tricks"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Simulate human behavior (infant brain)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ML and Systems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flow in ML systems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complexity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ML system evaluation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flow in ML systems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Supervised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Classification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Regression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Unsupervised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Clustering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Association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Reinforcement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Content Placeholder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711440" y="1027800"/>
            <a:ext cx="8768160" cy="3962520"/>
          </a:xfrm>
          <a:prstGeom prst="rect">
            <a:avLst/>
          </a:prstGeom>
          <a:ln w="0">
            <a:noFill/>
          </a:ln>
        </p:spPr>
      </p:pic>
      <p:sp>
        <p:nvSpPr>
          <p:cNvPr id="97" name="TextBox 5"/>
          <p:cNvSpPr/>
          <p:nvPr/>
        </p:nvSpPr>
        <p:spPr>
          <a:xfrm>
            <a:off x="18360" y="6581160"/>
            <a:ext cx="6823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https://docs.paperspace.com/machine-learning/wiki/supervised-unsupervised-and-reinforcement-learning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complexity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Numerical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Continuous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Discrete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Ordinal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Categorical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Fancy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ML System Evaluation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Binary Classifications: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True Positive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False Positive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True Negative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False Negative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Some Binary Classification Metrics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Accuracy = correct predictions / all predictions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Recall = true positives / (true positives + false negatives)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Precision = true positives / (true positives + false positives)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Receiver Operating Characteristic (ROC) curve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8117640" y="3315240"/>
            <a:ext cx="4073760" cy="3063240"/>
          </a:xfrm>
          <a:prstGeom prst="rect">
            <a:avLst/>
          </a:prstGeom>
          <a:ln w="0">
            <a:noFill/>
          </a:ln>
        </p:spPr>
      </p:pic>
      <p:sp>
        <p:nvSpPr>
          <p:cNvPr id="105" name="TextBox 3"/>
          <p:cNvSpPr/>
          <p:nvPr/>
        </p:nvSpPr>
        <p:spPr>
          <a:xfrm>
            <a:off x="32760" y="6581160"/>
            <a:ext cx="7863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https://upload.wikimedia.org/wikipedia/commons/thumb/3/36/Roc-draft-xkcd-style.svg/375px-Roc-draft-xkcd-style.svg.png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More Binary Classification Metrics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Confusion Matrix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F1 Score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Picture 4" descr="Measuring Performance: The Confusion Matrix – Glass Box"/>
          <p:cNvPicPr/>
          <p:nvPr/>
        </p:nvPicPr>
        <p:blipFill>
          <a:blip r:embed="rId1"/>
          <a:stretch/>
        </p:blipFill>
        <p:spPr>
          <a:xfrm>
            <a:off x="6269040" y="1306440"/>
            <a:ext cx="5285880" cy="2972880"/>
          </a:xfrm>
          <a:prstGeom prst="rect">
            <a:avLst/>
          </a:prstGeom>
          <a:ln w="0">
            <a:noFill/>
          </a:ln>
        </p:spPr>
      </p:pic>
      <p:sp>
        <p:nvSpPr>
          <p:cNvPr id="109" name="TextBox 3"/>
          <p:cNvSpPr/>
          <p:nvPr/>
        </p:nvSpPr>
        <p:spPr>
          <a:xfrm>
            <a:off x="21960" y="6581160"/>
            <a:ext cx="49798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https://glassboxmedicine.files.wordpress.com/2019/02/confusion-matrix.png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Picture 6" descr="4 things you need to know about AI: accuracy, precision, recall and F1  scores"/>
          <p:cNvPicPr/>
          <p:nvPr/>
        </p:nvPicPr>
        <p:blipFill>
          <a:blip r:embed="rId2"/>
          <a:stretch/>
        </p:blipFill>
        <p:spPr>
          <a:xfrm>
            <a:off x="6269040" y="4415400"/>
            <a:ext cx="5922360" cy="149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Application>LibreOffice/7.5.8.1$Linux_X86_64 LibreOffice_project/50$Build-1</Application>
  <AppVersion>15.0000</AppVersion>
  <Words>210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2020-11-02T19:07:44Z</dcterms:created>
  <dc:creator>Yeganeh Jalalpour</dc:creator>
  <dc:description/>
  <dc:language>en-US</dc:language>
  <cp:lastModifiedBy/>
  <dcterms:modified xsi:type="dcterms:W3CDTF">2023-11-06T12:56:57Z</dcterms:modified>
  <cp:revision>26</cp:revision>
  <dc:subject/>
  <dc:title>Machine Learning - Intro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8</vt:r8>
  </property>
  <property fmtid="{D5CDD505-2E9C-101B-9397-08002B2CF9AE}" pid="3" name="PresentationFormat">
    <vt:lpwstr>Widescreen</vt:lpwstr>
  </property>
  <property fmtid="{D5CDD505-2E9C-101B-9397-08002B2CF9AE}" pid="4" name="Slides">
    <vt:r8>9</vt:r8>
  </property>
</Properties>
</file>