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C061A3C-4747-44FB-986E-71039770A70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2CB7784-50FD-43E9-BD38-8CD8103C9D0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F147D1C-8A32-43BB-84B8-90A12652024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2DB998C-E942-442F-B691-FC3B0921D56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9CCDBA3-E348-4D99-AB02-0AFE8DE1446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EA624F5-D625-454F-A8CE-B43F17D5406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11AA98E-6D2A-4157-A1E8-1DABB65FDCB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EDFBBC4-02C2-48AF-B1E9-F59E8BF87E0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673BBEE-0264-4872-BA49-AA7A87F8110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B905C3-9503-49BA-9A01-0FAAAE97EC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B36C8E-750C-4F7D-B2E7-185994CF24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5F03A7-7B78-43E1-BD8B-9680477E3CD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C30CCD-7C0D-4F84-BBD7-4006862B98A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E2AEAD-7DC8-4A7A-B35B-7740DE58E4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34A338-72E2-4D7E-974D-42C53440AA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44F3C6-1452-414D-A5C2-BCF7A8C691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AD20DD-FFC3-47BA-AD80-1364F67C1A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08B2FA-5F0A-4EFB-BB74-89B93CAAF9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97CE0F-8DFB-4F51-A6D4-328EDCFDFE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AA4CE9-5A2B-4B44-ADF1-EBDF5D2637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D5A1DE-AA2A-45A6-AEE3-6F4189BFFD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15E736-8CE0-48B1-BC7D-FC705DED80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D702AA-43B7-4A46-9D05-3F31000B2B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DB20CC-BDEA-47A4-B92B-F9F2ED23EF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4AD258-3B94-4B2C-A1F2-433F682C6FA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ACD3D1-D705-45A4-89D0-7DF84B8E58F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315B67-790F-427D-923C-965FA33136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50A02C-77E8-4300-8BB5-14BA56AB45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662FBF-E825-4BAE-841E-C8F34120AA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33B3C9-5E1C-4054-BA71-745DD123C3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1F5132-CBBF-421F-BC91-94FBBE135D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58D855-3992-4F9B-98C0-7649DF1FED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46302E-AE6D-4584-A2DB-1431F68158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C6C3473-75A3-4876-A461-A745BF623B4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8524736-FDCA-469E-8109-56610526C00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Machine Learning - Introduction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Motivation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AI goal: replace human programming with "self-programming" 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(= predict appropriate behavior based on experience)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example: infants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language skills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motor skills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other behaviors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Usual dichotomy: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Algorithmic/heuristic "tricks"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Simulate human behavior (infant brain)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ML and Systems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flow in ML systems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complexity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ML system evaluation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flow in ML systems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Supervised Learning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Classification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Regression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Unsupervised Learning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Clustering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Association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Reinforcement Learning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Content Placeholder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1711440" y="1027800"/>
            <a:ext cx="8768520" cy="3962880"/>
          </a:xfrm>
          <a:prstGeom prst="rect">
            <a:avLst/>
          </a:prstGeom>
          <a:ln w="0">
            <a:noFill/>
          </a:ln>
        </p:spPr>
      </p:pic>
      <p:sp>
        <p:nvSpPr>
          <p:cNvPr id="97" name="TextBox 5"/>
          <p:cNvSpPr/>
          <p:nvPr/>
        </p:nvSpPr>
        <p:spPr>
          <a:xfrm>
            <a:off x="18360" y="6581160"/>
            <a:ext cx="6824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https://docs.paperspace.com/machine-learning/wiki/supervised-unsupervised-and-reinforcement-learning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complexity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Numerical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Discrete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Continuous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Categorical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ML system evaluation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Predictions: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True Positive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False Positive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True Negative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False Negative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Some ML Metrics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Accuracy = correct predictions / all predictions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Recall = true positives / (true positives + false negatives)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Precision = true positives / (true positives + false positives)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Receiver Operating Characteristic (ROC) curve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Picture 2" descr=""/>
          <p:cNvPicPr/>
          <p:nvPr/>
        </p:nvPicPr>
        <p:blipFill>
          <a:blip r:embed="rId1"/>
          <a:stretch/>
        </p:blipFill>
        <p:spPr>
          <a:xfrm>
            <a:off x="8117640" y="3315240"/>
            <a:ext cx="4074120" cy="3063600"/>
          </a:xfrm>
          <a:prstGeom prst="rect">
            <a:avLst/>
          </a:prstGeom>
          <a:ln w="0">
            <a:noFill/>
          </a:ln>
        </p:spPr>
      </p:pic>
      <p:sp>
        <p:nvSpPr>
          <p:cNvPr id="105" name="TextBox 3"/>
          <p:cNvSpPr/>
          <p:nvPr/>
        </p:nvSpPr>
        <p:spPr>
          <a:xfrm>
            <a:off x="32760" y="6581160"/>
            <a:ext cx="7863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https://upload.wikimedia.org/wikipedia/commons/thumb/3/36/Roc-draft-xkcd-style.svg/375px-Roc-draft-xkcd-style.svg.png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Some ML Metrics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Confusion Matrix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F1 Score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" name="Picture 4" descr="Measuring Performance: The Confusion Matrix – Glass Box"/>
          <p:cNvPicPr/>
          <p:nvPr/>
        </p:nvPicPr>
        <p:blipFill>
          <a:blip r:embed="rId1"/>
          <a:stretch/>
        </p:blipFill>
        <p:spPr>
          <a:xfrm>
            <a:off x="6269040" y="1306440"/>
            <a:ext cx="5286240" cy="2973240"/>
          </a:xfrm>
          <a:prstGeom prst="rect">
            <a:avLst/>
          </a:prstGeom>
          <a:ln w="0">
            <a:noFill/>
          </a:ln>
        </p:spPr>
      </p:pic>
      <p:sp>
        <p:nvSpPr>
          <p:cNvPr id="109" name="TextBox 3"/>
          <p:cNvSpPr/>
          <p:nvPr/>
        </p:nvSpPr>
        <p:spPr>
          <a:xfrm>
            <a:off x="21960" y="6581160"/>
            <a:ext cx="49802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https://glassboxmedicine.files.wordpress.com/2019/02/confusion-matrix.png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Picture 6" descr="4 things you need to know about AI: accuracy, precision, recall and F1  scores"/>
          <p:cNvPicPr/>
          <p:nvPr/>
        </p:nvPicPr>
        <p:blipFill>
          <a:blip r:embed="rId2"/>
          <a:stretch/>
        </p:blipFill>
        <p:spPr>
          <a:xfrm>
            <a:off x="6269040" y="4415400"/>
            <a:ext cx="5922720" cy="149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Application>LibreOffice/7.5.6.2$Linux_X86_64 LibreOffice_project/50$Build-2</Application>
  <AppVersion>15.0000</AppVersion>
  <Words>210</Words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2020-11-02T19:07:44Z</dcterms:created>
  <dc:creator>Yeganeh Jalalpour</dc:creator>
  <dc:description/>
  <dc:language>en-US</dc:language>
  <cp:lastModifiedBy/>
  <dcterms:modified xsi:type="dcterms:W3CDTF">2023-10-31T21:35:06Z</dcterms:modified>
  <cp:revision>20</cp:revision>
  <dc:subject/>
  <dc:title>Machine Learning - Intro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Widescreen</vt:lpwstr>
  </property>
  <property fmtid="{D5CDD505-2E9C-101B-9397-08002B2CF9AE}" pid="4" name="Slides">
    <vt:i4>9</vt:i4>
  </property>
</Properties>
</file>