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55510"/>
  </p:normalViewPr>
  <p:slideViewPr>
    <p:cSldViewPr snapToGrid="0" snapToObjects="1" showGuides="1">
      <p:cViewPr varScale="1">
        <p:scale>
          <a:sx n="63" d="100"/>
          <a:sy n="63" d="100"/>
        </p:scale>
        <p:origin x="31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558D5-82D3-3A46-B181-E74751925B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C975-8424-CD40-B428-76452D9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0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C975-8424-CD40-B428-76452D9A7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318-ED6F-8F4C-87A2-5887A80E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0087-1361-8843-9DB1-25E05BA5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F9565-6758-B849-8D4C-67B64562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3081-EB7E-DD4B-8D5F-92DAD9B7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29C-DC72-F146-8838-87703B7B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DFCA-E274-BF48-B19E-52CAFD04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A3CE8-6126-9744-AEE2-1F73CC88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EC63-C176-5B4E-8DB1-1E01E08D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4D46-1387-7249-B353-58EAD77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CCA1-3E78-1445-A893-8CBCEFF1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154CE-D3FA-1E4E-96DF-6B0E74A49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425D-E34F-3A47-859F-73D6B9742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C3C55-4C9C-984A-8AB6-8F1412B2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760A-BD62-C44E-A587-7EFF9A10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2803-0AED-D94F-9B8E-E9D5070F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A6A6-D869-DA4C-9A9E-0D09654E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0D1C-3A41-DB4A-BEF2-92370782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FAD2-9118-6945-95DF-982C366C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1C7A-6017-1A4A-A79C-A6C3110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9A02-A673-F648-A457-1C6ABCC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3F71-5FE9-2C47-8E8B-5CAE9462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30BD-E914-F646-A57C-9F278A30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AFE5-0E21-B249-A82B-86B0A87E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DD49-E7AA-9242-A133-7A4BD11F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7B03-5309-1440-B692-69D3E2FE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5E2-C396-E54B-88C6-FE5FB21D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993A-5E67-8141-A332-CCDC9A7C0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BBFC-90BD-2F4D-945A-60ED6BC7B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4C94F-F1B8-E341-BCDB-F48153B0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65AF-C87D-7F42-842C-19EBB3DA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F87F-B1F0-314C-9FED-BE894617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D21A-00DA-7041-B503-82FCDBB6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7E6B-6B28-CE40-B567-0D1C0E87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599B-60F5-CE4D-80D9-1810FC8D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A1DF6-CEAA-4242-832E-44FA2F9DA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0D58B-F3EF-6442-ACDF-EAC6F3819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7AE7-AC4F-FE48-8476-884AD8E4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02280-5349-0F48-8677-9D175282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9A212-96F8-7D46-BC35-56915859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40EB-99D6-1744-B137-BBA00B16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C5395-958A-B044-810E-77D1BC0B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674B7-0DB0-434B-9CEF-861A08E0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CE464-8CB0-5C4F-AD0E-E3F0242D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4637C-6BC5-6340-9C7E-1136444C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E861-F04A-EF40-A977-9882BE2F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F583A-13E9-1B4B-AB58-91E49174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02B6-12D4-FD4F-89FF-955D4502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910B-698A-D649-8A21-CAC83C26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C295-A3DB-274F-8F9C-018613FB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F280-625E-5A43-A4BA-C77ABC25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E918-20A7-1842-9ABA-26AC0958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0B85-D5CA-FF4F-B55C-A11BE5E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82E0-B4D8-1740-9AC7-A4AA4BF4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4BB27-A499-354E-B6FF-0B06D579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5F589-D589-E042-B190-A18DDD85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C531-E82B-F144-8E4A-7F56DF6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6994-43C1-CA4F-A100-F387E81C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7DAE-0CC1-8145-83C6-CA2BC47E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FD354-1DFA-C74B-98DB-B4402576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E33C-C522-C644-91DC-3EC7E119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6F12-4CA1-9640-8F41-E6A0B6260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F6FC-9077-3549-A9FE-5DB535028CF7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EB30-4E70-6D46-BBE2-ED6DF22FC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D6A8-FB73-8249-925C-AB4D742D3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52D6-D576-3449-8BF5-E3EC26E03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2C9A-5187-1F4C-97B2-DE737143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5A85-31C8-7942-AD34-56BB3CEE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8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2C92-54DA-4A4B-81D6-4DD8A19C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7A1D-48BC-B841-860D-9C733607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goal: replace human programming with "self-programming" </a:t>
            </a:r>
            <a:br>
              <a:rPr lang="en-US" dirty="0"/>
            </a:br>
            <a:r>
              <a:rPr lang="en-US" dirty="0"/>
              <a:t>(= predict appropriate behavior based on experience)</a:t>
            </a:r>
          </a:p>
          <a:p>
            <a:r>
              <a:rPr lang="en-US" dirty="0"/>
              <a:t>The example: infants</a:t>
            </a:r>
          </a:p>
          <a:p>
            <a:pPr lvl="1"/>
            <a:r>
              <a:rPr lang="en-US" dirty="0"/>
              <a:t>language skills</a:t>
            </a:r>
          </a:p>
          <a:p>
            <a:pPr lvl="1"/>
            <a:r>
              <a:rPr lang="en-US" dirty="0"/>
              <a:t>motor skills</a:t>
            </a:r>
          </a:p>
          <a:p>
            <a:pPr lvl="1"/>
            <a:r>
              <a:rPr lang="en-US" dirty="0"/>
              <a:t>other behaviors</a:t>
            </a:r>
          </a:p>
          <a:p>
            <a:r>
              <a:rPr lang="en-US" dirty="0"/>
              <a:t>Usual dichotomy:</a:t>
            </a:r>
          </a:p>
          <a:p>
            <a:pPr lvl="1"/>
            <a:r>
              <a:rPr lang="en-US" dirty="0"/>
              <a:t>Algorithmic/heuristic "tricks"</a:t>
            </a:r>
          </a:p>
          <a:p>
            <a:pPr lvl="1"/>
            <a:r>
              <a:rPr lang="en-US" dirty="0"/>
              <a:t>Simulate human behavior (infant brain)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7A73-A907-0542-BA3A-FF5AF2C4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and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B61A-9A09-2741-A095-62FCD04B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in ML systems</a:t>
            </a:r>
          </a:p>
          <a:p>
            <a:r>
              <a:rPr lang="en-US" dirty="0"/>
              <a:t>Data complexity</a:t>
            </a:r>
          </a:p>
          <a:p>
            <a:r>
              <a:rPr lang="en-US" dirty="0"/>
              <a:t>ML system evaluation</a:t>
            </a:r>
          </a:p>
        </p:txBody>
      </p:sp>
    </p:spTree>
    <p:extLst>
      <p:ext uri="{BB962C8B-B14F-4D97-AF65-F5344CB8AC3E}">
        <p14:creationId xmlns:p14="http://schemas.microsoft.com/office/powerpoint/2010/main" val="114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8021-1D16-9A4F-9EBC-3FD612BA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in ML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7EF7-BC4F-694B-8BD7-4C4DAA93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Association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1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B08-F16A-0848-AE72-50A93971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F9AC24-1395-774B-BBA3-77A2DCC5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1560" y="1027906"/>
            <a:ext cx="8768880" cy="39633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FA00E-8E1F-5240-AA67-9AEF827A7A9D}"/>
              </a:ext>
            </a:extLst>
          </p:cNvPr>
          <p:cNvSpPr txBox="1"/>
          <p:nvPr/>
        </p:nvSpPr>
        <p:spPr>
          <a:xfrm>
            <a:off x="0" y="6581001"/>
            <a:ext cx="6861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docs.paperspace.com</a:t>
            </a:r>
            <a:r>
              <a:rPr lang="en-US" sz="1200" dirty="0"/>
              <a:t>/machine-learning/wiki/supervised-unsupervised-and-reinforcement-learning</a:t>
            </a:r>
          </a:p>
        </p:txBody>
      </p:sp>
    </p:spTree>
    <p:extLst>
      <p:ext uri="{BB962C8B-B14F-4D97-AF65-F5344CB8AC3E}">
        <p14:creationId xmlns:p14="http://schemas.microsoft.com/office/powerpoint/2010/main" val="29032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CCA4-D63D-0540-A904-0C653A54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FC38-0F4B-FC4D-A6C1-1226E303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Discrete</a:t>
            </a:r>
          </a:p>
          <a:p>
            <a:pPr lvl="1"/>
            <a:r>
              <a:rPr lang="en-US" dirty="0"/>
              <a:t>Continuous</a:t>
            </a:r>
          </a:p>
          <a:p>
            <a:r>
              <a:rPr lang="en-US" dirty="0"/>
              <a:t>Categorical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BB34-4974-6E46-AE1E-B6F25085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system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F70A-3E7D-574D-AA02-292E31A5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Predictions:</a:t>
            </a:r>
          </a:p>
          <a:p>
            <a:pPr lvl="1"/>
            <a:r>
              <a:rPr lang="en-US" dirty="0"/>
              <a:t>True Positive</a:t>
            </a:r>
          </a:p>
          <a:p>
            <a:pPr lvl="1"/>
            <a:r>
              <a:rPr lang="en-US" dirty="0"/>
              <a:t>False Positive</a:t>
            </a:r>
          </a:p>
          <a:p>
            <a:pPr lvl="1"/>
            <a:r>
              <a:rPr lang="en-US" dirty="0"/>
              <a:t>True Negative</a:t>
            </a:r>
          </a:p>
          <a:p>
            <a:pPr lvl="1"/>
            <a:r>
              <a:rPr lang="en-US" dirty="0"/>
              <a:t>False Negative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0BE1-8E0F-2F43-B6CF-43C0962A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AF3-6D9C-2746-A649-5BBE658A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= correct predictions / all predictions</a:t>
            </a:r>
          </a:p>
          <a:p>
            <a:r>
              <a:rPr lang="en-US" dirty="0"/>
              <a:t>Recall = true positives / (true positives + false negatives)</a:t>
            </a:r>
          </a:p>
          <a:p>
            <a:r>
              <a:rPr lang="en-US" dirty="0"/>
              <a:t>Precision = true positives / (true positives + false positives)</a:t>
            </a:r>
          </a:p>
          <a:p>
            <a:endParaRPr lang="en-US" dirty="0"/>
          </a:p>
          <a:p>
            <a:r>
              <a:rPr lang="en-US" dirty="0"/>
              <a:t> Receiver Operating Characteristic (ROC) curve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05C2CA-7EE8-0240-8931-02F33199E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98" y="3315107"/>
            <a:ext cx="407430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225B75-7FB9-C048-8541-09B953B66456}"/>
              </a:ext>
            </a:extLst>
          </p:cNvPr>
          <p:cNvSpPr txBox="1"/>
          <p:nvPr/>
        </p:nvSpPr>
        <p:spPr>
          <a:xfrm>
            <a:off x="0" y="6581001"/>
            <a:ext cx="792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/commons/thumb/3/36/Roc-draft-</a:t>
            </a:r>
            <a:r>
              <a:rPr lang="en-US" sz="1200" dirty="0" err="1"/>
              <a:t>xkcd</a:t>
            </a:r>
            <a:r>
              <a:rPr lang="en-US" sz="1200" dirty="0"/>
              <a:t>-</a:t>
            </a:r>
            <a:r>
              <a:rPr lang="en-US" sz="1200" dirty="0" err="1"/>
              <a:t>style.svg</a:t>
            </a:r>
            <a:r>
              <a:rPr lang="en-US" sz="1200" dirty="0"/>
              <a:t>/375px-Roc-draft-xkcd-style.svg.png</a:t>
            </a:r>
          </a:p>
        </p:txBody>
      </p:sp>
    </p:spTree>
    <p:extLst>
      <p:ext uri="{BB962C8B-B14F-4D97-AF65-F5344CB8AC3E}">
        <p14:creationId xmlns:p14="http://schemas.microsoft.com/office/powerpoint/2010/main" val="31523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6390-C17B-C040-BD2F-54788CB1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DE03-78BD-374C-99CF-7A27BD72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F1 Score</a:t>
            </a:r>
          </a:p>
        </p:txBody>
      </p:sp>
      <p:pic>
        <p:nvPicPr>
          <p:cNvPr id="2052" name="Picture 4" descr="Measuring Performance: The Confusion Matrix – Glass Box">
            <a:extLst>
              <a:ext uri="{FF2B5EF4-FFF2-40B4-BE49-F238E27FC236}">
                <a16:creationId xmlns:a16="http://schemas.microsoft.com/office/drawing/2014/main" id="{58019E30-ADA1-1848-BF12-82E1EB4D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83" y="1306591"/>
            <a:ext cx="5286703" cy="29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1F457-CE6A-944B-B310-E88F7E61F34F}"/>
              </a:ext>
            </a:extLst>
          </p:cNvPr>
          <p:cNvSpPr txBox="1"/>
          <p:nvPr/>
        </p:nvSpPr>
        <p:spPr>
          <a:xfrm>
            <a:off x="0" y="6581001"/>
            <a:ext cx="5024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glassboxmedicine.files.wordpress.com</a:t>
            </a:r>
            <a:r>
              <a:rPr lang="en-US" sz="1200" dirty="0"/>
              <a:t>/2019/02/confusion-</a:t>
            </a:r>
            <a:r>
              <a:rPr lang="en-US" sz="1200" dirty="0" err="1"/>
              <a:t>matrix.png</a:t>
            </a:r>
            <a:endParaRPr lang="en-US" sz="1200" dirty="0"/>
          </a:p>
        </p:txBody>
      </p:sp>
      <p:pic>
        <p:nvPicPr>
          <p:cNvPr id="2054" name="Picture 6" descr="4 things you need to know about AI: accuracy, precision, recall and F1  scores">
            <a:extLst>
              <a:ext uri="{FF2B5EF4-FFF2-40B4-BE49-F238E27FC236}">
                <a16:creationId xmlns:a16="http://schemas.microsoft.com/office/drawing/2014/main" id="{48023C05-F4F7-E442-B2B9-46E73A7E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83" y="4415299"/>
            <a:ext cx="5923017" cy="149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3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210</Words>
  <Application>Microsoft Macintosh PowerPoint</Application>
  <PresentationFormat>Widescreen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Machine Learning - Introduction</vt:lpstr>
      <vt:lpstr>Motivation</vt:lpstr>
      <vt:lpstr>ML and Systems</vt:lpstr>
      <vt:lpstr>Data flow in ML systems </vt:lpstr>
      <vt:lpstr>PowerPoint Presentation</vt:lpstr>
      <vt:lpstr>Data complexity</vt:lpstr>
      <vt:lpstr>ML system evaluation</vt:lpstr>
      <vt:lpstr>Some ML Metrics</vt:lpstr>
      <vt:lpstr>Some ML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Intro</dc:title>
  <dc:creator>Yeganeh Jalalpour</dc:creator>
  <cp:lastModifiedBy>Yeganeh Jalalpour</cp:lastModifiedBy>
  <cp:revision>19</cp:revision>
  <dcterms:created xsi:type="dcterms:W3CDTF">2020-11-02T19:07:44Z</dcterms:created>
  <dcterms:modified xsi:type="dcterms:W3CDTF">2020-11-05T17:31:17Z</dcterms:modified>
</cp:coreProperties>
</file>