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ganeh Jalalpour" initials="YJ" lastIdx="1" clrIdx="0">
    <p:extLst>
      <p:ext uri="{19B8F6BF-5375-455C-9EA6-DF929625EA0E}">
        <p15:presenceInfo xmlns:p15="http://schemas.microsoft.com/office/powerpoint/2012/main" userId="S::yeganeh@pdx.edu::1bcf52cb-033a-4d9e-b44b-bd152d2b88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77143"/>
  </p:normalViewPr>
  <p:slideViewPr>
    <p:cSldViewPr snapToGrid="0" snapToObjects="1" showGuides="1">
      <p:cViewPr varScale="1">
        <p:scale>
          <a:sx n="93" d="100"/>
          <a:sy n="93" d="100"/>
        </p:scale>
        <p:origin x="1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BC9C5-FD36-2B47-901B-D95C5B6232B2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1EE0C-2B70-B049-B7B7-D3D5C884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1EE0C-2B70-B049-B7B7-D3D5C884A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78D5-7F0B-F44A-A18D-73E778205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4716F-E2AA-3343-81C2-F2772544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1E24-2E02-DF48-9758-C4195C78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E6E5-18C6-7448-9AA3-1B06373E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F0C4-2E62-6841-A674-CDBDB9AE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A6DD-FDC7-AF4B-B19A-60F065EC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17AD-5B07-CD47-95AC-3D790F59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5911-25B0-E443-A984-83FFB9FE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32A1-C674-D543-AFFC-1354CE6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8E77-7487-4E45-AC7A-5271504C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139D4-C183-C74C-9C51-356CB313C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16FA-E134-4848-B0B4-AE12E29C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15C5-B7B3-8F49-BCBE-D9BF281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8E48-D221-4D4B-A2AE-11FF06B4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BBA9-C238-CE43-BB27-8CE568D3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344D-400F-9C4E-974B-189022BE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7F00-EB50-FA42-8F77-9868B87F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A3A1-4756-E849-BBEB-4C67960E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6D9A-CDC6-8E48-98F9-4EA71F74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718B-D20D-0B49-9E05-D4ECA4C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9969-29F4-254A-97C7-8A23EDFF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57C2-4DFE-2240-B00A-2B88E960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2931-46DB-7241-9B51-EB0A2029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0A14-4E50-9A40-A18A-E70F9848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5C3D-B460-FB4D-B5E6-D2BFF538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4B3B-B004-414E-B6F7-F20B3AF3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C72D-D9D5-2140-96B8-333E7DBF5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87C97-844C-4448-BAEE-6DFBDDC4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1184-B927-2B4F-99CE-F2FE48B8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259A-1DF5-C445-8532-02F86265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D0D9-2C18-5948-AF68-7907F015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C911-3439-6643-AA24-5DD910F0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EE3A-14EA-E34C-8A60-1987F06A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CADD4-58B3-A045-B4FC-DB95F849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A779-8866-6F44-9FA6-B054A9B77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248C2-4996-AD41-9D59-E82032E01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320E-2FDE-8A4C-934D-25A60E20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368A3-9366-8C42-93CD-668F2E04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2D004-A7E7-8845-B8B0-E31C7F14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7394-9C8B-3743-8D96-C40968C4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92A2-FCFD-994E-83E6-9B8F8672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05B1A-6201-354D-8A72-C012C279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C2592-FEA3-9A46-8000-6D3D9109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E9ECB-0774-5F47-802B-7B3DB291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4BBBC-3E5F-7A4B-A88A-87B10435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4067-55D5-E541-89E7-C6DC8C20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564E-5086-DD46-9010-E92C1F88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695F-F8DF-8140-BEC4-1FE8356B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76A4-58F5-DE4A-B03F-011D7094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4E26-88BA-F44D-A987-12059AB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807F-5BC2-4945-8823-A28F7C14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BEED-E074-DB4F-9063-37B35A8A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3D2D-95FC-8840-9E56-1ED197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9FBCF-0D10-314A-8A32-367088B8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E0770-7825-F44A-A1B9-1B60A5EA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51933-6A6E-AE4C-91A5-504811F3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89EB1-680C-6149-9F13-B13D28D4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A5C3-1E1B-7F42-BF85-FE9D12D3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D167D-8255-554C-AFB2-6F43D20F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A24F4-D420-3F4B-87EC-04D856D8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2503-7A8B-B149-BE70-249E93C77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6FE9-3C26-244B-A086-C7E6FA83FF9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2FD3-62AC-6C4E-BBC7-8457E81A0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54C0-07EA-C74A-8FF3-F311B12A8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602F-0AE7-BF48-8F40-67AB8690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File:Knn_sample_plot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4D05-5AD7-1945-BD2A-76EB8E008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E663D-6D66-7E43-9A95-2F55E3582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5C55-FCF8-9D43-80A7-144FAEE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0E0D-00CC-7549-B7F1-B7218EC1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training instances in a bag.</a:t>
            </a:r>
          </a:p>
          <a:p>
            <a:r>
              <a:rPr lang="en-US" dirty="0"/>
              <a:t>Pick matching training instance from bag, and classify target identically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no/multiple matches</a:t>
            </a:r>
          </a:p>
          <a:p>
            <a:pPr lvl="1"/>
            <a:r>
              <a:rPr lang="en-US" dirty="0"/>
              <a:t>huge bag</a:t>
            </a:r>
          </a:p>
          <a:p>
            <a:pPr lvl="1"/>
            <a:r>
              <a:rPr lang="en-US" dirty="0"/>
              <a:t>slow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1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AC5-BC9F-6848-8411-C4BB2AB6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Distance Voting </a:t>
            </a:r>
            <a:br>
              <a:rPr lang="en-US" dirty="0"/>
            </a:br>
            <a:r>
              <a:rPr lang="en-US" dirty="0"/>
              <a:t>(k-Nearest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EF53-078B-CC4B-A1BC-75524E76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with some of the problems of brute force</a:t>
            </a:r>
          </a:p>
          <a:p>
            <a:r>
              <a:rPr lang="en-US" dirty="0"/>
              <a:t>Pick </a:t>
            </a:r>
            <a:r>
              <a:rPr lang="en-US" i="1" dirty="0"/>
              <a:t>k</a:t>
            </a:r>
            <a:r>
              <a:rPr lang="en-US" dirty="0"/>
              <a:t> "closest" instances from bag</a:t>
            </a:r>
          </a:p>
          <a:p>
            <a:pPr lvl="1"/>
            <a:r>
              <a:rPr lang="en-US" dirty="0"/>
              <a:t>Metric for </a:t>
            </a:r>
            <a:r>
              <a:rPr lang="en-US" dirty="0" err="1"/>
              <a:t>boolean</a:t>
            </a:r>
            <a:r>
              <a:rPr lang="en-US" dirty="0"/>
              <a:t> features is usually "Hamming Distance"</a:t>
            </a:r>
          </a:p>
          <a:p>
            <a:pPr lvl="1"/>
            <a:r>
              <a:rPr lang="en-US" dirty="0"/>
              <a:t>H(v1, v2) = sum[</a:t>
            </a:r>
            <a:r>
              <a:rPr lang="en-US" dirty="0" err="1"/>
              <a:t>i</a:t>
            </a:r>
            <a:r>
              <a:rPr lang="en-US" dirty="0"/>
              <a:t>](v1[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sz="1800" dirty="0"/>
              <a:t>⊕</a:t>
            </a:r>
            <a:r>
              <a:rPr lang="en-US" dirty="0"/>
              <a:t> v2[</a:t>
            </a:r>
            <a:r>
              <a:rPr lang="en-US" dirty="0" err="1"/>
              <a:t>i</a:t>
            </a:r>
            <a:r>
              <a:rPr lang="en-US" dirty="0"/>
              <a:t>]) 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111 ⊕ 101 = 010 and H(111,101) = 1</a:t>
            </a:r>
          </a:p>
          <a:p>
            <a:r>
              <a:rPr lang="en-US" dirty="0"/>
              <a:t>Vote the instances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2C5A-D838-4C4B-A1D5-8C698C00FA5D}"/>
              </a:ext>
            </a:extLst>
          </p:cNvPr>
          <p:cNvSpPr txBox="1"/>
          <p:nvPr/>
        </p:nvSpPr>
        <p:spPr>
          <a:xfrm>
            <a:off x="0" y="6457890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Peterson, L. (2009). K-nearest neighbor. </a:t>
            </a:r>
            <a:r>
              <a:rPr lang="en-US" sz="1000" i="1" dirty="0" err="1"/>
              <a:t>Scholarpedia</a:t>
            </a:r>
            <a:r>
              <a:rPr lang="en-US" sz="1000" i="1" dirty="0"/>
              <a:t> Journal.,</a:t>
            </a:r>
            <a:r>
              <a:rPr lang="en-US" sz="1000" dirty="0"/>
              <a:t> </a:t>
            </a:r>
            <a:r>
              <a:rPr lang="en-US" sz="1000" i="1" dirty="0"/>
              <a:t>4</a:t>
            </a:r>
            <a:r>
              <a:rPr lang="en-US" sz="1000" dirty="0"/>
              <a:t>(2), 1883.</a:t>
            </a:r>
            <a:br>
              <a:rPr lang="en-US" sz="1000" dirty="0"/>
            </a:br>
            <a:r>
              <a:rPr lang="en-US" sz="1000" dirty="0">
                <a:hlinkClick r:id="rId3"/>
              </a:rPr>
              <a:t>http://www.scholarpedia.org/article/File:Knn_sample_plot.png</a:t>
            </a:r>
            <a:r>
              <a:rPr lang="en-US" sz="1000" dirty="0"/>
              <a:t>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90AF71-80C5-9B4C-8AF3-0E2DD548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213100"/>
            <a:ext cx="4419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F51-6B26-DC43-BA07-AFE15D6B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9189-4F7C-414F-A365-D813BDD1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(We've already looked at this)</a:t>
            </a:r>
          </a:p>
          <a:p>
            <a:r>
              <a:rPr lang="en-US" dirty="0"/>
              <a:t>Binary setting: Count the number of occurrences of each feature in positive and negative setting</a:t>
            </a:r>
          </a:p>
          <a:p>
            <a:r>
              <a:rPr lang="en-US" dirty="0"/>
              <a:t>Compare underestimates of probabilities using products</a:t>
            </a:r>
          </a:p>
          <a:p>
            <a:r>
              <a:rPr lang="en-US" dirty="0"/>
              <a:t>Take logs to turn products into sums</a:t>
            </a:r>
          </a:p>
          <a:p>
            <a:r>
              <a:rPr lang="en-US" dirty="0"/>
              <a:t>Use m-separation to get accurate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B99B-3A36-B542-AB73-D55E638A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ID3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2DA1-2E5B-2741-BBBE-C74E905A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build a "binary decision tree" that splits training set on binary features for a binary class</a:t>
            </a:r>
          </a:p>
          <a:p>
            <a:r>
              <a:rPr lang="en-US" dirty="0"/>
              <a:t>ID3 (Quinlan) idea:</a:t>
            </a:r>
          </a:p>
          <a:p>
            <a:pPr lvl="1"/>
            <a:r>
              <a:rPr lang="en-US" dirty="0"/>
              <a:t>Greedily pick a feature that splits the training set "as well as possible" into positive and negative subsets.</a:t>
            </a:r>
          </a:p>
          <a:p>
            <a:pPr lvl="1"/>
            <a:r>
              <a:rPr lang="en-US" dirty="0"/>
              <a:t>For each subset, recurse: pick a remaining feature to try to improve the split</a:t>
            </a:r>
          </a:p>
          <a:p>
            <a:pPr lvl="1"/>
            <a:r>
              <a:rPr lang="en-US" dirty="0"/>
              <a:t>Stop when the current subset is (almost) all one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9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7C4E-0FCD-DD48-A606-99A80E65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10E6-F8BE-104A-B992-4A678FE1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next feature </a:t>
            </a:r>
            <a:r>
              <a:rPr lang="en-US" i="1" dirty="0"/>
              <a:t>f</a:t>
            </a:r>
            <a:r>
              <a:rPr lang="en-US" dirty="0"/>
              <a:t> in tree to maximize information gain</a:t>
            </a:r>
          </a:p>
          <a:p>
            <a:pPr lvl="1"/>
            <a:r>
              <a:rPr lang="en-US" dirty="0"/>
              <a:t>Recall</a:t>
            </a:r>
          </a:p>
          <a:p>
            <a:pPr lvl="2"/>
            <a:r>
              <a:rPr lang="en-US" dirty="0"/>
              <a:t>U(S) = sum[x in 0, 1] -pr(x in S) log pr(x in S)</a:t>
            </a:r>
          </a:p>
          <a:p>
            <a:pPr lvl="2"/>
            <a:r>
              <a:rPr lang="en-US" dirty="0"/>
              <a:t>Where pr(x in S) = |S[c=x]| / |S| </a:t>
            </a:r>
          </a:p>
          <a:p>
            <a:pPr lvl="1"/>
            <a:r>
              <a:rPr lang="en-US" dirty="0"/>
              <a:t>Now compute information gain </a:t>
            </a:r>
            <a:r>
              <a:rPr lang="el-GR" i="1" dirty="0"/>
              <a:t>Δ</a:t>
            </a:r>
            <a:r>
              <a:rPr lang="en-US" i="1" dirty="0"/>
              <a:t>u</a:t>
            </a:r>
            <a:r>
              <a:rPr lang="en-US" dirty="0"/>
              <a:t> for each feature </a:t>
            </a:r>
            <a:r>
              <a:rPr lang="en-US" i="1" dirty="0"/>
              <a:t>f</a:t>
            </a:r>
            <a:endParaRPr lang="en-US" dirty="0"/>
          </a:p>
          <a:p>
            <a:pPr lvl="2"/>
            <a:r>
              <a:rPr lang="en-US" dirty="0"/>
              <a:t>S+ = S[f=1]</a:t>
            </a:r>
          </a:p>
          <a:p>
            <a:pPr lvl="2"/>
            <a:r>
              <a:rPr lang="en-US" dirty="0"/>
              <a:t>S- = S[f=0]</a:t>
            </a:r>
          </a:p>
          <a:p>
            <a:pPr lvl="2"/>
            <a:r>
              <a:rPr lang="el-GR" dirty="0"/>
              <a:t>Δ</a:t>
            </a:r>
            <a:r>
              <a:rPr lang="en-US" dirty="0"/>
              <a:t>u = u(S) - (|S+|/|S|) u(S+) - (|S-|/|S|) u(S-) </a:t>
            </a:r>
          </a:p>
          <a:p>
            <a:r>
              <a:rPr lang="en-US" dirty="0"/>
              <a:t>Avoid overfitting (gain is probably just training set anomaly)</a:t>
            </a:r>
          </a:p>
          <a:p>
            <a:r>
              <a:rPr lang="en-US" dirty="0"/>
              <a:t>Greedy is not optimal: mild independence assumption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F7D0-39DB-8546-92B3-ED2EF4C3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3390-13EC-6A49-AD5D-61D920A1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"Artificial Neuron" (</a:t>
            </a:r>
            <a:r>
              <a:rPr lang="en-US" dirty="0" err="1"/>
              <a:t>Papert</a:t>
            </a:r>
            <a:r>
              <a:rPr lang="en-US" dirty="0"/>
              <a:t> </a:t>
            </a:r>
            <a:r>
              <a:rPr lang="en-US" i="1" dirty="0"/>
              <a:t>et al</a:t>
            </a:r>
            <a:r>
              <a:rPr lang="en-US" dirty="0"/>
              <a:t>): basis of neural nets</a:t>
            </a:r>
          </a:p>
          <a:p>
            <a:r>
              <a:rPr lang="en-US" dirty="0"/>
              <a:t>Handles continuous inputs and outputs well: (we binarize)</a:t>
            </a:r>
          </a:p>
          <a:p>
            <a:r>
              <a:rPr lang="en-US" dirty="0"/>
              <a:t>Idea: predict the binary class as a </a:t>
            </a:r>
            <a:r>
              <a:rPr lang="en-US" dirty="0" err="1"/>
              <a:t>thresholded</a:t>
            </a:r>
            <a:r>
              <a:rPr lang="en-US" dirty="0"/>
              <a:t> weighted sum of the features</a:t>
            </a:r>
          </a:p>
          <a:p>
            <a:r>
              <a:rPr lang="en-US" dirty="0"/>
              <a:t>c = sum[</a:t>
            </a:r>
            <a:r>
              <a:rPr lang="en-US" dirty="0" err="1"/>
              <a:t>i</a:t>
            </a:r>
            <a:r>
              <a:rPr lang="en-US" dirty="0"/>
              <a:t>] w[</a:t>
            </a:r>
            <a:r>
              <a:rPr lang="en-US" dirty="0" err="1"/>
              <a:t>i</a:t>
            </a:r>
            <a:r>
              <a:rPr lang="en-US" dirty="0"/>
              <a:t>] x[</a:t>
            </a:r>
            <a:r>
              <a:rPr lang="en-US" dirty="0" err="1"/>
              <a:t>i</a:t>
            </a:r>
            <a:r>
              <a:rPr lang="en-US" dirty="0"/>
              <a:t>] + w0 &gt;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43292-5C82-1344-9033-A65E31209F62}"/>
              </a:ext>
            </a:extLst>
          </p:cNvPr>
          <p:cNvSpPr txBox="1"/>
          <p:nvPr/>
        </p:nvSpPr>
        <p:spPr>
          <a:xfrm>
            <a:off x="0" y="6611779"/>
            <a:ext cx="3773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deepai.org</a:t>
            </a:r>
            <a:r>
              <a:rPr lang="en-US" sz="1000" dirty="0"/>
              <a:t>/machine-learning-glossary-and-terms/perceptron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B943B3-C6F5-D74F-8AAF-F6BC5196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2229"/>
            <a:ext cx="5913397" cy="31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046E-897D-E640-A008-34F697B9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98E5-BE95-294B-9F6E-91068AD7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learning appropriate weights </a:t>
            </a:r>
            <a:r>
              <a:rPr lang="en-US" i="1" dirty="0"/>
              <a:t>w</a:t>
            </a:r>
            <a:endParaRPr lang="en-US" dirty="0"/>
          </a:p>
          <a:p>
            <a:pPr lvl="1"/>
            <a:r>
              <a:rPr lang="en-US" dirty="0"/>
              <a:t>Assign some initial weights</a:t>
            </a:r>
          </a:p>
          <a:p>
            <a:pPr lvl="1"/>
            <a:r>
              <a:rPr lang="en-US" dirty="0"/>
              <a:t>Feed each training instance through the perceptron</a:t>
            </a:r>
          </a:p>
          <a:p>
            <a:pPr lvl="1"/>
            <a:r>
              <a:rPr lang="en-US" dirty="0"/>
              <a:t>Adjust the weights "toward the true classification"</a:t>
            </a:r>
          </a:p>
          <a:p>
            <a:pPr lvl="2"/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+= a (c - y) x[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pPr lvl="2"/>
            <a:r>
              <a:rPr lang="en-US" dirty="0"/>
              <a:t>w0 += a (c - y) 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y</a:t>
            </a:r>
            <a:r>
              <a:rPr lang="en-US" dirty="0"/>
              <a:t> is the </a:t>
            </a:r>
            <a:r>
              <a:rPr lang="en-US" dirty="0" err="1"/>
              <a:t>unthresholded</a:t>
            </a:r>
            <a:r>
              <a:rPr lang="en-US" dirty="0"/>
              <a:t> output. Remember that </a:t>
            </a:r>
            <a:r>
              <a:rPr lang="en-US" i="1" dirty="0"/>
              <a:t>c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dirty="0"/>
              <a:t> are 0 or 1.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 is the "learning rate": smaller (a &lt; 0.1) means more reliable convergence, larger </a:t>
            </a:r>
            <a:r>
              <a:rPr lang="en-US" i="1" dirty="0"/>
              <a:t>a </a:t>
            </a:r>
            <a:r>
              <a:rPr lang="en-US" dirty="0"/>
              <a:t>can mean faster learning or divergence</a:t>
            </a:r>
          </a:p>
          <a:p>
            <a:pPr lvl="1"/>
            <a:r>
              <a:rPr lang="en-US" dirty="0"/>
              <a:t>Run all the training instances repeatedly until the average accuracy isn't getting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581</Words>
  <Application>Microsoft Macintosh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Methods</vt:lpstr>
      <vt:lpstr>Brute Force</vt:lpstr>
      <vt:lpstr>Minimum Distance Voting  (k-Nearest Neighbor)</vt:lpstr>
      <vt:lpstr>Naïve Bayesian learning</vt:lpstr>
      <vt:lpstr>Decision Trees and ID3</vt:lpstr>
      <vt:lpstr>Information Gain</vt:lpstr>
      <vt:lpstr>Perceptron's</vt:lpstr>
      <vt:lpstr>Perceptron’s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</dc:title>
  <dc:creator>Yeganeh Jalalpour</dc:creator>
  <cp:lastModifiedBy>Yeganeh Jalalpour</cp:lastModifiedBy>
  <cp:revision>31</cp:revision>
  <dcterms:created xsi:type="dcterms:W3CDTF">2020-11-02T19:54:05Z</dcterms:created>
  <dcterms:modified xsi:type="dcterms:W3CDTF">2020-11-05T17:40:00Z</dcterms:modified>
</cp:coreProperties>
</file>