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/>
    <p:restoredTop sz="64762"/>
  </p:normalViewPr>
  <p:slideViewPr>
    <p:cSldViewPr snapToGrid="0" snapToObjects="1" showGuides="1">
      <p:cViewPr varScale="1">
        <p:scale>
          <a:sx n="76" d="100"/>
          <a:sy n="76" d="100"/>
        </p:scale>
        <p:origin x="2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02033-01C6-BC4F-8832-438CE429B70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FA424-7CCD-724D-8346-81CE7FFC6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5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FA424-7CCD-724D-8346-81CE7FFC60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9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FA424-7CCD-724D-8346-81CE7FFC60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55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FA424-7CCD-724D-8346-81CE7FFC60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1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FA424-7CCD-724D-8346-81CE7FFC60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75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FA424-7CCD-724D-8346-81CE7FFC60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6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FA424-7CCD-724D-8346-81CE7FFC60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97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FA424-7CCD-724D-8346-81CE7FFC60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4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FA424-7CCD-724D-8346-81CE7FFC60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63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FA424-7CCD-724D-8346-81CE7FFC60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3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itchFamily="2" charset="2"/>
              <a:buChar char="Þ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FA424-7CCD-724D-8346-81CE7FFC60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7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FA424-7CCD-724D-8346-81CE7FFC60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36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FA424-7CCD-724D-8346-81CE7FFC60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59B5-1566-674C-8BD1-DD2D38A67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22E0F-D07A-A54F-A8E7-5BC7B5FE6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D0BFA-809F-254A-BD16-DC57C277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0BB5-1D49-A840-91FD-709D7830B2C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F8FA2-E0FF-E548-BB06-5AEA523B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0276A-349A-7A45-B857-7F066829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B9B3-B791-EA4D-AECF-47C4D253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7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EA27-F197-474A-9D70-CCC2E312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29431-4915-B74E-98F6-527E939B7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E5F7B-75C9-0F4D-831F-CBC1D7ED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0BB5-1D49-A840-91FD-709D7830B2C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5C587-E4DB-E042-BB97-F4DA4F53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5101C-7BEF-514E-80DE-8771E2C0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B9B3-B791-EA4D-AECF-47C4D253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7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F9E20-8F9D-D24B-9CB4-90EF21374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9BDFD-5E0E-BA4C-AAFD-496DF1556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ED55-BEC5-544F-A5D2-9484D9AB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0BB5-1D49-A840-91FD-709D7830B2C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1C06-98CA-0840-AADF-C9A56180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6F0F0-6F7E-1E4F-A724-3241953F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B9B3-B791-EA4D-AECF-47C4D253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E45C-ADF5-6C44-8C6D-70D9382F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D0CB-B344-9142-9B24-3887ADA3E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41BCA-1EBD-F44D-88BD-E5640F0C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0BB5-1D49-A840-91FD-709D7830B2C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F612F-BB26-B843-87DB-A71CCE80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903E6-EC35-814D-8EDE-97A705FE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B9B3-B791-EA4D-AECF-47C4D253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4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1785-26BD-B747-8F62-B6BA7465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B30C2-37F5-B545-80A1-A3878DA1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C59FE-CB0B-2A45-842D-E74A5E18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0BB5-1D49-A840-91FD-709D7830B2C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ACB8C-E83C-9245-A7C6-1C94994E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EBF01-1C83-7F42-BB31-571E3355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B9B3-B791-EA4D-AECF-47C4D253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6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8926-35F7-CE41-A22F-C8389E1A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10DD-0742-1640-9034-B6055D800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CC8C6-F563-8C4A-BD79-08A017433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205B7-91B5-6B4E-A5E6-64B7D90F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0BB5-1D49-A840-91FD-709D7830B2C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65C27-7C9D-F748-8F4C-37A47983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4C0EE-C500-084B-8EDD-969ECBCD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B9B3-B791-EA4D-AECF-47C4D253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4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AFFF-9D46-5A47-8EB8-3A8D19EF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2E86-C94C-394A-A54A-BDCC0378C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51956-001A-E346-9EEC-5611A8D73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856AC-BD7B-9844-905A-B2CFDBCC8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CD2C4-6D0F-CC48-87E2-A2FCF373E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32A3D-992C-A847-91EC-9302FAA2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0BB5-1D49-A840-91FD-709D7830B2C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051C3-76EB-6D40-BF32-693F7325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B4778-DCF1-3A47-93BE-9A0454FA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B9B3-B791-EA4D-AECF-47C4D253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2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ADD6-0426-DF4E-8B70-58B6C38B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57913-AE5A-4C4F-A0C8-35ADD007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0BB5-1D49-A840-91FD-709D7830B2C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6861E-270B-3648-B947-ACF0F91D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06E58-3E5E-9F4D-9D78-8D912E3B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B9B3-B791-EA4D-AECF-47C4D253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2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BE753-2DF7-7D4A-8D91-A7BDBBD7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0BB5-1D49-A840-91FD-709D7830B2C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70A32-ADE4-5B46-9410-EFB63258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BF91-87D6-2D4F-936F-0661797B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B9B3-B791-EA4D-AECF-47C4D253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0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1647-E060-DB41-88D8-B8AE4E14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9F85-B451-6941-85A0-44B72575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8FF29-F368-864E-8801-BD70575FD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DE64A-BE3B-5542-A606-CC6607B1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0BB5-1D49-A840-91FD-709D7830B2C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FFBBB-889C-794B-A4ED-EE959393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B1033-DC4B-8041-B86E-3629481B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B9B3-B791-EA4D-AECF-47C4D253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4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274F-D103-E54A-9297-01B58520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982FD-A7E0-2043-8160-2FCE65D73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6750D-019C-B04B-9AA4-A9D575D80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5AC84-8099-3449-B5BE-58739F8C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0BB5-1D49-A840-91FD-709D7830B2C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5F1EB-D03B-B540-8BA9-67378DDD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6CEA1-1781-8F4D-BDE5-B81439E6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B9B3-B791-EA4D-AECF-47C4D253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8E151-8A47-5849-854B-97779E4F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F70C1-6DEF-C94D-A943-0000B0B4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C6882-9502-8B48-B8F6-145754018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90BB5-1D49-A840-91FD-709D7830B2CD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64D06-3287-DA40-ACDC-D2D944C96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E3C80-30FD-3B40-9401-DE6267AD1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3B9B3-B791-EA4D-AECF-47C4D253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6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recision-vs-recall-386cf9f8948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B900-63DD-A84A-991F-F4ED556A2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BFA1-06C9-2A40-A71B-F4CC462AB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4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0E22-B6EF-AD46-9766-F988FCE9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C6DA-7760-0E49-A2CA-E551CA38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Real-world training instances will have:</a:t>
            </a:r>
          </a:p>
          <a:p>
            <a:pPr lvl="1"/>
            <a:r>
              <a:rPr lang="en-US" dirty="0"/>
              <a:t>Wrong classification</a:t>
            </a:r>
          </a:p>
          <a:p>
            <a:pPr lvl="1"/>
            <a:r>
              <a:rPr lang="en-US" dirty="0"/>
              <a:t>Mis-measured features</a:t>
            </a:r>
          </a:p>
          <a:p>
            <a:pPr lvl="1"/>
            <a:r>
              <a:rPr lang="en-US" dirty="0"/>
              <a:t>Missing features</a:t>
            </a:r>
          </a:p>
          <a:p>
            <a:r>
              <a:rPr lang="en-US" dirty="0"/>
              <a:t>Algorithms need to be able to cope with this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9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48DD-C9B7-0E4C-BB38-BF067539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8B279-32FA-B740-BDF5-6AB88E2F2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Rare for a real-world inductive ML problem to come with instances that have a vector of Boolean features</a:t>
            </a:r>
          </a:p>
          <a:p>
            <a:r>
              <a:rPr lang="en-US" dirty="0"/>
              <a:t>Choosing the right features makes a huge difference</a:t>
            </a:r>
          </a:p>
          <a:p>
            <a:pPr lvl="1"/>
            <a:r>
              <a:rPr lang="en-US" dirty="0"/>
              <a:t>Summarize the information useful for classification</a:t>
            </a:r>
          </a:p>
          <a:p>
            <a:pPr lvl="1"/>
            <a:r>
              <a:rPr lang="en-US" i="1" dirty="0"/>
              <a:t>Leave out</a:t>
            </a:r>
            <a:r>
              <a:rPr lang="en-US" dirty="0"/>
              <a:t> features that can confuse the learner or kill performance</a:t>
            </a:r>
          </a:p>
          <a:p>
            <a:pPr lvl="2"/>
            <a:r>
              <a:rPr lang="en-US" dirty="0"/>
              <a:t>Consider a "random feature" that is computed for each instance by flipping a coin</a:t>
            </a:r>
          </a:p>
          <a:p>
            <a:pPr lvl="2"/>
            <a:r>
              <a:rPr lang="en-US" dirty="0"/>
              <a:t>This feature will be </a:t>
            </a:r>
            <a:r>
              <a:rPr lang="en-US" i="1" dirty="0"/>
              <a:t>accidentally correlated</a:t>
            </a:r>
            <a:r>
              <a:rPr lang="en-US" dirty="0"/>
              <a:t> with classification on small datasets, so learner will try to use it</a:t>
            </a:r>
          </a:p>
          <a:p>
            <a:pPr lvl="2"/>
            <a:r>
              <a:rPr lang="en-US" dirty="0"/>
              <a:t>It won't generalize well at all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2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0275-EBA6-0344-AB4C-290EBF5A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7CD66-7500-E04E-AA77-F7BECCDB9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features allow all algorithms, but may lose information</a:t>
            </a:r>
          </a:p>
          <a:p>
            <a:r>
              <a:rPr lang="en-US" dirty="0"/>
              <a:t>Set-valued features are only OK with some algorithms, require more data to exploit (hypothesis-space size)</a:t>
            </a:r>
          </a:p>
          <a:p>
            <a:r>
              <a:rPr lang="en-US" dirty="0"/>
              <a:t>Scalar features only work with a few algorithms, but provide a lot of information (sometimes)</a:t>
            </a:r>
          </a:p>
          <a:p>
            <a:r>
              <a:rPr lang="en-US" dirty="0"/>
              <a:t>Can always </a:t>
            </a:r>
            <a:r>
              <a:rPr lang="en-US" dirty="0" err="1"/>
              <a:t>Booleanize</a:t>
            </a:r>
            <a:r>
              <a:rPr lang="en-US" dirty="0"/>
              <a:t> a feature</a:t>
            </a:r>
          </a:p>
          <a:p>
            <a:pPr lvl="1"/>
            <a:r>
              <a:rPr lang="en-US" dirty="0"/>
              <a:t>Characteristic vector for set values</a:t>
            </a:r>
          </a:p>
          <a:p>
            <a:pPr lvl="1"/>
            <a:r>
              <a:rPr lang="en-US" dirty="0"/>
              <a:t>Scalar above/below mean, median</a:t>
            </a:r>
          </a:p>
          <a:p>
            <a:pPr lvl="1"/>
            <a:r>
              <a:rPr lang="en-US" dirty="0"/>
              <a:t>Scalar by gain split point</a:t>
            </a:r>
          </a:p>
        </p:txBody>
      </p:sp>
    </p:spTree>
    <p:extLst>
      <p:ext uri="{BB962C8B-B14F-4D97-AF65-F5344CB8AC3E}">
        <p14:creationId xmlns:p14="http://schemas.microsoft.com/office/powerpoint/2010/main" val="137597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2A63-1389-D64D-BF27-EAE8F5CC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Issues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E6AF-066A-4D47-8B70-3EF4C81E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size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Overfitting</a:t>
            </a:r>
          </a:p>
          <a:p>
            <a:r>
              <a:rPr lang="en-US" dirty="0"/>
              <a:t>Linearity</a:t>
            </a:r>
          </a:p>
          <a:p>
            <a:r>
              <a:rPr lang="en-US" dirty="0"/>
              <a:t>Bad Data</a:t>
            </a:r>
          </a:p>
          <a:p>
            <a:r>
              <a:rPr lang="en-US" dirty="0"/>
              <a:t>Feature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4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E02D-6A94-514E-AAB5-15DF258F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B88FE-FD44-B042-8226-35C90EC5B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Induction with only a few samples is a fool's errand</a:t>
            </a:r>
          </a:p>
          <a:p>
            <a:r>
              <a:rPr lang="en-US" dirty="0"/>
              <a:t>How much is enough? </a:t>
            </a:r>
          </a:p>
          <a:p>
            <a:r>
              <a:rPr lang="en-US" dirty="0"/>
              <a:t>Worse, some of the samples need to be held out for evaluation. Tradeoff: more training samples = better accuracy (probably) but poorer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5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57D1-5E44-0A43-93F1-EC8E7A25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9B5F6-5E02-3D42-B85C-223A00956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training with </a:t>
            </a:r>
            <a:r>
              <a:rPr lang="en-US" i="1" dirty="0"/>
              <a:t>all</a:t>
            </a:r>
            <a:r>
              <a:rPr lang="en-US" dirty="0"/>
              <a:t> instances and then evaluating performance against all instances</a:t>
            </a:r>
          </a:p>
          <a:p>
            <a:r>
              <a:rPr lang="en-US" dirty="0"/>
              <a:t>Brute force learner would be </a:t>
            </a:r>
            <a:r>
              <a:rPr lang="en-US" i="1" dirty="0"/>
              <a:t>perfect</a:t>
            </a:r>
            <a:endParaRPr lang="en-US" dirty="0"/>
          </a:p>
          <a:p>
            <a:r>
              <a:rPr lang="en-US" dirty="0"/>
              <a:t>Need to measure </a:t>
            </a:r>
            <a:r>
              <a:rPr lang="en-US" i="1" dirty="0"/>
              <a:t>generalization</a:t>
            </a:r>
            <a:r>
              <a:rPr lang="en-US" dirty="0"/>
              <a:t> across as-yet-unknown instances</a:t>
            </a:r>
          </a:p>
          <a:p>
            <a:r>
              <a:rPr lang="en-US" dirty="0"/>
              <a:t>Typical method: hold out an </a:t>
            </a:r>
            <a:r>
              <a:rPr lang="en-US" i="1" dirty="0"/>
              <a:t>evaluation set</a:t>
            </a:r>
            <a:endParaRPr lang="en-US" dirty="0"/>
          </a:p>
          <a:p>
            <a:pPr lvl="1"/>
            <a:r>
              <a:rPr lang="en-US" dirty="0"/>
              <a:t>ugh, less data for training</a:t>
            </a:r>
          </a:p>
          <a:p>
            <a:pPr lvl="1"/>
            <a:r>
              <a:rPr lang="en-US" dirty="0"/>
              <a:t>What if we are unlucky in our choice of evaluation set? Maybe training and evaluation set are not comparable anymore?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7866-3696-4546-A095-032FA860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37717-69AD-B74E-B53C-0FD3EEC6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Partition the data </a:t>
            </a:r>
            <a:r>
              <a:rPr lang="en-US" i="1" dirty="0"/>
              <a:t>S</a:t>
            </a:r>
            <a:r>
              <a:rPr lang="en-US" dirty="0"/>
              <a:t> into </a:t>
            </a:r>
            <a:r>
              <a:rPr lang="en-US" i="1" dirty="0"/>
              <a:t>n</a:t>
            </a:r>
            <a:r>
              <a:rPr lang="en-US" dirty="0"/>
              <a:t> equal subsets</a:t>
            </a:r>
          </a:p>
          <a:p>
            <a:r>
              <a:rPr lang="en-US" dirty="0"/>
              <a:t>For each subset </a:t>
            </a:r>
            <a:r>
              <a:rPr lang="en-US" i="1" dirty="0"/>
              <a:t>S[</a:t>
            </a:r>
            <a:r>
              <a:rPr lang="en-US" i="1" dirty="0" err="1"/>
              <a:t>i</a:t>
            </a:r>
            <a:r>
              <a:rPr lang="en-US" i="1" dirty="0"/>
              <a:t>]</a:t>
            </a:r>
            <a:r>
              <a:rPr lang="en-US" dirty="0"/>
              <a:t> train on </a:t>
            </a:r>
            <a:r>
              <a:rPr lang="en-US" i="1" dirty="0"/>
              <a:t>S - S[</a:t>
            </a:r>
            <a:r>
              <a:rPr lang="en-US" i="1" dirty="0" err="1"/>
              <a:t>i</a:t>
            </a:r>
            <a:r>
              <a:rPr lang="en-US" i="1" dirty="0"/>
              <a:t>]</a:t>
            </a:r>
            <a:r>
              <a:rPr lang="en-US" dirty="0"/>
              <a:t> and evaluate on </a:t>
            </a:r>
            <a:r>
              <a:rPr lang="en-US" i="1" dirty="0"/>
              <a:t>S[</a:t>
            </a:r>
            <a:r>
              <a:rPr lang="en-US" i="1" dirty="0" err="1"/>
              <a:t>i</a:t>
            </a:r>
            <a:r>
              <a:rPr lang="en-US" i="1" dirty="0"/>
              <a:t>]</a:t>
            </a:r>
            <a:endParaRPr lang="en-US" dirty="0"/>
          </a:p>
          <a:p>
            <a:r>
              <a:rPr lang="en-US" dirty="0"/>
              <a:t>Do statistics on these </a:t>
            </a:r>
            <a:r>
              <a:rPr lang="en-US" i="1" dirty="0"/>
              <a:t>n</a:t>
            </a:r>
            <a:r>
              <a:rPr lang="en-US" dirty="0"/>
              <a:t> runs to get some kind of min/max/average accuracy</a:t>
            </a:r>
          </a:p>
          <a:p>
            <a:r>
              <a:rPr lang="en-US" dirty="0"/>
              <a:t>Limiting case: "Leave-one-out" Cross-Validation; let </a:t>
            </a:r>
            <a:r>
              <a:rPr lang="en-US" i="1" dirty="0"/>
              <a:t>n = |S|</a:t>
            </a:r>
            <a:endParaRPr lang="en-US" dirty="0"/>
          </a:p>
          <a:p>
            <a:r>
              <a:rPr lang="en-US" dirty="0"/>
              <a:t>Cross-Validation is </a:t>
            </a:r>
            <a:r>
              <a:rPr lang="en-US" i="1" dirty="0"/>
              <a:t>n</a:t>
            </a:r>
            <a:r>
              <a:rPr lang="en-US" dirty="0"/>
              <a:t>× as expensive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2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3C87-E8E0-D848-B6D5-33D31F89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C3E13-09C1-5A45-B129-7DCCAC1B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binary case</a:t>
            </a:r>
          </a:p>
          <a:p>
            <a:r>
              <a:rPr lang="en-US" dirty="0"/>
              <a:t>Name 0 0 true negative 1 1 true positive 0 1 false negative 1 0 false positive </a:t>
            </a:r>
          </a:p>
          <a:p>
            <a:r>
              <a:rPr lang="en-US" dirty="0"/>
              <a:t>Once we have counted each of these, we can form various sums and ratios depending on what we want to do</a:t>
            </a:r>
          </a:p>
          <a:p>
            <a:pPr lvl="1"/>
            <a:r>
              <a:rPr lang="en-US" dirty="0"/>
              <a:t>Accuracy: </a:t>
            </a:r>
            <a:r>
              <a:rPr lang="en-US" i="1" dirty="0"/>
              <a:t>(</a:t>
            </a:r>
            <a:r>
              <a:rPr lang="en-US" i="1" dirty="0" err="1"/>
              <a:t>tn+tp</a:t>
            </a:r>
            <a:r>
              <a:rPr lang="en-US" i="1" dirty="0"/>
              <a:t>)/|S|</a:t>
            </a:r>
            <a:endParaRPr lang="en-US" dirty="0"/>
          </a:p>
          <a:p>
            <a:pPr lvl="1"/>
            <a:r>
              <a:rPr lang="en-US" dirty="0"/>
              <a:t>Precision: </a:t>
            </a:r>
            <a:r>
              <a:rPr lang="en-US" i="1" dirty="0" err="1"/>
              <a:t>tp</a:t>
            </a:r>
            <a:r>
              <a:rPr lang="en-US" i="1" dirty="0"/>
              <a:t>/(</a:t>
            </a:r>
            <a:r>
              <a:rPr lang="en-US" i="1" dirty="0" err="1"/>
              <a:t>tp+fp</a:t>
            </a:r>
            <a:r>
              <a:rPr lang="en-US" i="1" dirty="0"/>
              <a:t>)</a:t>
            </a:r>
            <a:endParaRPr lang="en-US" dirty="0"/>
          </a:p>
          <a:p>
            <a:pPr lvl="1"/>
            <a:r>
              <a:rPr lang="en-US" dirty="0"/>
              <a:t>Recall: </a:t>
            </a:r>
            <a:r>
              <a:rPr lang="en-US" i="1" dirty="0" err="1"/>
              <a:t>tp</a:t>
            </a:r>
            <a:r>
              <a:rPr lang="en-US" i="1" dirty="0"/>
              <a:t>/(</a:t>
            </a:r>
            <a:r>
              <a:rPr lang="en-US" i="1" dirty="0" err="1"/>
              <a:t>tp+fn</a:t>
            </a:r>
            <a:r>
              <a:rPr lang="en-US" i="1" dirty="0"/>
              <a:t>)</a:t>
            </a:r>
            <a:endParaRPr lang="en-US" dirty="0"/>
          </a:p>
          <a:p>
            <a:r>
              <a:rPr lang="en-US" dirty="0">
                <a:hlinkClick r:id="rId3"/>
              </a:rPr>
              <a:t>https://towardsdatascience.com/precision-vs-recall-386cf9f89488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2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7DAD-B6D5-3843-907B-1C90D0DC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9FD68-EBAD-294C-9B2A-79EE17137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enough data</a:t>
            </a:r>
          </a:p>
          <a:p>
            <a:r>
              <a:rPr lang="en-US" dirty="0"/>
              <a:t>Learner "masters" the training set, building a model that predicts it quite accurately</a:t>
            </a:r>
          </a:p>
          <a:p>
            <a:pPr lvl="1"/>
            <a:r>
              <a:rPr lang="en-US" dirty="0"/>
              <a:t>This mastery includes all the anomalies of the data set; outliers, and over-represented features</a:t>
            </a:r>
          </a:p>
          <a:p>
            <a:pPr lvl="1"/>
            <a:r>
              <a:rPr lang="en-US" dirty="0"/>
              <a:t>This degree of accuracy may </a:t>
            </a:r>
            <a:r>
              <a:rPr lang="en-US" i="1" dirty="0"/>
              <a:t>reduce</a:t>
            </a:r>
            <a:r>
              <a:rPr lang="en-US" dirty="0"/>
              <a:t> generalization, making the predictor </a:t>
            </a:r>
            <a:r>
              <a:rPr lang="en-US" i="1" dirty="0"/>
              <a:t>worse</a:t>
            </a:r>
            <a:r>
              <a:rPr lang="en-US" dirty="0"/>
              <a:t> on new instances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Overfitting - Wikipedia">
            <a:extLst>
              <a:ext uri="{FF2B5EF4-FFF2-40B4-BE49-F238E27FC236}">
                <a16:creationId xmlns:a16="http://schemas.microsoft.com/office/drawing/2014/main" id="{08FE6451-2D72-9F4A-99B1-6A319079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784" y="4008784"/>
            <a:ext cx="2849216" cy="284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F9F66-37DF-274F-B6E8-C0239B85F9E3}"/>
              </a:ext>
            </a:extLst>
          </p:cNvPr>
          <p:cNvSpPr txBox="1"/>
          <p:nvPr/>
        </p:nvSpPr>
        <p:spPr>
          <a:xfrm>
            <a:off x="0" y="6611779"/>
            <a:ext cx="5793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upload.wikimedia.org</a:t>
            </a:r>
            <a:r>
              <a:rPr lang="en-US" sz="1000" dirty="0"/>
              <a:t>/</a:t>
            </a:r>
            <a:r>
              <a:rPr lang="en-US" sz="1000" dirty="0" err="1"/>
              <a:t>wikipedia</a:t>
            </a:r>
            <a:r>
              <a:rPr lang="en-US" sz="1000" dirty="0"/>
              <a:t>/commons/thumb/1/19/</a:t>
            </a:r>
            <a:r>
              <a:rPr lang="en-US" sz="1000" dirty="0" err="1"/>
              <a:t>Overfitting.svg</a:t>
            </a:r>
            <a:r>
              <a:rPr lang="en-US" sz="1000" dirty="0"/>
              <a:t>/1200px-Overfitting.svg.png</a:t>
            </a:r>
          </a:p>
        </p:txBody>
      </p:sp>
    </p:spTree>
    <p:extLst>
      <p:ext uri="{BB962C8B-B14F-4D97-AF65-F5344CB8AC3E}">
        <p14:creationId xmlns:p14="http://schemas.microsoft.com/office/powerpoint/2010/main" val="49839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D829-FACD-B74E-B31B-F84D769C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D457-C745-2B42-AAF6-683DA003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Decrease amount of data in training set</a:t>
            </a:r>
          </a:p>
          <a:p>
            <a:r>
              <a:rPr lang="en-US" dirty="0"/>
              <a:t>Have some principled measure of fit (Naive Bayes, Decision Trees)</a:t>
            </a:r>
          </a:p>
          <a:p>
            <a:r>
              <a:rPr lang="en-US" dirty="0"/>
              <a:t>Use a validation set. Hold out more of the data and train on the training set until the performance on the validation set starts to get worse</a:t>
            </a:r>
          </a:p>
        </p:txBody>
      </p:sp>
    </p:spTree>
    <p:extLst>
      <p:ext uri="{BB962C8B-B14F-4D97-AF65-F5344CB8AC3E}">
        <p14:creationId xmlns:p14="http://schemas.microsoft.com/office/powerpoint/2010/main" val="204042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FD6C-9CD0-F84E-A7CF-1C9CB0BA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E173-B814-3749-9A27-F32AB9696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feature vector as residing in an n-dimensional space</a:t>
            </a:r>
          </a:p>
          <a:p>
            <a:r>
              <a:rPr lang="en-US" dirty="0"/>
              <a:t>A "linear" learner can find an n-1 dimensional plane in that space that best separates positive and negative training instances</a:t>
            </a:r>
          </a:p>
          <a:p>
            <a:r>
              <a:rPr lang="en-US" dirty="0"/>
              <a:t>A "nonlinear" learner can find more complicated boundaries</a:t>
            </a:r>
          </a:p>
          <a:p>
            <a:r>
              <a:rPr lang="en-US" dirty="0"/>
              <a:t>Linear: Naive Bayes, Perceptron</a:t>
            </a:r>
          </a:p>
          <a:p>
            <a:r>
              <a:rPr lang="en-US" dirty="0"/>
              <a:t>Nonlinear: Decision Trees, k-Nearest Neighbor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0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645</Words>
  <Application>Microsoft Macintosh PowerPoint</Application>
  <PresentationFormat>Widescreen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 Theme</vt:lpstr>
      <vt:lpstr>Machine Learning Issues</vt:lpstr>
      <vt:lpstr>Practical Issues In ML</vt:lpstr>
      <vt:lpstr>Sample Size</vt:lpstr>
      <vt:lpstr>Evaluation</vt:lpstr>
      <vt:lpstr>Cross-Validation</vt:lpstr>
      <vt:lpstr>Measures Of Accuracy</vt:lpstr>
      <vt:lpstr>Overfitting</vt:lpstr>
      <vt:lpstr>Controlling Overfitting</vt:lpstr>
      <vt:lpstr>Linearity</vt:lpstr>
      <vt:lpstr>Bad Data</vt:lpstr>
      <vt:lpstr>Feature Selection</vt:lpstr>
      <vt:lpstr>Feature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Issues</dc:title>
  <dc:creator>Yeganeh Jalalpour</dc:creator>
  <cp:lastModifiedBy>Yeganeh Jalalpour</cp:lastModifiedBy>
  <cp:revision>15</cp:revision>
  <dcterms:created xsi:type="dcterms:W3CDTF">2020-11-03T19:04:36Z</dcterms:created>
  <dcterms:modified xsi:type="dcterms:W3CDTF">2020-11-05T17:37:23Z</dcterms:modified>
</cp:coreProperties>
</file>