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3C6438D-7B36-4C97-A9A8-47B1BBF863CD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FDB56B5-6458-4C43-83F9-0DCEF713C00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12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9658EA9-50B9-445A-9F41-8472770EB4D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12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06AFE58-726D-4EF8-A4B9-99ECE695AA0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D7FDF72-0405-433C-894B-3222FE85528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D00BB4B-3876-46ED-99CB-C20935935F0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12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664F028-531E-4FCB-AE26-48CD2FE2FEA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12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4CF51DD-D515-436F-BC64-D36EF6F3A77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12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309BC43-E50B-4930-90A5-AC3D9FF0A4F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12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70F9475-424E-4C04-97F6-018B83D94F4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12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E2FA6D9-5E89-4566-8426-4D15D3C8E66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12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96BDC98-EFBA-4748-AB71-B2265EC8AD3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12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3105062-D0A7-42E1-94C0-DA1A5A268E8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12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249E34-F5B1-4988-BF48-BEB959E9DC8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1FA41D-944C-4132-B6AC-029FA5988F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079177-6204-4BE4-9180-890B1294C50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2E14BE-2269-4A6D-9467-6C9B249ABB9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A4586A-15E7-43E2-83F0-9B3F80B3676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CB5853-9BC9-4E9D-9CF6-4A501D9D04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419DA9B-72BB-45D3-889C-0A3F4FC486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1302224-A0C9-4513-AEB1-A7A2261A4B5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0928AA-FA3C-4069-9A83-840F259E0A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EC551F-6CD8-463A-ACC9-112C8109E8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E95CBF-9AE4-491D-8CDC-76509FBD6E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5461B0-51A3-485C-8047-B9BE313405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8386A5A-96EB-4740-BE2C-AE51DFFE33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B6DC9C-370C-4920-ABCF-9B7908CAB1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7B7007F-5D88-44A9-836B-26878E243EC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A13FADB-1F4D-442F-B148-A70380D75A4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4079B2-76EF-44DC-97D4-E35F9219334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F33232-4D30-4A3B-8700-FF8DFC709E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81A200-7C91-4089-9F77-3301C687E8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0FDBBB-3A55-4901-8B4F-E9EAEB5C729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AB992B-8442-4241-BBBC-71591F264A4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BF94A7-DB5A-4C4E-81D2-F7BBF74232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0AAAB9-ED81-4AE8-A57D-C1DE0920A6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9F9489-8184-4169-A540-0C1FDA9077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04B92E3-DED6-444C-B07A-113E77A8343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CC522A9-70E0-455C-8C26-587DAE89D48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towardsdatascience.com/precision-vs-recall-386cf9f89488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Machine Learning Issues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3943080" y="3969720"/>
            <a:ext cx="405792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Yeganeh Jalalipour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Bad Data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Real-world training instances will have: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Wrong classification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Mis-measured features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Missing features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Algorithms need to be able to cope with this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Feature Selection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Rare for a real-world inductive ML problem to come with instances that have a vector of Boolean features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Choosing the right features makes a huge difference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Summarize the information useful for classification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Leave out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features that can confuse the learner or kill performance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Consider a "random feature" that is computed for each instance by flipping a coin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This feature will be 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accidentally correlated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 with classification on small datasets, so learner will try to use it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It won't generalize well at all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Feature Types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Boolean features allow all algorithms, but may lose information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Set-valued features are only OK with some algorithms, require more data to exploit (hypothesis-space size)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Scalar features only work with a few algorithms, but provide a lot of information (sometimes)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always Booleanize a feature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Characteristic vector for set values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Scalar above/below mean, median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Scalar by gain split point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Practical Issues In ML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Sample size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Evaluation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Overfitting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Linearity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Bad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Feature Selection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Sample Size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Induction with only a few samples is a fool's errand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How much is enough?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Worse, some of the samples need to be held out for evaluation. Tradeoff: more training samples = better accuracy (probably) but poorer validation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Evaluation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Imagine training with 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all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instances and then evaluating performance against all instances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Brute force learner would be 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perfect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Need to measure 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generalization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across as-yet-unknown instances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Typical method: hold out an 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evaluation set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ugh, less data for training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What if we are unlucky in our choice of evaluation set? Maybe training and evaluation set are not comparable anymore?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Cross-Validation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Idea: Partition the data 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into 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equal subsets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each subset 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S[i]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train on 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S - S[i]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and evaluate on 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S[i]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 statistics on these 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runs to get some kind of min/max/average accuracy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Limiting case: "Leave-one-out" Cross-Validation; let 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 = |S|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Cross-Validation is 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× as expensive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Measures Of Accuracy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our binary case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Name 0 0 true negative 1 1 true positive 0 1 false negative 1 0 false positive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Once we have counted each of these, we can form various sums and ratios depending on what we want to do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Accuracy: 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(tn+tp)/|S|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Precision: 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tp/(tp+fp)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Recall: 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tp/(tp+fn)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https://towardsdatascience.com/precision-vs-recall-386cf9f89488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Overfitting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Never enough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Learner "masters" the training set, building a model that predicts it quite accurately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mastery includes all the anomalies of the data set; outliers, and over-represented features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degree of accuracy may 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reduce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generalization, making the predictor 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worse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on new instances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" name="Picture 2" descr="Overfitting - Wikipedia"/>
          <p:cNvPicPr/>
          <p:nvPr/>
        </p:nvPicPr>
        <p:blipFill>
          <a:blip r:embed="rId1"/>
          <a:stretch/>
        </p:blipFill>
        <p:spPr>
          <a:xfrm>
            <a:off x="9342720" y="4008960"/>
            <a:ext cx="2848680" cy="2848680"/>
          </a:xfrm>
          <a:prstGeom prst="rect">
            <a:avLst/>
          </a:prstGeom>
          <a:ln w="0">
            <a:noFill/>
          </a:ln>
        </p:spPr>
      </p:pic>
      <p:sp>
        <p:nvSpPr>
          <p:cNvPr id="103" name="TextBox 3"/>
          <p:cNvSpPr/>
          <p:nvPr/>
        </p:nvSpPr>
        <p:spPr>
          <a:xfrm>
            <a:off x="54360" y="6611760"/>
            <a:ext cx="568440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https://upload.wikimedia.org/wikipedia/commons/thumb/1/19/Overfitting.svg/1200px-Overfitting.svg.png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Controlling Overfitting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Decrease amount of data in training set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Have some principled measure of fit (Naive Bayes, Decision Trees)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 a validation set. Hold out more of the data and train on the training set until the performance on the validation set starts to get worse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Linearity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Think of the feature vector as residing in an n-dimensional space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"linear" learner can find an n-1 dimensional plane in that space that best separates positive and negative training instances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"nonlinear" learner can find more complicated boundaries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Linear: Naive Bayes, Perceptron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Nonlinear: Decision Trees, k-Nearest Neighbor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Application>LibreOffice/7.5.6.2$Linux_X86_64 LibreOffice_project/50$Build-2</Application>
  <AppVersion>15.0000</AppVersion>
  <Words>645</Words>
  <Paragraphs>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2020-11-03T19:04:36Z</dcterms:created>
  <dc:creator>Yeganeh Jalalpour</dc:creator>
  <dc:description/>
  <dc:language>en-US</dc:language>
  <cp:lastModifiedBy/>
  <dcterms:modified xsi:type="dcterms:W3CDTF">2023-11-01T13:56:41Z</dcterms:modified>
  <cp:revision>17</cp:revision>
  <dc:subject/>
  <dc:title>Machine Learning Issues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12</vt:r8>
  </property>
  <property fmtid="{D5CDD505-2E9C-101B-9397-08002B2CF9AE}" pid="3" name="PresentationFormat">
    <vt:lpwstr>Widescreen</vt:lpwstr>
  </property>
  <property fmtid="{D5CDD505-2E9C-101B-9397-08002B2CF9AE}" pid="4" name="Slides">
    <vt:r8>12</vt:r8>
  </property>
</Properties>
</file>