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EA32DD-EEF6-4480-B8EF-517DC0FDF3A9}">
  <a:tblStyle styleId="{F3EA32DD-EEF6-4480-B8EF-517DC0FDF3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10df75e4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10df75e4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59c7726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59c7726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3bcbabfa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3bcbabfa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gi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1875" y="1672025"/>
            <a:ext cx="8520600" cy="1547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500">
                <a:highlight>
                  <a:srgbClr val="FFFFFF"/>
                </a:highlight>
                <a:latin typeface="Times New Roman"/>
                <a:ea typeface="Times New Roman"/>
                <a:cs typeface="Times New Roman"/>
                <a:sym typeface="Times New Roman"/>
              </a:rPr>
              <a:t>Towards Reducing the sample complexity of</a:t>
            </a:r>
            <a:r>
              <a:rPr b="1" lang="en" sz="2500">
                <a:latin typeface="Times New Roman"/>
                <a:ea typeface="Times New Roman"/>
                <a:cs typeface="Times New Roman"/>
                <a:sym typeface="Times New Roman"/>
              </a:rPr>
              <a:t> </a:t>
            </a:r>
            <a:r>
              <a:rPr b="1" lang="en" sz="2500">
                <a:highlight>
                  <a:srgbClr val="FFFFFF"/>
                </a:highlight>
                <a:latin typeface="Times New Roman"/>
                <a:ea typeface="Times New Roman"/>
                <a:cs typeface="Times New Roman"/>
                <a:sym typeface="Times New Roman"/>
              </a:rPr>
              <a:t>reinforcement learning algorithms using</a:t>
            </a:r>
            <a:r>
              <a:rPr b="1" lang="en" sz="2400">
                <a:latin typeface="Times New Roman"/>
                <a:ea typeface="Times New Roman"/>
                <a:cs typeface="Times New Roman"/>
                <a:sym typeface="Times New Roman"/>
              </a:rPr>
              <a:t> </a:t>
            </a:r>
            <a:r>
              <a:rPr b="1" lang="en" sz="2500">
                <a:highlight>
                  <a:srgbClr val="FFFFFF"/>
                </a:highlight>
                <a:latin typeface="Times New Roman"/>
                <a:ea typeface="Times New Roman"/>
                <a:cs typeface="Times New Roman"/>
                <a:sym typeface="Times New Roman"/>
              </a:rPr>
              <a:t>Relational features and Visual information</a:t>
            </a:r>
            <a:endParaRPr b="1" sz="2500">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sz="2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Complexity in Reinforcement Learning</a:t>
            </a:r>
            <a:endParaRPr/>
          </a:p>
        </p:txBody>
      </p:sp>
      <p:sp>
        <p:nvSpPr>
          <p:cNvPr id="60" name="Google Shape;60;p14"/>
          <p:cNvSpPr txBox="1"/>
          <p:nvPr>
            <p:ph idx="1" type="body"/>
          </p:nvPr>
        </p:nvSpPr>
        <p:spPr>
          <a:xfrm>
            <a:off x="311700" y="1152475"/>
            <a:ext cx="5965800" cy="3927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Sample complexity in reinforcement learning (RL) refers to the number of samples (or interactions) that an RL algorithm needs to learn an optimal policy. In other words, it is a measure of how many experiences an agent needs to have in</a:t>
            </a:r>
            <a:r>
              <a:rPr lang="en" sz="1200">
                <a:solidFill>
                  <a:schemeClr val="dk1"/>
                </a:solidFill>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order to learn an optimal policy.</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In RL, the agent interacts with an environment to learn a policy that maximizes the cumulative reward. Sample complexity determines how many interactions an agent needs to have with the environment to learn an optimal policy.The fewer interactions it needs, the more sample efficient the algorithm is.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Sample complexity is an important factor to consider when evaluating the</a:t>
            </a:r>
            <a:r>
              <a:rPr lang="en" sz="1200">
                <a:solidFill>
                  <a:schemeClr val="dk1"/>
                </a:solidFill>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performance of RL algorithms because it determines the amount of data and</a:t>
            </a:r>
            <a:r>
              <a:rPr lang="en" sz="1200">
                <a:solidFill>
                  <a:schemeClr val="dk1"/>
                </a:solidFill>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computation required to learn a policy. In some cases, it is also important</a:t>
            </a:r>
            <a:r>
              <a:rPr lang="en" sz="1200">
                <a:solidFill>
                  <a:schemeClr val="dk1"/>
                </a:solidFill>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because it might be difficult or expensive to collect samples. </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Reducing the</a:t>
            </a:r>
            <a:r>
              <a:rPr lang="en" sz="1200">
                <a:solidFill>
                  <a:schemeClr val="dk1"/>
                </a:solidFill>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sample complexity of RL algorithms is an active area of research, as it can</a:t>
            </a:r>
            <a:r>
              <a:rPr lang="en" sz="1200">
                <a:solidFill>
                  <a:schemeClr val="dk1"/>
                </a:solidFill>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make RL more practical for real-world applications.</a:t>
            </a:r>
            <a:endParaRPr sz="12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1200"/>
              </a:spcAft>
              <a:buNone/>
            </a:pPr>
            <a:r>
              <a:t/>
            </a:r>
            <a:endParaRPr sz="1300">
              <a:latin typeface="Times New Roman"/>
              <a:ea typeface="Times New Roman"/>
              <a:cs typeface="Times New Roman"/>
              <a:sym typeface="Times New Roman"/>
            </a:endParaRPr>
          </a:p>
        </p:txBody>
      </p:sp>
      <p:pic>
        <p:nvPicPr>
          <p:cNvPr id="61" name="Google Shape;61;p14"/>
          <p:cNvPicPr preferRelativeResize="0"/>
          <p:nvPr/>
        </p:nvPicPr>
        <p:blipFill>
          <a:blip r:embed="rId3">
            <a:alphaModFix/>
          </a:blip>
          <a:stretch>
            <a:fillRect/>
          </a:stretch>
        </p:blipFill>
        <p:spPr>
          <a:xfrm>
            <a:off x="4976700" y="832500"/>
            <a:ext cx="4904450" cy="3572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LavaGap-Minigrid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b="1" lang="en" sz="1200" u="sng">
                <a:solidFill>
                  <a:schemeClr val="dk1"/>
                </a:solidFill>
                <a:highlight>
                  <a:schemeClr val="lt1"/>
                </a:highlight>
                <a:latin typeface="Times New Roman"/>
                <a:ea typeface="Times New Roman"/>
                <a:cs typeface="Times New Roman"/>
                <a:sym typeface="Times New Roman"/>
              </a:rPr>
              <a:t>Description</a:t>
            </a:r>
            <a:r>
              <a:rPr lang="en" sz="1200">
                <a:solidFill>
                  <a:schemeClr val="dk1"/>
                </a:solidFill>
                <a:highlight>
                  <a:schemeClr val="lt1"/>
                </a:highlight>
                <a:latin typeface="Times New Roman"/>
                <a:ea typeface="Times New Roman"/>
                <a:cs typeface="Times New Roman"/>
                <a:sym typeface="Times New Roman"/>
              </a:rPr>
              <a:t> : </a:t>
            </a:r>
            <a:r>
              <a:rPr lang="en" sz="1200">
                <a:solidFill>
                  <a:schemeClr val="dk1"/>
                </a:solidFill>
                <a:highlight>
                  <a:schemeClr val="lt1"/>
                </a:highlight>
                <a:latin typeface="Times New Roman"/>
                <a:ea typeface="Times New Roman"/>
                <a:cs typeface="Times New Roman"/>
                <a:sym typeface="Times New Roman"/>
              </a:rPr>
              <a:t>The agent has to reach the green goal square at the opposite corner of the room, and must pass through a narrow gap in a vertical strip of deadly lava. Touching the lava terminate the episode with a zero reward. This environment is useful for studying safety and safe exploration.</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lnSpc>
                <a:spcPct val="125000"/>
              </a:lnSpc>
              <a:spcBef>
                <a:spcPts val="0"/>
              </a:spcBef>
              <a:spcAft>
                <a:spcPts val="0"/>
              </a:spcAft>
              <a:buClr>
                <a:schemeClr val="dk1"/>
              </a:buClr>
              <a:buSzPts val="1200"/>
              <a:buFont typeface="Times New Roman"/>
              <a:buChar char="●"/>
            </a:pPr>
            <a:r>
              <a:rPr b="1" lang="en" sz="1200">
                <a:solidFill>
                  <a:schemeClr val="dk1"/>
                </a:solidFill>
                <a:highlight>
                  <a:schemeClr val="lt1"/>
                </a:highlight>
                <a:latin typeface="Times New Roman"/>
                <a:ea typeface="Times New Roman"/>
                <a:cs typeface="Times New Roman"/>
                <a:sym typeface="Times New Roman"/>
              </a:rPr>
              <a:t>Mission Space</a:t>
            </a:r>
            <a:endParaRPr b="1" sz="1200">
              <a:solidFill>
                <a:schemeClr val="dk1"/>
              </a:solidFill>
              <a:highlight>
                <a:schemeClr val="lt1"/>
              </a:highlight>
              <a:latin typeface="Times New Roman"/>
              <a:ea typeface="Times New Roman"/>
              <a:cs typeface="Times New Roman"/>
              <a:sym typeface="Times New Roman"/>
            </a:endParaRPr>
          </a:p>
          <a:p>
            <a:pPr indent="-304800" lvl="1" marL="914400" rtl="0" algn="l">
              <a:lnSpc>
                <a:spcPct val="125000"/>
              </a:lnSpc>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Lava: “avoid the lava and get to the green goal square”</a:t>
            </a:r>
            <a:endParaRPr sz="1200">
              <a:solidFill>
                <a:schemeClr val="dk1"/>
              </a:solidFill>
              <a:highlight>
                <a:schemeClr val="lt1"/>
              </a:highlight>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otherwise: “find the opening and get to the green goal square”</a:t>
            </a:r>
            <a:endParaRPr b="1" sz="1200">
              <a:solidFill>
                <a:schemeClr val="dk1"/>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b="1" lang="en" sz="1200">
                <a:solidFill>
                  <a:schemeClr val="dk1"/>
                </a:solidFill>
                <a:highlight>
                  <a:schemeClr val="lt1"/>
                </a:highlight>
                <a:latin typeface="Times New Roman"/>
                <a:ea typeface="Times New Roman"/>
                <a:cs typeface="Times New Roman"/>
                <a:sym typeface="Times New Roman"/>
              </a:rPr>
              <a:t>Action Space :</a:t>
            </a:r>
            <a:r>
              <a:rPr lang="en" sz="1200">
                <a:solidFill>
                  <a:schemeClr val="dk1"/>
                </a:solidFill>
                <a:highlight>
                  <a:schemeClr val="lt1"/>
                </a:highlight>
                <a:latin typeface="Times New Roman"/>
                <a:ea typeface="Times New Roman"/>
                <a:cs typeface="Times New Roman"/>
                <a:sym typeface="Times New Roman"/>
              </a:rPr>
              <a:t> </a:t>
            </a:r>
            <a:endParaRPr sz="1200">
              <a:solidFill>
                <a:schemeClr val="dk1"/>
              </a:solidFill>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chemeClr val="dk1"/>
              </a:solidFill>
              <a:highlight>
                <a:schemeClr val="lt1"/>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200">
              <a:solidFill>
                <a:schemeClr val="dk1"/>
              </a:solidFill>
              <a:highlight>
                <a:schemeClr val="lt1"/>
              </a:highlight>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5958925" y="1908625"/>
            <a:ext cx="2788025" cy="2567675"/>
          </a:xfrm>
          <a:prstGeom prst="rect">
            <a:avLst/>
          </a:prstGeom>
          <a:noFill/>
          <a:ln>
            <a:noFill/>
          </a:ln>
        </p:spPr>
      </p:pic>
      <p:pic>
        <p:nvPicPr>
          <p:cNvPr id="69" name="Google Shape;69;p15"/>
          <p:cNvPicPr preferRelativeResize="0"/>
          <p:nvPr/>
        </p:nvPicPr>
        <p:blipFill rotWithShape="1">
          <a:blip r:embed="rId4">
            <a:alphaModFix/>
          </a:blip>
          <a:srcRect b="0" l="0" r="0" t="0"/>
          <a:stretch/>
        </p:blipFill>
        <p:spPr>
          <a:xfrm>
            <a:off x="3836899" y="4186275"/>
            <a:ext cx="2073700" cy="382600"/>
          </a:xfrm>
          <a:prstGeom prst="rect">
            <a:avLst/>
          </a:prstGeom>
          <a:noFill/>
          <a:ln>
            <a:noFill/>
          </a:ln>
        </p:spPr>
      </p:pic>
      <p:graphicFrame>
        <p:nvGraphicFramePr>
          <p:cNvPr id="70" name="Google Shape;70;p15"/>
          <p:cNvGraphicFramePr/>
          <p:nvPr/>
        </p:nvGraphicFramePr>
        <p:xfrm>
          <a:off x="829675" y="2795370"/>
          <a:ext cx="3000000" cy="3000000"/>
        </p:xfrm>
        <a:graphic>
          <a:graphicData uri="http://schemas.openxmlformats.org/drawingml/2006/table">
            <a:tbl>
              <a:tblPr>
                <a:noFill/>
                <a:tableStyleId>{F3EA32DD-EEF6-4480-B8EF-517DC0FDF3A9}</a:tableStyleId>
              </a:tblPr>
              <a:tblGrid>
                <a:gridCol w="659650"/>
                <a:gridCol w="659650"/>
                <a:gridCol w="659650"/>
              </a:tblGrid>
              <a:tr h="462650">
                <a:tc>
                  <a:txBody>
                    <a:bodyPr/>
                    <a:lstStyle/>
                    <a:p>
                      <a:pPr indent="0" lvl="0" marL="0" rtl="0" algn="ctr">
                        <a:spcBef>
                          <a:spcPts val="0"/>
                        </a:spcBef>
                        <a:spcAft>
                          <a:spcPts val="0"/>
                        </a:spcAft>
                        <a:buNone/>
                      </a:pPr>
                      <a:r>
                        <a:rPr b="1" lang="en" sz="900">
                          <a:latin typeface="Times New Roman"/>
                          <a:ea typeface="Times New Roman"/>
                          <a:cs typeface="Times New Roman"/>
                          <a:sym typeface="Times New Roman"/>
                        </a:rPr>
                        <a:t>NUM</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900">
                          <a:latin typeface="Times New Roman"/>
                          <a:ea typeface="Times New Roman"/>
                          <a:cs typeface="Times New Roman"/>
                          <a:sym typeface="Times New Roman"/>
                        </a:rPr>
                        <a:t>NAME</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900">
                          <a:latin typeface="Times New Roman"/>
                          <a:ea typeface="Times New Roman"/>
                          <a:cs typeface="Times New Roman"/>
                          <a:sym typeface="Times New Roman"/>
                        </a:rPr>
                        <a:t>ACTION</a:t>
                      </a:r>
                      <a:endParaRPr b="1" sz="900">
                        <a:latin typeface="Times New Roman"/>
                        <a:ea typeface="Times New Roman"/>
                        <a:cs typeface="Times New Roman"/>
                        <a:sym typeface="Times New Roman"/>
                      </a:endParaRPr>
                    </a:p>
                  </a:txBody>
                  <a:tcPr marT="91425" marB="91425" marR="91425" marL="91425"/>
                </a:tc>
              </a:tr>
              <a:tr h="400975">
                <a:tc>
                  <a:txBody>
                    <a:bodyPr/>
                    <a:lstStyle/>
                    <a:p>
                      <a:pPr indent="0" lvl="0" marL="0" rtl="0" algn="ctr">
                        <a:spcBef>
                          <a:spcPts val="0"/>
                        </a:spcBef>
                        <a:spcAft>
                          <a:spcPts val="0"/>
                        </a:spcAft>
                        <a:buNone/>
                      </a:pPr>
                      <a:r>
                        <a:rPr b="1" lang="en" sz="700">
                          <a:latin typeface="Times New Roman"/>
                          <a:ea typeface="Times New Roman"/>
                          <a:cs typeface="Times New Roman"/>
                          <a:sym typeface="Times New Roman"/>
                        </a:rPr>
                        <a:t>0</a:t>
                      </a:r>
                      <a:endParaRPr b="1" sz="7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700">
                          <a:latin typeface="Times New Roman"/>
                          <a:ea typeface="Times New Roman"/>
                          <a:cs typeface="Times New Roman"/>
                          <a:sym typeface="Times New Roman"/>
                        </a:rPr>
                        <a:t>LEFT</a:t>
                      </a:r>
                      <a:endParaRPr b="1" sz="7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700">
                          <a:latin typeface="Times New Roman"/>
                          <a:ea typeface="Times New Roman"/>
                          <a:cs typeface="Times New Roman"/>
                          <a:sym typeface="Times New Roman"/>
                        </a:rPr>
                        <a:t>TURN LEFT</a:t>
                      </a:r>
                      <a:endParaRPr b="1" sz="700">
                        <a:latin typeface="Times New Roman"/>
                        <a:ea typeface="Times New Roman"/>
                        <a:cs typeface="Times New Roman"/>
                        <a:sym typeface="Times New Roman"/>
                      </a:endParaRPr>
                    </a:p>
                  </a:txBody>
                  <a:tcPr marT="91425" marB="91425" marR="91425" marL="91425"/>
                </a:tc>
              </a:tr>
              <a:tr h="400975">
                <a:tc>
                  <a:txBody>
                    <a:bodyPr/>
                    <a:lstStyle/>
                    <a:p>
                      <a:pPr indent="0" lvl="0" marL="0" rtl="0" algn="ctr">
                        <a:spcBef>
                          <a:spcPts val="0"/>
                        </a:spcBef>
                        <a:spcAft>
                          <a:spcPts val="0"/>
                        </a:spcAft>
                        <a:buNone/>
                      </a:pPr>
                      <a:r>
                        <a:rPr b="1" lang="en" sz="700">
                          <a:latin typeface="Times New Roman"/>
                          <a:ea typeface="Times New Roman"/>
                          <a:cs typeface="Times New Roman"/>
                          <a:sym typeface="Times New Roman"/>
                        </a:rPr>
                        <a:t>1</a:t>
                      </a:r>
                      <a:endParaRPr b="1" sz="7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700">
                          <a:latin typeface="Times New Roman"/>
                          <a:ea typeface="Times New Roman"/>
                          <a:cs typeface="Times New Roman"/>
                          <a:sym typeface="Times New Roman"/>
                        </a:rPr>
                        <a:t>RIGHT</a:t>
                      </a:r>
                      <a:endParaRPr b="1" sz="7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700">
                          <a:latin typeface="Times New Roman"/>
                          <a:ea typeface="Times New Roman"/>
                          <a:cs typeface="Times New Roman"/>
                          <a:sym typeface="Times New Roman"/>
                        </a:rPr>
                        <a:t>TURN RIGHT</a:t>
                      </a:r>
                      <a:endParaRPr b="1" sz="700">
                        <a:latin typeface="Times New Roman"/>
                        <a:ea typeface="Times New Roman"/>
                        <a:cs typeface="Times New Roman"/>
                        <a:sym typeface="Times New Roman"/>
                      </a:endParaRPr>
                    </a:p>
                  </a:txBody>
                  <a:tcPr marT="91425" marB="91425" marR="91425" marL="91425"/>
                </a:tc>
              </a:tr>
              <a:tr h="508900">
                <a:tc>
                  <a:txBody>
                    <a:bodyPr/>
                    <a:lstStyle/>
                    <a:p>
                      <a:pPr indent="0" lvl="0" marL="0" rtl="0" algn="ctr">
                        <a:spcBef>
                          <a:spcPts val="0"/>
                        </a:spcBef>
                        <a:spcAft>
                          <a:spcPts val="0"/>
                        </a:spcAft>
                        <a:buNone/>
                      </a:pPr>
                      <a:r>
                        <a:rPr b="1" lang="en" sz="700">
                          <a:latin typeface="Times New Roman"/>
                          <a:ea typeface="Times New Roman"/>
                          <a:cs typeface="Times New Roman"/>
                          <a:sym typeface="Times New Roman"/>
                        </a:rPr>
                        <a:t>2</a:t>
                      </a:r>
                      <a:endParaRPr b="1" sz="7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700">
                          <a:latin typeface="Times New Roman"/>
                          <a:ea typeface="Times New Roman"/>
                          <a:cs typeface="Times New Roman"/>
                          <a:sym typeface="Times New Roman"/>
                        </a:rPr>
                        <a:t>FORWARD</a:t>
                      </a:r>
                      <a:endParaRPr b="1" sz="7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700">
                          <a:latin typeface="Times New Roman"/>
                          <a:ea typeface="Times New Roman"/>
                          <a:cs typeface="Times New Roman"/>
                          <a:sym typeface="Times New Roman"/>
                        </a:rPr>
                        <a:t>MOVE FORWARD</a:t>
                      </a:r>
                      <a:endParaRPr b="1" sz="700">
                        <a:latin typeface="Times New Roman"/>
                        <a:ea typeface="Times New Roman"/>
                        <a:cs typeface="Times New Roman"/>
                        <a:sym typeface="Times New Roman"/>
                      </a:endParaRPr>
                    </a:p>
                  </a:txBody>
                  <a:tcPr marT="91425" marB="91425" marR="91425" marL="91425"/>
                </a:tc>
              </a:tr>
            </a:tbl>
          </a:graphicData>
        </a:graphic>
      </p:graphicFrame>
      <p:sp>
        <p:nvSpPr>
          <p:cNvPr id="71" name="Google Shape;71;p15"/>
          <p:cNvSpPr txBox="1"/>
          <p:nvPr/>
        </p:nvSpPr>
        <p:spPr>
          <a:xfrm>
            <a:off x="6336400" y="4568875"/>
            <a:ext cx="2126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Trained PPO with Agent View</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a:t>
            </a:r>
            <a:endParaRPr/>
          </a:p>
        </p:txBody>
      </p:sp>
      <p:sp>
        <p:nvSpPr>
          <p:cNvPr id="77" name="Google Shape;77;p16"/>
          <p:cNvSpPr txBox="1"/>
          <p:nvPr>
            <p:ph idx="1" type="body"/>
          </p:nvPr>
        </p:nvSpPr>
        <p:spPr>
          <a:xfrm>
            <a:off x="311700" y="1152475"/>
            <a:ext cx="7358100" cy="2980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Use </a:t>
            </a:r>
            <a:r>
              <a:rPr lang="en" sz="1200">
                <a:solidFill>
                  <a:schemeClr val="dk1"/>
                </a:solidFill>
                <a:highlight>
                  <a:schemeClr val="lt1"/>
                </a:highlight>
                <a:latin typeface="Times New Roman"/>
                <a:ea typeface="Times New Roman"/>
                <a:cs typeface="Times New Roman"/>
                <a:sym typeface="Times New Roman"/>
              </a:rPr>
              <a:t>Continuous</a:t>
            </a:r>
            <a:r>
              <a:rPr lang="en" sz="1200">
                <a:solidFill>
                  <a:schemeClr val="dk1"/>
                </a:solidFill>
                <a:highlight>
                  <a:schemeClr val="lt1"/>
                </a:highlight>
                <a:latin typeface="Times New Roman"/>
                <a:ea typeface="Times New Roman"/>
                <a:cs typeface="Times New Roman"/>
                <a:sym typeface="Times New Roman"/>
              </a:rPr>
              <a:t> Relational information and Visual Features to reduce the training samples for the Reinforcement Learning Agent.</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Train using relations with continuous node/edge features and form a GCN like policy to train the algorithm.</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From agent view extract relations and encode as a graph and run RL on those graphs.</a:t>
            </a:r>
            <a:endParaRPr sz="1200">
              <a:solidFill>
                <a:schemeClr val="dk1"/>
              </a:solidFill>
              <a:highlight>
                <a:schemeClr val="lt1"/>
              </a:highlight>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940276" y="2272326"/>
            <a:ext cx="6434651" cy="2259950"/>
          </a:xfrm>
          <a:prstGeom prst="rect">
            <a:avLst/>
          </a:prstGeom>
          <a:noFill/>
          <a:ln>
            <a:noFill/>
          </a:ln>
        </p:spPr>
      </p:pic>
      <p:sp>
        <p:nvSpPr>
          <p:cNvPr id="79" name="Google Shape;79;p16"/>
          <p:cNvSpPr txBox="1"/>
          <p:nvPr/>
        </p:nvSpPr>
        <p:spPr>
          <a:xfrm>
            <a:off x="1361300" y="4490925"/>
            <a:ext cx="440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highlight>
                  <a:srgbClr val="FFFFFF"/>
                </a:highlight>
                <a:latin typeface="Times New Roman"/>
                <a:ea typeface="Times New Roman"/>
                <a:cs typeface="Times New Roman"/>
                <a:sym typeface="Times New Roman"/>
              </a:rPr>
              <a:t>Jiang, Zhengyao, et al. "Grid-to-graph: flexible spatial relational inductive biases for reinforcement learning." </a:t>
            </a:r>
            <a:r>
              <a:rPr i="1" lang="en" sz="1000">
                <a:solidFill>
                  <a:srgbClr val="222222"/>
                </a:solidFill>
                <a:highlight>
                  <a:srgbClr val="FFFFFF"/>
                </a:highlight>
                <a:latin typeface="Times New Roman"/>
                <a:ea typeface="Times New Roman"/>
                <a:cs typeface="Times New Roman"/>
                <a:sym typeface="Times New Roman"/>
              </a:rPr>
              <a:t>arXiv preprint arXiv:2102.04220</a:t>
            </a:r>
            <a:r>
              <a:rPr lang="en" sz="1000">
                <a:solidFill>
                  <a:srgbClr val="222222"/>
                </a:solidFill>
                <a:highlight>
                  <a:srgbClr val="FFFFFF"/>
                </a:highlight>
                <a:latin typeface="Times New Roman"/>
                <a:ea typeface="Times New Roman"/>
                <a:cs typeface="Times New Roman"/>
                <a:sym typeface="Times New Roman"/>
              </a:rPr>
              <a:t> (2021).</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