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James Oate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10-11T13:23:35.372">
    <p:pos x="196" y="409"/>
    <p:text>Too much text!  See the next slide for a version that is better.</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4-10-11T13:22:28.179">
    <p:pos x="196" y="409"/>
    <p:text>Way too much  text on this slide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0934e3974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0934e3974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figure on the right is a</a:t>
            </a:r>
            <a:r>
              <a:rPr lang="en"/>
              <a:t>n example of a relational graph G = (V, E, R). Nodes V represent entities (a, b, c, d), edges E represent directed relationships, and labels R denote the types of</a:t>
            </a:r>
            <a:endParaRPr/>
          </a:p>
          <a:p>
            <a:pPr indent="0" lvl="0" marL="0" rtl="0" algn="l">
              <a:spcBef>
                <a:spcPts val="0"/>
              </a:spcBef>
              <a:spcAft>
                <a:spcPts val="0"/>
              </a:spcAft>
              <a:buNone/>
            </a:pPr>
            <a:r>
              <a:rPr lang="en"/>
              <a:t>relationships (r1, r2, r3, r4).</a:t>
            </a:r>
            <a:br>
              <a:rPr lang="en"/>
            </a:br>
            <a:br>
              <a:rPr lang="en"/>
            </a:br>
            <a:r>
              <a:rPr lang="en"/>
              <a:t>2.1.2 Role of Relational graphs</a:t>
            </a:r>
            <a:endParaRPr/>
          </a:p>
          <a:p>
            <a:pPr indent="0" lvl="0" marL="0" rtl="0" algn="l">
              <a:spcBef>
                <a:spcPts val="0"/>
              </a:spcBef>
              <a:spcAft>
                <a:spcPts val="0"/>
              </a:spcAft>
              <a:buNone/>
            </a:pPr>
            <a:r>
              <a:rPr lang="en"/>
              <a:t>Relational graphs offer a significant advantage in reinforcement learning, particularly</a:t>
            </a:r>
            <a:endParaRPr/>
          </a:p>
          <a:p>
            <a:pPr indent="0" lvl="0" marL="0" rtl="0" algn="l">
              <a:spcBef>
                <a:spcPts val="0"/>
              </a:spcBef>
              <a:spcAft>
                <a:spcPts val="0"/>
              </a:spcAft>
              <a:buNone/>
            </a:pPr>
            <a:r>
              <a:rPr lang="en"/>
              <a:t>in environments where understanding the relationships between entities is critical for </a:t>
            </a:r>
            <a:r>
              <a:rPr lang="en"/>
              <a:t>effect</a:t>
            </a:r>
            <a:r>
              <a:rPr lang="en"/>
              <a:t>-</a:t>
            </a:r>
            <a:endParaRPr/>
          </a:p>
          <a:p>
            <a:pPr indent="0" lvl="0" marL="0" rtl="0" algn="l">
              <a:spcBef>
                <a:spcPts val="0"/>
              </a:spcBef>
              <a:spcAft>
                <a:spcPts val="0"/>
              </a:spcAft>
              <a:buNone/>
            </a:pPr>
            <a:r>
              <a:rPr lang="en"/>
              <a:t>tive decision-making. By representing entities as nodes and their connections as edges with</a:t>
            </a:r>
            <a:endParaRPr/>
          </a:p>
          <a:p>
            <a:pPr indent="0" lvl="0" marL="0" rtl="0" algn="l">
              <a:spcBef>
                <a:spcPts val="0"/>
              </a:spcBef>
              <a:spcAft>
                <a:spcPts val="0"/>
              </a:spcAft>
              <a:buNone/>
            </a:pPr>
            <a:r>
              <a:rPr lang="en"/>
              <a:t>specific types of relations, relational graphs capture the intricate structure and interactions</a:t>
            </a:r>
            <a:endParaRPr/>
          </a:p>
          <a:p>
            <a:pPr indent="0" lvl="0" marL="0" rtl="0" algn="l">
              <a:spcBef>
                <a:spcPts val="0"/>
              </a:spcBef>
              <a:spcAft>
                <a:spcPts val="0"/>
              </a:spcAft>
              <a:buNone/>
            </a:pPr>
            <a:r>
              <a:rPr lang="en"/>
              <a:t>within the environment. This approach contrasts with vector-based states, which flatten all</a:t>
            </a:r>
            <a:endParaRPr/>
          </a:p>
          <a:p>
            <a:pPr indent="0" lvl="0" marL="0" rtl="0" algn="l">
              <a:spcBef>
                <a:spcPts val="0"/>
              </a:spcBef>
              <a:spcAft>
                <a:spcPts val="0"/>
              </a:spcAft>
              <a:buNone/>
            </a:pPr>
            <a:r>
              <a:rPr lang="en"/>
              <a:t>information into a single vector, potentially losing valuable contextual information.</a:t>
            </a:r>
            <a:endParaRPr/>
          </a:p>
          <a:p>
            <a:pPr indent="0" lvl="0" marL="0" rtl="0" algn="l">
              <a:spcBef>
                <a:spcPts val="0"/>
              </a:spcBef>
              <a:spcAft>
                <a:spcPts val="0"/>
              </a:spcAft>
              <a:buNone/>
            </a:pPr>
            <a:r>
              <a:rPr lang="en"/>
              <a:t>For instance, consider a social network in a multi-agent environment. Here, nodes</a:t>
            </a:r>
            <a:endParaRPr/>
          </a:p>
          <a:p>
            <a:pPr indent="0" lvl="0" marL="0" rtl="0" algn="l">
              <a:spcBef>
                <a:spcPts val="0"/>
              </a:spcBef>
              <a:spcAft>
                <a:spcPts val="0"/>
              </a:spcAft>
              <a:buNone/>
            </a:pPr>
            <a:r>
              <a:rPr lang="en"/>
              <a:t>represent individual agents, such as users in a social platform, while edges represent rela-</a:t>
            </a:r>
            <a:endParaRPr/>
          </a:p>
          <a:p>
            <a:pPr indent="0" lvl="0" marL="0" rtl="0" algn="l">
              <a:spcBef>
                <a:spcPts val="0"/>
              </a:spcBef>
              <a:spcAft>
                <a:spcPts val="0"/>
              </a:spcAft>
              <a:buNone/>
            </a:pPr>
            <a:r>
              <a:rPr lang="en"/>
              <a:t>tionships like ”friend”, ”follower”, or ”blocked”. The relational graph explicitly captures</a:t>
            </a:r>
            <a:endParaRPr/>
          </a:p>
          <a:p>
            <a:pPr indent="0" lvl="0" marL="0" rtl="0" algn="l">
              <a:spcBef>
                <a:spcPts val="0"/>
              </a:spcBef>
              <a:spcAft>
                <a:spcPts val="0"/>
              </a:spcAft>
              <a:buNone/>
            </a:pPr>
            <a:r>
              <a:rPr lang="en"/>
              <a:t>the varying degrees and types of connections, enabling a model to better understand social</a:t>
            </a:r>
            <a:endParaRPr/>
          </a:p>
          <a:p>
            <a:pPr indent="0" lvl="0" marL="0" rtl="0" algn="l">
              <a:spcBef>
                <a:spcPts val="0"/>
              </a:spcBef>
              <a:spcAft>
                <a:spcPts val="0"/>
              </a:spcAft>
              <a:buNone/>
            </a:pPr>
            <a:r>
              <a:rPr lang="en"/>
              <a:t>interactions, such as the difference between close friendships and mere acquaintances. In</a:t>
            </a:r>
            <a:endParaRPr/>
          </a:p>
          <a:p>
            <a:pPr indent="0" lvl="0" marL="0" rtl="0" algn="l">
              <a:spcBef>
                <a:spcPts val="0"/>
              </a:spcBef>
              <a:spcAft>
                <a:spcPts val="0"/>
              </a:spcAft>
              <a:buNone/>
            </a:pPr>
            <a:r>
              <a:rPr lang="en"/>
              <a:t>contrast, using vector-based states by representing the environment using vectors would</a:t>
            </a:r>
            <a:endParaRPr/>
          </a:p>
          <a:p>
            <a:pPr indent="0" lvl="0" marL="0" rtl="0" algn="l">
              <a:spcBef>
                <a:spcPts val="0"/>
              </a:spcBef>
              <a:spcAft>
                <a:spcPts val="0"/>
              </a:spcAft>
              <a:buNone/>
            </a:pPr>
            <a:r>
              <a:rPr lang="en"/>
              <a:t>require encoding each agent and their relationships as a flat vector, which would lose the</a:t>
            </a:r>
            <a:endParaRPr/>
          </a:p>
          <a:p>
            <a:pPr indent="0" lvl="0" marL="0" rtl="0" algn="l">
              <a:spcBef>
                <a:spcPts val="0"/>
              </a:spcBef>
              <a:spcAft>
                <a:spcPts val="0"/>
              </a:spcAft>
              <a:buNone/>
            </a:pPr>
            <a:r>
              <a:rPr lang="en"/>
              <a:t>explicit relational structure and may obscure the importance of different types of relation-</a:t>
            </a:r>
            <a:endParaRPr/>
          </a:p>
          <a:p>
            <a:pPr indent="0" lvl="0" marL="0" rtl="0" algn="l">
              <a:spcBef>
                <a:spcPts val="0"/>
              </a:spcBef>
              <a:spcAft>
                <a:spcPts val="0"/>
              </a:spcAft>
              <a:buNone/>
            </a:pPr>
            <a:r>
              <a:rPr lang="en"/>
              <a:t>ships.</a:t>
            </a:r>
            <a:endParaRPr/>
          </a:p>
          <a:p>
            <a:pPr indent="0" lvl="0" marL="0" rtl="0" algn="l">
              <a:spcBef>
                <a:spcPts val="0"/>
              </a:spcBef>
              <a:spcAft>
                <a:spcPts val="0"/>
              </a:spcAft>
              <a:buNone/>
            </a:pPr>
            <a:r>
              <a:rPr lang="en"/>
              <a:t>Another example could be in the context of hierarchical knowledge representation,</a:t>
            </a:r>
            <a:endParaRPr/>
          </a:p>
          <a:p>
            <a:pPr indent="0" lvl="0" marL="0" rtl="0" algn="l">
              <a:spcBef>
                <a:spcPts val="0"/>
              </a:spcBef>
              <a:spcAft>
                <a:spcPts val="0"/>
              </a:spcAft>
              <a:buNone/>
            </a:pPr>
            <a:r>
              <a:rPr lang="en"/>
              <a:t>such as in knowledge graphs. Nodes represent entities like people, places, or concepts,</a:t>
            </a:r>
            <a:endParaRPr/>
          </a:p>
          <a:p>
            <a:pPr indent="0" lvl="0" marL="0" rtl="0" algn="l">
              <a:spcBef>
                <a:spcPts val="0"/>
              </a:spcBef>
              <a:spcAft>
                <a:spcPts val="0"/>
              </a:spcAft>
              <a:buNone/>
            </a:pPr>
            <a:r>
              <a:rPr lang="en"/>
              <a:t>while edges represent relationships such as ”is a”, ”part of”, or ”owned by”. This allows</a:t>
            </a:r>
            <a:endParaRPr/>
          </a:p>
          <a:p>
            <a:pPr indent="0" lvl="0" marL="0" rtl="0" algn="l">
              <a:spcBef>
                <a:spcPts val="0"/>
              </a:spcBef>
              <a:spcAft>
                <a:spcPts val="0"/>
              </a:spcAft>
              <a:buNone/>
            </a:pPr>
            <a:r>
              <a:rPr lang="en"/>
              <a:t>for an explicit representation of hierarchical and complex relationships, which is crucial</a:t>
            </a:r>
            <a:endParaRPr/>
          </a:p>
          <a:p>
            <a:pPr indent="0" lvl="0" marL="0" rtl="0" algn="l">
              <a:spcBef>
                <a:spcPts val="0"/>
              </a:spcBef>
              <a:spcAft>
                <a:spcPts val="0"/>
              </a:spcAft>
              <a:buNone/>
            </a:pPr>
            <a:r>
              <a:rPr lang="en"/>
              <a:t>for reasoning about the connections between different entities. A vector-based approach,</a:t>
            </a:r>
            <a:endParaRPr/>
          </a:p>
          <a:p>
            <a:pPr indent="0" lvl="0" marL="0" rtl="0" algn="l">
              <a:spcBef>
                <a:spcPts val="0"/>
              </a:spcBef>
              <a:spcAft>
                <a:spcPts val="0"/>
              </a:spcAft>
              <a:buNone/>
            </a:pPr>
            <a:r>
              <a:rPr lang="en"/>
              <a:t>on the other hand, would encode each entity and its relationships into a high-dimensional</a:t>
            </a:r>
            <a:endParaRPr/>
          </a:p>
          <a:p>
            <a:pPr indent="0" lvl="0" marL="0" rtl="0" algn="l">
              <a:spcBef>
                <a:spcPts val="0"/>
              </a:spcBef>
              <a:spcAft>
                <a:spcPts val="0"/>
              </a:spcAft>
              <a:buNone/>
            </a:pPr>
            <a:r>
              <a:rPr lang="en"/>
              <a:t>vector, potentially hiding the structure and making it more challenging to understand the</a:t>
            </a:r>
            <a:endParaRPr/>
          </a:p>
          <a:p>
            <a:pPr indent="0" lvl="0" marL="0" rtl="0" algn="l">
              <a:spcBef>
                <a:spcPts val="0"/>
              </a:spcBef>
              <a:spcAft>
                <a:spcPts val="0"/>
              </a:spcAft>
              <a:buNone/>
            </a:pPr>
            <a:r>
              <a:rPr lang="en"/>
              <a:t>hierarchy or connections between entities.</a:t>
            </a:r>
            <a:endParaRPr/>
          </a:p>
          <a:p>
            <a:pPr indent="0" lvl="0" marL="0" rtl="0" algn="l">
              <a:spcBef>
                <a:spcPts val="0"/>
              </a:spcBef>
              <a:spcAft>
                <a:spcPts val="0"/>
              </a:spcAft>
              <a:buNone/>
            </a:pPr>
            <a:r>
              <a:rPr lang="en"/>
              <a:t>In this thesis, relational graphs form the backbone of the input structure upon which</a:t>
            </a:r>
            <a:endParaRPr/>
          </a:p>
          <a:p>
            <a:pPr indent="0" lvl="0" marL="0" rtl="0" algn="l">
              <a:spcBef>
                <a:spcPts val="0"/>
              </a:spcBef>
              <a:spcAft>
                <a:spcPts val="0"/>
              </a:spcAft>
              <a:buNone/>
            </a:pPr>
            <a:r>
              <a:rPr lang="en"/>
              <a:t>further learning and decision-making processes are built: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0a82fad9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0a82fad9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figure on the right is an example of a relational graph G = (V, E, R). Nodes V represent entities (a, b, c, d), edges E represent directed relationships, and labels R denote the types of</a:t>
            </a:r>
            <a:endParaRPr/>
          </a:p>
          <a:p>
            <a:pPr indent="0" lvl="0" marL="0" rtl="0" algn="l">
              <a:spcBef>
                <a:spcPts val="0"/>
              </a:spcBef>
              <a:spcAft>
                <a:spcPts val="0"/>
              </a:spcAft>
              <a:buNone/>
            </a:pPr>
            <a:r>
              <a:rPr lang="en"/>
              <a:t>relationships (r1, r2, r3, r4).</a:t>
            </a:r>
            <a:br>
              <a:rPr lang="en"/>
            </a:br>
            <a:br>
              <a:rPr lang="en"/>
            </a:br>
            <a:r>
              <a:rPr lang="en"/>
              <a:t>2.1.2 Role of Relational graphs</a:t>
            </a:r>
            <a:endParaRPr/>
          </a:p>
          <a:p>
            <a:pPr indent="0" lvl="0" marL="0" rtl="0" algn="l">
              <a:spcBef>
                <a:spcPts val="0"/>
              </a:spcBef>
              <a:spcAft>
                <a:spcPts val="0"/>
              </a:spcAft>
              <a:buNone/>
            </a:pPr>
            <a:r>
              <a:rPr lang="en"/>
              <a:t>Relational graphs offer a significant advantage in reinforcement learning, particularly</a:t>
            </a:r>
            <a:endParaRPr/>
          </a:p>
          <a:p>
            <a:pPr indent="0" lvl="0" marL="0" rtl="0" algn="l">
              <a:spcBef>
                <a:spcPts val="0"/>
              </a:spcBef>
              <a:spcAft>
                <a:spcPts val="0"/>
              </a:spcAft>
              <a:buNone/>
            </a:pPr>
            <a:r>
              <a:rPr lang="en"/>
              <a:t>in environments where understanding the relationships between entities is critical for </a:t>
            </a:r>
            <a:r>
              <a:rPr lang="en"/>
              <a:t>effect</a:t>
            </a:r>
            <a:r>
              <a:rPr lang="en"/>
              <a:t>-</a:t>
            </a:r>
            <a:endParaRPr/>
          </a:p>
          <a:p>
            <a:pPr indent="0" lvl="0" marL="0" rtl="0" algn="l">
              <a:spcBef>
                <a:spcPts val="0"/>
              </a:spcBef>
              <a:spcAft>
                <a:spcPts val="0"/>
              </a:spcAft>
              <a:buNone/>
            </a:pPr>
            <a:r>
              <a:rPr lang="en"/>
              <a:t>tive decision-making. By representing entities as nodes and their connections as edges with</a:t>
            </a:r>
            <a:endParaRPr/>
          </a:p>
          <a:p>
            <a:pPr indent="0" lvl="0" marL="0" rtl="0" algn="l">
              <a:spcBef>
                <a:spcPts val="0"/>
              </a:spcBef>
              <a:spcAft>
                <a:spcPts val="0"/>
              </a:spcAft>
              <a:buNone/>
            </a:pPr>
            <a:r>
              <a:rPr lang="en"/>
              <a:t>specific types of relations, relational graphs capture the intricate structure and interactions</a:t>
            </a:r>
            <a:endParaRPr/>
          </a:p>
          <a:p>
            <a:pPr indent="0" lvl="0" marL="0" rtl="0" algn="l">
              <a:spcBef>
                <a:spcPts val="0"/>
              </a:spcBef>
              <a:spcAft>
                <a:spcPts val="0"/>
              </a:spcAft>
              <a:buNone/>
            </a:pPr>
            <a:r>
              <a:rPr lang="en"/>
              <a:t>within the environment. This approach contrasts with vector-based states, which flatten all</a:t>
            </a:r>
            <a:endParaRPr/>
          </a:p>
          <a:p>
            <a:pPr indent="0" lvl="0" marL="0" rtl="0" algn="l">
              <a:spcBef>
                <a:spcPts val="0"/>
              </a:spcBef>
              <a:spcAft>
                <a:spcPts val="0"/>
              </a:spcAft>
              <a:buNone/>
            </a:pPr>
            <a:r>
              <a:rPr lang="en"/>
              <a:t>information into a single vector, potentially losing valuable contextual information.</a:t>
            </a:r>
            <a:endParaRPr/>
          </a:p>
          <a:p>
            <a:pPr indent="0" lvl="0" marL="0" rtl="0" algn="l">
              <a:spcBef>
                <a:spcPts val="0"/>
              </a:spcBef>
              <a:spcAft>
                <a:spcPts val="0"/>
              </a:spcAft>
              <a:buNone/>
            </a:pPr>
            <a:r>
              <a:rPr lang="en"/>
              <a:t>For instance, consider a social network in a multi-agent environment. Here, nodes</a:t>
            </a:r>
            <a:endParaRPr/>
          </a:p>
          <a:p>
            <a:pPr indent="0" lvl="0" marL="0" rtl="0" algn="l">
              <a:spcBef>
                <a:spcPts val="0"/>
              </a:spcBef>
              <a:spcAft>
                <a:spcPts val="0"/>
              </a:spcAft>
              <a:buNone/>
            </a:pPr>
            <a:r>
              <a:rPr lang="en"/>
              <a:t>represent individual agents, such as users in a social platform, while edges represent rela-</a:t>
            </a:r>
            <a:endParaRPr/>
          </a:p>
          <a:p>
            <a:pPr indent="0" lvl="0" marL="0" rtl="0" algn="l">
              <a:spcBef>
                <a:spcPts val="0"/>
              </a:spcBef>
              <a:spcAft>
                <a:spcPts val="0"/>
              </a:spcAft>
              <a:buNone/>
            </a:pPr>
            <a:r>
              <a:rPr lang="en"/>
              <a:t>tionships like ”friend”, ”follower”, or ”blocked”. The relational graph explicitly captures</a:t>
            </a:r>
            <a:endParaRPr/>
          </a:p>
          <a:p>
            <a:pPr indent="0" lvl="0" marL="0" rtl="0" algn="l">
              <a:spcBef>
                <a:spcPts val="0"/>
              </a:spcBef>
              <a:spcAft>
                <a:spcPts val="0"/>
              </a:spcAft>
              <a:buNone/>
            </a:pPr>
            <a:r>
              <a:rPr lang="en"/>
              <a:t>the varying degrees and types of connections, enabling a model to better understand social</a:t>
            </a:r>
            <a:endParaRPr/>
          </a:p>
          <a:p>
            <a:pPr indent="0" lvl="0" marL="0" rtl="0" algn="l">
              <a:spcBef>
                <a:spcPts val="0"/>
              </a:spcBef>
              <a:spcAft>
                <a:spcPts val="0"/>
              </a:spcAft>
              <a:buNone/>
            </a:pPr>
            <a:r>
              <a:rPr lang="en"/>
              <a:t>interactions, such as the difference between close friendships and mere acquaintances. In</a:t>
            </a:r>
            <a:endParaRPr/>
          </a:p>
          <a:p>
            <a:pPr indent="0" lvl="0" marL="0" rtl="0" algn="l">
              <a:spcBef>
                <a:spcPts val="0"/>
              </a:spcBef>
              <a:spcAft>
                <a:spcPts val="0"/>
              </a:spcAft>
              <a:buNone/>
            </a:pPr>
            <a:r>
              <a:rPr lang="en"/>
              <a:t>contrast, using vector-based states by representing the environment using vectors would</a:t>
            </a:r>
            <a:endParaRPr/>
          </a:p>
          <a:p>
            <a:pPr indent="0" lvl="0" marL="0" rtl="0" algn="l">
              <a:spcBef>
                <a:spcPts val="0"/>
              </a:spcBef>
              <a:spcAft>
                <a:spcPts val="0"/>
              </a:spcAft>
              <a:buNone/>
            </a:pPr>
            <a:r>
              <a:rPr lang="en"/>
              <a:t>require encoding each agent and their relationships as a flat vector, which would lose the</a:t>
            </a:r>
            <a:endParaRPr/>
          </a:p>
          <a:p>
            <a:pPr indent="0" lvl="0" marL="0" rtl="0" algn="l">
              <a:spcBef>
                <a:spcPts val="0"/>
              </a:spcBef>
              <a:spcAft>
                <a:spcPts val="0"/>
              </a:spcAft>
              <a:buNone/>
            </a:pPr>
            <a:r>
              <a:rPr lang="en"/>
              <a:t>explicit relational structure and may obscure the importance of different types of relation-</a:t>
            </a:r>
            <a:endParaRPr/>
          </a:p>
          <a:p>
            <a:pPr indent="0" lvl="0" marL="0" rtl="0" algn="l">
              <a:spcBef>
                <a:spcPts val="0"/>
              </a:spcBef>
              <a:spcAft>
                <a:spcPts val="0"/>
              </a:spcAft>
              <a:buNone/>
            </a:pPr>
            <a:r>
              <a:rPr lang="en"/>
              <a:t>ships.</a:t>
            </a:r>
            <a:endParaRPr/>
          </a:p>
          <a:p>
            <a:pPr indent="0" lvl="0" marL="0" rtl="0" algn="l">
              <a:spcBef>
                <a:spcPts val="0"/>
              </a:spcBef>
              <a:spcAft>
                <a:spcPts val="0"/>
              </a:spcAft>
              <a:buNone/>
            </a:pPr>
            <a:r>
              <a:rPr lang="en"/>
              <a:t>Another example could be in the context of hierarchical knowledge representation,</a:t>
            </a:r>
            <a:endParaRPr/>
          </a:p>
          <a:p>
            <a:pPr indent="0" lvl="0" marL="0" rtl="0" algn="l">
              <a:spcBef>
                <a:spcPts val="0"/>
              </a:spcBef>
              <a:spcAft>
                <a:spcPts val="0"/>
              </a:spcAft>
              <a:buNone/>
            </a:pPr>
            <a:r>
              <a:rPr lang="en"/>
              <a:t>such as in knowledge graphs. Nodes represent entities like people, places, or concepts,</a:t>
            </a:r>
            <a:endParaRPr/>
          </a:p>
          <a:p>
            <a:pPr indent="0" lvl="0" marL="0" rtl="0" algn="l">
              <a:spcBef>
                <a:spcPts val="0"/>
              </a:spcBef>
              <a:spcAft>
                <a:spcPts val="0"/>
              </a:spcAft>
              <a:buNone/>
            </a:pPr>
            <a:r>
              <a:rPr lang="en"/>
              <a:t>while edges represent relationships such as ”is a”, ”part of”, or ”owned by”. This allows</a:t>
            </a:r>
            <a:endParaRPr/>
          </a:p>
          <a:p>
            <a:pPr indent="0" lvl="0" marL="0" rtl="0" algn="l">
              <a:spcBef>
                <a:spcPts val="0"/>
              </a:spcBef>
              <a:spcAft>
                <a:spcPts val="0"/>
              </a:spcAft>
              <a:buNone/>
            </a:pPr>
            <a:r>
              <a:rPr lang="en"/>
              <a:t>for an explicit representation of hierarchical and complex relationships, which is crucial</a:t>
            </a:r>
            <a:endParaRPr/>
          </a:p>
          <a:p>
            <a:pPr indent="0" lvl="0" marL="0" rtl="0" algn="l">
              <a:spcBef>
                <a:spcPts val="0"/>
              </a:spcBef>
              <a:spcAft>
                <a:spcPts val="0"/>
              </a:spcAft>
              <a:buNone/>
            </a:pPr>
            <a:r>
              <a:rPr lang="en"/>
              <a:t>for reasoning about the connections between different entities. A vector-based approach,</a:t>
            </a:r>
            <a:endParaRPr/>
          </a:p>
          <a:p>
            <a:pPr indent="0" lvl="0" marL="0" rtl="0" algn="l">
              <a:spcBef>
                <a:spcPts val="0"/>
              </a:spcBef>
              <a:spcAft>
                <a:spcPts val="0"/>
              </a:spcAft>
              <a:buNone/>
            </a:pPr>
            <a:r>
              <a:rPr lang="en"/>
              <a:t>on the other hand, would encode each entity and its relationships into a high-dimensional</a:t>
            </a:r>
            <a:endParaRPr/>
          </a:p>
          <a:p>
            <a:pPr indent="0" lvl="0" marL="0" rtl="0" algn="l">
              <a:spcBef>
                <a:spcPts val="0"/>
              </a:spcBef>
              <a:spcAft>
                <a:spcPts val="0"/>
              </a:spcAft>
              <a:buNone/>
            </a:pPr>
            <a:r>
              <a:rPr lang="en"/>
              <a:t>vector, potentially hiding the structure and making it more challenging to understand the</a:t>
            </a:r>
            <a:endParaRPr/>
          </a:p>
          <a:p>
            <a:pPr indent="0" lvl="0" marL="0" rtl="0" algn="l">
              <a:spcBef>
                <a:spcPts val="0"/>
              </a:spcBef>
              <a:spcAft>
                <a:spcPts val="0"/>
              </a:spcAft>
              <a:buNone/>
            </a:pPr>
            <a:r>
              <a:rPr lang="en"/>
              <a:t>hierarchy or connections between entities.</a:t>
            </a:r>
            <a:endParaRPr/>
          </a:p>
          <a:p>
            <a:pPr indent="0" lvl="0" marL="0" rtl="0" algn="l">
              <a:spcBef>
                <a:spcPts val="0"/>
              </a:spcBef>
              <a:spcAft>
                <a:spcPts val="0"/>
              </a:spcAft>
              <a:buNone/>
            </a:pPr>
            <a:r>
              <a:rPr lang="en"/>
              <a:t>In this thesis, relational graphs form the backbone of the input structure upon which</a:t>
            </a:r>
            <a:endParaRPr/>
          </a:p>
          <a:p>
            <a:pPr indent="0" lvl="0" marL="0" rtl="0" algn="l">
              <a:spcBef>
                <a:spcPts val="0"/>
              </a:spcBef>
              <a:spcAft>
                <a:spcPts val="0"/>
              </a:spcAft>
              <a:buNone/>
            </a:pPr>
            <a:r>
              <a:rPr lang="en"/>
              <a:t>further learning and decision-making processes are built: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0b01f3b4a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0b01f3b4a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0b01f3b4a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0b01f3b4a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0934e3974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0934e3974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 Speaker Notes for Relational Graph Convolutional Networks (R-GCNs):</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 R-GCNs are an **extension of Graph Convolutional Networks (GCNs)**. While GCNs work well on **homogeneous graphs** (where all edges represent the same type of relationship), many real-world graphs are **heterogeneous** and contain multiple types of relationships.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-R-GCNs handle these **heterogeneous graphs** by learning valuable latent features through a message-passing mechanism.</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 The hidden representation of a node at layer **(l+1)** in R-GCN is calculated by aggregating information from its neighbors, while accounting for different relationship types between nodes.</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 RGCNs are widely used for knowledge graphs because knowledge graphs are a specific type of heterogeneous graph with multiple entities and relations. RGCNs capture the diverse relations and interactions in KGs effectively.</a:t>
            </a:r>
            <a:endParaRPr/>
          </a:p>
          <a:p>
            <a:pPr indent="-298450" lvl="0" marL="457200" rtl="0" algn="l">
              <a:spcBef>
                <a:spcPts val="0"/>
              </a:spcBef>
              <a:spcAft>
                <a:spcPts val="0"/>
              </a:spcAft>
              <a:buSzPts val="1100"/>
              <a:buChar char="-"/>
            </a:pPr>
            <a:r>
              <a:rPr lang="en"/>
              <a:t>W</a:t>
            </a:r>
            <a:r>
              <a:rPr lang="en"/>
              <a:t>here:</a:t>
            </a:r>
            <a:endParaRPr/>
          </a:p>
          <a:p>
            <a:pPr indent="-298450" lvl="1" marL="914400" rtl="0" algn="l">
              <a:spcBef>
                <a:spcPts val="0"/>
              </a:spcBef>
              <a:spcAft>
                <a:spcPts val="0"/>
              </a:spcAft>
              <a:buSzPts val="1100"/>
              <a:buChar char="-"/>
            </a:pPr>
            <a:r>
              <a:rPr lang="en">
                <a:solidFill>
                  <a:schemeClr val="dk1"/>
                </a:solidFill>
              </a:rPr>
              <a:t>• h(l)</a:t>
            </a:r>
            <a:endParaRPr>
              <a:solidFill>
                <a:schemeClr val="dk1"/>
              </a:solidFill>
            </a:endParaRPr>
          </a:p>
          <a:p>
            <a:pPr indent="-298450" lvl="1" marL="914400" rtl="0" algn="l">
              <a:spcBef>
                <a:spcPts val="0"/>
              </a:spcBef>
              <a:spcAft>
                <a:spcPts val="0"/>
              </a:spcAft>
              <a:buSzPts val="1100"/>
              <a:buChar char="-"/>
            </a:pPr>
            <a:r>
              <a:rPr lang="en">
                <a:solidFill>
                  <a:schemeClr val="dk1"/>
                </a:solidFill>
              </a:rPr>
              <a:t>i represents the hidden state of node i at layer l.</a:t>
            </a:r>
            <a:endParaRPr>
              <a:solidFill>
                <a:schemeClr val="dk1"/>
              </a:solidFill>
            </a:endParaRPr>
          </a:p>
          <a:p>
            <a:pPr indent="-298450" lvl="1" marL="914400" rtl="0" algn="l">
              <a:spcBef>
                <a:spcPts val="0"/>
              </a:spcBef>
              <a:spcAft>
                <a:spcPts val="0"/>
              </a:spcAft>
              <a:buSzPts val="1100"/>
              <a:buChar char="-"/>
            </a:pPr>
            <a:r>
              <a:rPr lang="en">
                <a:solidFill>
                  <a:schemeClr val="dk1"/>
                </a:solidFill>
              </a:rPr>
              <a:t>• W (l)</a:t>
            </a:r>
            <a:endParaRPr>
              <a:solidFill>
                <a:schemeClr val="dk1"/>
              </a:solidFill>
            </a:endParaRPr>
          </a:p>
          <a:p>
            <a:pPr indent="-298450" lvl="1" marL="914400" rtl="0" algn="l">
              <a:spcBef>
                <a:spcPts val="0"/>
              </a:spcBef>
              <a:spcAft>
                <a:spcPts val="0"/>
              </a:spcAft>
              <a:buSzPts val="1100"/>
              <a:buChar char="-"/>
            </a:pPr>
            <a:r>
              <a:rPr lang="en">
                <a:solidFill>
                  <a:schemeClr val="dk1"/>
                </a:solidFill>
              </a:rPr>
              <a:t>0 is the weight matrix for the self-loop (relation of the node with itself).</a:t>
            </a:r>
            <a:endParaRPr>
              <a:solidFill>
                <a:schemeClr val="dk1"/>
              </a:solidFill>
            </a:endParaRPr>
          </a:p>
          <a:p>
            <a:pPr indent="-298450" lvl="1" marL="914400" rtl="0" algn="l">
              <a:spcBef>
                <a:spcPts val="0"/>
              </a:spcBef>
              <a:spcAft>
                <a:spcPts val="0"/>
              </a:spcAft>
              <a:buSzPts val="1100"/>
              <a:buChar char="-"/>
            </a:pPr>
            <a:r>
              <a:rPr lang="en">
                <a:solidFill>
                  <a:schemeClr val="dk1"/>
                </a:solidFill>
              </a:rPr>
              <a:t>• R denotes the set of all relation types.</a:t>
            </a:r>
            <a:endParaRPr>
              <a:solidFill>
                <a:schemeClr val="dk1"/>
              </a:solidFill>
            </a:endParaRPr>
          </a:p>
          <a:p>
            <a:pPr indent="-298450" lvl="1" marL="914400" rtl="0" algn="l">
              <a:spcBef>
                <a:spcPts val="0"/>
              </a:spcBef>
              <a:spcAft>
                <a:spcPts val="0"/>
              </a:spcAft>
              <a:buSzPts val="1100"/>
              <a:buChar char="-"/>
            </a:pPr>
            <a:r>
              <a:rPr lang="en">
                <a:solidFill>
                  <a:schemeClr val="dk1"/>
                </a:solidFill>
              </a:rPr>
              <a:t>11</a:t>
            </a:r>
            <a:endParaRPr>
              <a:solidFill>
                <a:schemeClr val="dk1"/>
              </a:solidFill>
            </a:endParaRPr>
          </a:p>
          <a:p>
            <a:pPr indent="-298450" lvl="1" marL="914400" rtl="0" algn="l">
              <a:spcBef>
                <a:spcPts val="0"/>
              </a:spcBef>
              <a:spcAft>
                <a:spcPts val="0"/>
              </a:spcAft>
              <a:buSzPts val="1100"/>
              <a:buChar char="-"/>
            </a:pPr>
            <a:r>
              <a:rPr lang="en">
                <a:solidFill>
                  <a:schemeClr val="dk1"/>
                </a:solidFill>
              </a:rPr>
              <a:t>• N r</a:t>
            </a:r>
            <a:endParaRPr>
              <a:solidFill>
                <a:schemeClr val="dk1"/>
              </a:solidFill>
            </a:endParaRPr>
          </a:p>
          <a:p>
            <a:pPr indent="-298450" lvl="1" marL="914400" rtl="0" algn="l">
              <a:spcBef>
                <a:spcPts val="0"/>
              </a:spcBef>
              <a:spcAft>
                <a:spcPts val="0"/>
              </a:spcAft>
              <a:buSzPts val="1100"/>
              <a:buChar char="-"/>
            </a:pPr>
            <a:r>
              <a:rPr lang="en">
                <a:solidFill>
                  <a:schemeClr val="dk1"/>
                </a:solidFill>
              </a:rPr>
              <a:t>i represents the set of neighboring nodes of node i under relation r.</a:t>
            </a:r>
            <a:endParaRPr>
              <a:solidFill>
                <a:schemeClr val="dk1"/>
              </a:solidFill>
            </a:endParaRPr>
          </a:p>
          <a:p>
            <a:pPr indent="-298450" lvl="1" marL="914400" rtl="0" algn="l">
              <a:spcBef>
                <a:spcPts val="0"/>
              </a:spcBef>
              <a:spcAft>
                <a:spcPts val="0"/>
              </a:spcAft>
              <a:buSzPts val="1100"/>
              <a:buChar char="-"/>
            </a:pPr>
            <a:r>
              <a:rPr lang="en">
                <a:solidFill>
                  <a:schemeClr val="dk1"/>
                </a:solidFill>
              </a:rPr>
              <a:t>• ci,r is a normalization constant for relation r.</a:t>
            </a:r>
            <a:endParaRPr>
              <a:solidFill>
                <a:schemeClr val="dk1"/>
              </a:solidFill>
            </a:endParaRPr>
          </a:p>
          <a:p>
            <a:pPr indent="-298450" lvl="1" marL="914400" rtl="0" algn="l">
              <a:spcBef>
                <a:spcPts val="0"/>
              </a:spcBef>
              <a:spcAft>
                <a:spcPts val="0"/>
              </a:spcAft>
              <a:buSzPts val="1100"/>
              <a:buChar char="-"/>
            </a:pPr>
            <a:r>
              <a:rPr lang="en">
                <a:solidFill>
                  <a:schemeClr val="dk1"/>
                </a:solidFill>
              </a:rPr>
              <a:t>• W (l)</a:t>
            </a:r>
            <a:endParaRPr>
              <a:solidFill>
                <a:schemeClr val="dk1"/>
              </a:solidFill>
            </a:endParaRPr>
          </a:p>
          <a:p>
            <a:pPr indent="-298450" lvl="1" marL="914400" rtl="0" algn="l">
              <a:spcBef>
                <a:spcPts val="0"/>
              </a:spcBef>
              <a:spcAft>
                <a:spcPts val="0"/>
              </a:spcAft>
              <a:buSzPts val="1100"/>
              <a:buChar char="-"/>
            </a:pPr>
            <a:r>
              <a:rPr lang="en">
                <a:solidFill>
                  <a:schemeClr val="dk1"/>
                </a:solidFill>
              </a:rPr>
              <a:t>r is the weight matrix for relation type r.</a:t>
            </a:r>
            <a:br>
              <a:rPr lang="en">
                <a:solidFill>
                  <a:schemeClr val="dk1"/>
                </a:solidFill>
              </a:rPr>
            </a:br>
            <a:br>
              <a:rPr lang="en">
                <a:solidFill>
                  <a:schemeClr val="dk1"/>
                </a:solidFill>
              </a:rPr>
            </a:br>
            <a:endParaRPr>
              <a:solidFill>
                <a:schemeClr val="dk1"/>
              </a:solidFill>
            </a:endParaRPr>
          </a:p>
          <a:p>
            <a:pPr indent="0" lvl="0" marL="914400" rtl="0" algn="l">
              <a:spcBef>
                <a:spcPts val="0"/>
              </a:spcBef>
              <a:spcAft>
                <a:spcPts val="0"/>
              </a:spcAft>
              <a:buNone/>
            </a:pPr>
            <a:r>
              <a:t/>
            </a:r>
            <a:endParaRPr/>
          </a:p>
          <a:p>
            <a:pPr indent="0" lvl="0" marL="0" rtl="0" algn="l">
              <a:spcBef>
                <a:spcPts val="0"/>
              </a:spcBef>
              <a:spcAft>
                <a:spcPts val="0"/>
              </a:spcAft>
              <a:buNone/>
            </a:pPr>
            <a:r>
              <a:rPr lang="en"/>
              <a:t>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09acaf724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09acaf724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Graph Attention Networks (GATs) are an improvement over traditional Graph Neural Networks (GNNs). In GNNs like Graph Convolutional Networks (GCNs), nodes simply average the features of all their neighbors, treating each one equally. This method doesn’t differentiate between more or less relevant neighbors.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GATs, however, introduce an **attention mechanism**. This means each neighbor gets an attention score based on how important it is to the node’s feature update. So, nodes can focus on their most important neighbors, making learning more adaptive and context-aware.</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09acaf724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09acaf724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b="1" lang="en">
                <a:solidFill>
                  <a:schemeClr val="dk1"/>
                </a:solidFill>
              </a:rPr>
              <a:t>NerveNet</a:t>
            </a:r>
            <a:r>
              <a:rPr lang="en">
                <a:solidFill>
                  <a:schemeClr val="dk1"/>
                </a:solidFill>
              </a:rPr>
              <a:t> (Wang et al., 2018):</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Utilizes Graph Neural Networks (GNNs) to represent reinforcement learning (RL) policies, particularly in MuJoCo environments.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Focuses on node features representing movable parts in robotic avatars but doesn't emphasize relational modeling between nodes.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Outperforms traditional MLPs in both performance and generalization tasks, especially in multi-joint robotic systems.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DRL-GAT-SA</a:t>
            </a:r>
            <a:r>
              <a:rPr lang="en">
                <a:solidFill>
                  <a:schemeClr val="dk1"/>
                </a:solidFill>
              </a:rPr>
              <a:t> (Peng et al., 2022):</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Combines graph attention mechanisms with RL to enhance situational awareness and safety.</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However, it lacks dynamic edge weighting and does not tackle complex relational learning, limiting its adaptability in highly relational environments.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0a890b4c2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0a890b4c2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09acaf724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09acaf724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Relational Graph Convolutional Networks (R-GCNs), each node updates its feature vector by aggregating transformed features from its neighbors, but this aggregation is influenced by the relationships, or edges, connecting the nodes.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key feature of this process is **self-loops**, where nodes also update based on their own features. Self-loops are usually treated differently from other relational edges.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in the **Grid-to-Graph** methodology, self-loops are treated like regular edges, meaning they share the same relation label, simplifying the node update process and allowing a more uniform approach to the aggregation of features.</a:t>
            </a:r>
            <a:endParaRPr/>
          </a:p>
          <a:p>
            <a:pPr indent="0" lvl="0" marL="0" rtl="0" algn="l">
              <a:spcBef>
                <a:spcPts val="0"/>
              </a:spcBef>
              <a:spcAft>
                <a:spcPts val="0"/>
              </a:spcAft>
              <a:buNone/>
            </a:pPr>
            <a:r>
              <a:t/>
            </a:r>
            <a:endParaRPr/>
          </a:p>
          <a:p>
            <a:pPr indent="-298450" lvl="0" marL="457200" rtl="0" algn="l">
              <a:lnSpc>
                <a:spcPct val="115000"/>
              </a:lnSpc>
              <a:spcBef>
                <a:spcPts val="1200"/>
              </a:spcBef>
              <a:spcAft>
                <a:spcPts val="0"/>
              </a:spcAft>
              <a:buSzPts val="1100"/>
              <a:buChar char="-"/>
            </a:pPr>
            <a:r>
              <a:rPr lang="en"/>
              <a:t>The equation represents an update rule for node feature vectors in a graph neural network. The updated feature vector yay_aya​ of node aaa is computed by aggregating the feature vectors of its neighbors through a relation type rrr. RRR is the set of all types of relationships, including self-loops, while NraN_r^aNra​ denotes the neighbors connected through relation rrr. Each relation type has a corresponding weight matrix WrW_rWr​. The normalization constant ca,rc_{a,r}ca,r​ controls the effect of node degree, and xbx_bxb​ represents the feature vector of a neighboring node bbb.</a:t>
            </a:r>
            <a:endParaRPr/>
          </a:p>
          <a:p>
            <a:pPr indent="-298450" lvl="0" marL="457200" rtl="0" algn="l">
              <a:spcBef>
                <a:spcPts val="0"/>
              </a:spcBef>
              <a:spcAft>
                <a:spcPts val="0"/>
              </a:spcAft>
              <a:buSzPts val="1100"/>
              <a:buChar char="-"/>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09acaf724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09acaf724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To construct the **relational graph**, we apply **relational determination rules**, inspired by the Grid-to-Graph methodology. These rules define relationships between entities. For example, **r(a, b)** defines a relationship from entity "a" to entity "b," where the label "r" specifies the type of relationship. </a:t>
            </a:r>
            <a:endParaRPr/>
          </a:p>
          <a:p>
            <a:pPr indent="-298450" lvl="0" marL="457200" rtl="0" algn="l">
              <a:spcBef>
                <a:spcPts val="0"/>
              </a:spcBef>
              <a:spcAft>
                <a:spcPts val="0"/>
              </a:spcAft>
              <a:buSzPts val="1100"/>
              <a:buChar char="-"/>
            </a:pPr>
            <a:r>
              <a:rPr lang="en"/>
              <a:t>Conditions associated with each rule help establish when and how these relationships apply, based on the positions or attributes of objects. This process enables the model to effectively understand and encode the spatial and relational structure of the environment.</a:t>
            </a:r>
            <a:endParaRPr/>
          </a:p>
          <a:p>
            <a:pPr indent="-298450" lvl="0" marL="457200" rtl="0" algn="l">
              <a:spcBef>
                <a:spcPts val="0"/>
              </a:spcBef>
              <a:spcAft>
                <a:spcPts val="0"/>
              </a:spcAft>
              <a:buSzPts val="1100"/>
              <a:buChar char="-"/>
            </a:pPr>
            <a:r>
              <a:rPr lang="en"/>
              <a:t>The relational rules defined in the system, such as is front, is back, is left, and is right and more, specify conditions under which two objects a and b in a grid environment are related. These rules leverage the spatial positions and other attributes of objects to encode the structure of the environment into a graph model.</a:t>
            </a:r>
            <a:endParaRPr/>
          </a:p>
          <a:p>
            <a:pPr indent="0" lvl="0" marL="45720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0934e397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0934e397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This is how the flow of the Presentation is going to look like </a:t>
            </a:r>
            <a:endParaRPr/>
          </a:p>
          <a:p>
            <a:pPr indent="-298450" lvl="1" marL="914400" rtl="0" algn="l">
              <a:spcBef>
                <a:spcPts val="0"/>
              </a:spcBef>
              <a:spcAft>
                <a:spcPts val="0"/>
              </a:spcAft>
              <a:buSzPts val="1100"/>
              <a:buChar char="-"/>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09acaf7249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09acaf724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states that object b is considered to be in front of object a if the dot product of the position vector difference (b:pos􀀀a:pos) with a given direction vector direction vec is greater than 0.1. This establishes a ’front’ relationship from a to b, provided the condition is satisfied.</a:t>
            </a:r>
            <a:endParaRPr/>
          </a:p>
          <a:p>
            <a:pPr indent="-298450" lvl="0" marL="457200" rtl="0" algn="l">
              <a:spcBef>
                <a:spcPts val="0"/>
              </a:spcBef>
              <a:spcAft>
                <a:spcPts val="0"/>
              </a:spcAft>
              <a:buSzPts val="1100"/>
              <a:buChar char="-"/>
            </a:pPr>
            <a:r>
              <a:rPr lang="en"/>
              <a:t>This relational inductive bias assists the model in understanding and predicting actions based on the spatial arrangement of objects, enhancing its generalization capabilities.</a:t>
            </a:r>
            <a:endParaRPr/>
          </a:p>
          <a:p>
            <a:pPr indent="0" lvl="0" marL="45720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09acaf724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09acaf724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first figure shows the visual state of the env. And </a:t>
            </a:r>
            <a:r>
              <a:rPr lang="en"/>
              <a:t>Static Edge Weighting at t=0: Node heatmap illustrating traditional RGCN static weights, highlighting consistent weight distribution across nodes regardless of the agent’s interaction with the environment.</a:t>
            </a:r>
            <a:endParaRPr/>
          </a:p>
          <a:p>
            <a:pPr indent="-298450" lvl="0" marL="457200" rtl="0" algn="l">
              <a:spcBef>
                <a:spcPts val="0"/>
              </a:spcBef>
              <a:spcAft>
                <a:spcPts val="0"/>
              </a:spcAft>
              <a:buSzPts val="1100"/>
              <a:buChar char="-"/>
            </a:pPr>
            <a:r>
              <a:rPr lang="en"/>
              <a:t>Static EdgeWeighting at t=1: displays static edge weights for the updated state.</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09acaf7249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09acaf7249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This modulation allows the network to focus more on the information that is currently most relevant, enhancing the responsiveness of the learning model to changes in the</a:t>
            </a:r>
            <a:endParaRPr/>
          </a:p>
          <a:p>
            <a:pPr indent="0" lvl="0" marL="457200" rtl="0" algn="l">
              <a:spcBef>
                <a:spcPts val="0"/>
              </a:spcBef>
              <a:spcAft>
                <a:spcPts val="0"/>
              </a:spcAft>
              <a:buNone/>
            </a:pPr>
            <a:r>
              <a:rPr lang="en"/>
              <a:t>Environment.</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 where :  alpha ab denotes the attention coefficient for the edge from node a to node b, which adjusts the contribution of node b’s features based on their relevance, which is derived from the learnable weight from the attention mechanism using from which the attention coefficients are calculated.</a:t>
            </a:r>
            <a:endParaRPr/>
          </a:p>
          <a:p>
            <a:pPr indent="-298450" lvl="0" marL="457200" rtl="0" algn="l">
              <a:spcBef>
                <a:spcPts val="0"/>
              </a:spcBef>
              <a:spcAft>
                <a:spcPts val="0"/>
              </a:spcAft>
              <a:buSzPts val="1100"/>
              <a:buChar char="-"/>
            </a:pPr>
            <a:r>
              <a:rPr lang="en"/>
              <a:t>• ca;r is the normalization constant for the edge type r at node a, which helps in stabilizing</a:t>
            </a:r>
            <a:endParaRPr/>
          </a:p>
          <a:p>
            <a:pPr indent="-298450" lvl="0" marL="457200" rtl="0" algn="l">
              <a:spcBef>
                <a:spcPts val="0"/>
              </a:spcBef>
              <a:spcAft>
                <a:spcPts val="0"/>
              </a:spcAft>
              <a:buSzPts val="1100"/>
              <a:buChar char="-"/>
            </a:pPr>
            <a:r>
              <a:rPr lang="en"/>
              <a:t>the learning process.</a:t>
            </a:r>
            <a:endParaRPr/>
          </a:p>
          <a:p>
            <a:pPr indent="-298450" lvl="0" marL="457200" rtl="0" algn="l">
              <a:spcBef>
                <a:spcPts val="0"/>
              </a:spcBef>
              <a:spcAft>
                <a:spcPts val="0"/>
              </a:spcAft>
              <a:buSzPts val="1100"/>
              <a:buChar char="-"/>
            </a:pPr>
            <a:r>
              <a:rPr lang="en"/>
              <a:t>• Wr represents the weight matrix for edge type r, applied to the features of node b</a:t>
            </a:r>
            <a:endParaRPr/>
          </a:p>
          <a:p>
            <a:pPr indent="-298450" lvl="0" marL="457200" rtl="0" algn="l">
              <a:spcBef>
                <a:spcPts val="0"/>
              </a:spcBef>
              <a:spcAft>
                <a:spcPts val="0"/>
              </a:spcAft>
              <a:buSzPts val="1100"/>
              <a:buChar char="-"/>
            </a:pPr>
            <a:r>
              <a:rPr lang="en"/>
              <a:t>(xb).</a:t>
            </a:r>
            <a:endParaRPr/>
          </a:p>
          <a:p>
            <a:pPr indent="-298450" lvl="0" marL="457200" rtl="0" algn="l">
              <a:spcBef>
                <a:spcPts val="0"/>
              </a:spcBef>
              <a:spcAft>
                <a:spcPts val="0"/>
              </a:spcAft>
              <a:buSzPts val="1100"/>
              <a:buChar char="-"/>
            </a:pPr>
            <a:r>
              <a:rPr lang="en"/>
              <a:t>23</a:t>
            </a:r>
            <a:endParaRPr/>
          </a:p>
          <a:p>
            <a:pPr indent="-298450" lvl="0" marL="457200" rtl="0" algn="l">
              <a:spcBef>
                <a:spcPts val="0"/>
              </a:spcBef>
              <a:spcAft>
                <a:spcPts val="0"/>
              </a:spcAft>
              <a:buSzPts val="1100"/>
              <a:buChar char="-"/>
            </a:pPr>
            <a:r>
              <a:rPr lang="en"/>
              <a:t>• R is the set of all relation types in the graph, with 0 representing the self-loop relation</a:t>
            </a:r>
            <a:endParaRPr/>
          </a:p>
          <a:p>
            <a:pPr indent="-298450" lvl="0" marL="457200" rtl="0" algn="l">
              <a:spcBef>
                <a:spcPts val="0"/>
              </a:spcBef>
              <a:spcAft>
                <a:spcPts val="0"/>
              </a:spcAft>
              <a:buSzPts val="1100"/>
              <a:buChar char="-"/>
            </a:pPr>
            <a:r>
              <a:rPr lang="en"/>
              <a:t>for incorporating self-features.</a:t>
            </a:r>
            <a:endParaRPr/>
          </a:p>
          <a:p>
            <a:pPr indent="-298450" lvl="0" marL="457200" rtl="0" algn="l">
              <a:spcBef>
                <a:spcPts val="0"/>
              </a:spcBef>
              <a:spcAft>
                <a:spcPts val="0"/>
              </a:spcAft>
              <a:buSzPts val="1100"/>
              <a:buChar char="-"/>
            </a:pPr>
            <a:r>
              <a:rPr lang="en"/>
              <a:t>• Nr</a:t>
            </a:r>
            <a:endParaRPr/>
          </a:p>
          <a:p>
            <a:pPr indent="-298450" lvl="0" marL="457200" rtl="0" algn="l">
              <a:spcBef>
                <a:spcPts val="0"/>
              </a:spcBef>
              <a:spcAft>
                <a:spcPts val="0"/>
              </a:spcAft>
              <a:buSzPts val="1100"/>
              <a:buChar char="-"/>
            </a:pPr>
            <a:r>
              <a:rPr lang="en"/>
              <a:t>a is the set of neighbors of node a connected via relation type r.</a:t>
            </a:r>
            <a:endParaRPr/>
          </a:p>
          <a:p>
            <a:pPr indent="-298450" lvl="0" marL="457200" rtl="0" algn="l">
              <a:spcBef>
                <a:spcPts val="0"/>
              </a:spcBef>
              <a:spcAft>
                <a:spcPts val="0"/>
              </a:spcAft>
              <a:buSzPts val="1100"/>
              <a:buChar char="-"/>
            </a:pPr>
            <a:r>
              <a:t/>
            </a:r>
            <a:endParaRPr/>
          </a:p>
          <a:p>
            <a:pPr indent="0" lvl="0" marL="45720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09acaf7249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09acaf7249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However, such static weighting does not account for the varying relevance of information over different states or stages of learning. To address this, we introduce an attention mechanism that assigns a dynamic weighting to edges based on the current state of the environment and the historical interactions observed by the agent.</a:t>
            </a:r>
            <a:endParaRPr/>
          </a:p>
          <a:p>
            <a:pPr indent="-298450" lvl="0" marL="457200" rtl="0" algn="l">
              <a:spcBef>
                <a:spcPts val="0"/>
              </a:spcBef>
              <a:spcAft>
                <a:spcPts val="0"/>
              </a:spcAft>
              <a:buSzPts val="1100"/>
              <a:buChar char="-"/>
            </a:pPr>
            <a:r>
              <a:rPr lang="en"/>
              <a:t>The attention coefficients are computed using a pairwise interaction function that considers the features of both the source and target nodes of each edge, as well as the edge’s</a:t>
            </a:r>
            <a:endParaRPr/>
          </a:p>
          <a:p>
            <a:pPr indent="-298450" lvl="0" marL="457200" rtl="0" algn="l">
              <a:spcBef>
                <a:spcPts val="0"/>
              </a:spcBef>
              <a:spcAft>
                <a:spcPts val="0"/>
              </a:spcAft>
              <a:buSzPts val="1100"/>
              <a:buChar char="-"/>
            </a:pPr>
            <a:r>
              <a:rPr lang="en"/>
              <a:t>existing attributes.</a:t>
            </a:r>
            <a:endParaRPr/>
          </a:p>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rPr lang="en"/>
              <a:t>Figure on the right shows the Heatmap showing the weighted significance of node relationships using the REAGLE method, which dynamically adjusts based on the current environmental context and the agent’s position.</a:t>
            </a:r>
            <a:endParaRPr/>
          </a:p>
          <a:p>
            <a:pPr indent="-298450" lvl="0" marL="457200" rtl="0" algn="l">
              <a:spcBef>
                <a:spcPts val="0"/>
              </a:spcBef>
              <a:spcAft>
                <a:spcPts val="0"/>
              </a:spcAft>
              <a:buSzPts val="1100"/>
              <a:buChar char="-"/>
            </a:pPr>
            <a:r>
              <a:rPr lang="en"/>
              <a:t>Dynamic Edge Weighting at t=1: Similar to Figure 3.4 Continuation of dynamic weight adjustments shown through a heatmap, emphasizing changes in node relationships as the agent progresses and the environment evolves.</a:t>
            </a:r>
            <a:endParaRPr/>
          </a:p>
          <a:p>
            <a:pPr indent="0" lvl="0" marL="45720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09acaf7249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09acaf7249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abstract away the grid structure of the feature map and turn observations into a relational graph using relational determination rules. The vectors of the feature map are attached to nodes in the relational graph. We then use an R-GCN to reason over the relational graph and node features, applying dynamic edge weighting with the help of an attention mechanism. This mechanism focuses computation on the most relevant information, thus producing an action distribution.</a:t>
            </a:r>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Refine features further.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Generate policy logits and baseline value.</a:t>
            </a:r>
            <a:endParaRPr>
              <a:solidFill>
                <a:schemeClr val="dk1"/>
              </a:solidFill>
            </a:endParaRPr>
          </a:p>
          <a:p>
            <a:pPr indent="0" lvl="0" marL="457200" rtl="0" algn="l">
              <a:spcBef>
                <a:spcPts val="120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09acaf7249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09acaf7249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Initial State Representation</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Grid world encoded as binary feature vectors.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Feature vectors mapped to nodes in a graph.</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Graph Construction</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Use Grid-to-Graph relational rules to establish edges.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Creates a relational graph with node embeddings.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R-GCN Layers</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Project node features to higher-dimensional space.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Two R-GCN layers with distinct relation-specific weights.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Batch normalization after each R-GCN for stability.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Attention Mechanism</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Computes attention coefficients using learnable parameters.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Dynamically scales edge importance based on context.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Dense Layers</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Refine features further.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Generate policy logits and baseline value.</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Outcome</a:t>
            </a:r>
            <a:r>
              <a:rPr lang="en">
                <a:solidFill>
                  <a:schemeClr val="dk1"/>
                </a:solidFill>
              </a:rPr>
              <a:t>:</a:t>
            </a:r>
            <a:endParaRPr>
              <a:solidFill>
                <a:schemeClr val="dk1"/>
              </a:solidFill>
            </a:endParaRPr>
          </a:p>
          <a:p>
            <a:pPr indent="0" lvl="0" marL="0" rtl="0" algn="l">
              <a:lnSpc>
                <a:spcPct val="115000"/>
              </a:lnSpc>
              <a:spcBef>
                <a:spcPts val="0"/>
              </a:spcBef>
              <a:spcAft>
                <a:spcPts val="0"/>
              </a:spcAft>
              <a:buNone/>
            </a:pPr>
            <a:r>
              <a:rPr lang="en">
                <a:solidFill>
                  <a:schemeClr val="dk1"/>
                </a:solidFill>
              </a:rPr>
              <a:t>Faster learning, better decision-making, reduced sample complexity.</a:t>
            </a:r>
            <a:endParaRPr>
              <a:solidFill>
                <a:schemeClr val="dk1"/>
              </a:solidFill>
            </a:endParaRPr>
          </a:p>
          <a:p>
            <a:pPr indent="0" lvl="0" marL="0" rtl="0" algn="l">
              <a:spcBef>
                <a:spcPts val="0"/>
              </a:spcBef>
              <a:spcAft>
                <a:spcPts val="0"/>
              </a:spcAft>
              <a:buNone/>
            </a:pPr>
            <a:r>
              <a:t/>
            </a:r>
            <a:endParaRPr b="1">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0a890b4c2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0a890b4c2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09acaf7249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09acaf7249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Our research categorizes these environments into four levels of complexity to systematically assess the algorithms’ performance</a:t>
            </a:r>
            <a:endParaRPr/>
          </a:p>
          <a:p>
            <a:pPr indent="-298450" lvl="0" marL="457200" rtl="0" algn="l">
              <a:spcBef>
                <a:spcPts val="0"/>
              </a:spcBef>
              <a:spcAft>
                <a:spcPts val="0"/>
              </a:spcAft>
              <a:buSzPts val="1100"/>
              <a:buChar char="-"/>
            </a:pPr>
            <a:r>
              <a:rPr lang="en"/>
              <a:t>under different conditions. These environments vary from simple, obstacle-free rooms to</a:t>
            </a:r>
            <a:endParaRPr/>
          </a:p>
          <a:p>
            <a:pPr indent="-298450" lvl="0" marL="457200" rtl="0" algn="l">
              <a:spcBef>
                <a:spcPts val="0"/>
              </a:spcBef>
              <a:spcAft>
                <a:spcPts val="0"/>
              </a:spcAft>
              <a:buSzPts val="1100"/>
              <a:buChar char="-"/>
            </a:pPr>
            <a:r>
              <a:rPr lang="en"/>
              <a:t>complex scenarios involving multiple tasks and distractors. The primary aim of this structured</a:t>
            </a:r>
            <a:endParaRPr/>
          </a:p>
          <a:p>
            <a:pPr indent="-298450" lvl="0" marL="457200" rtl="0" algn="l">
              <a:spcBef>
                <a:spcPts val="0"/>
              </a:spcBef>
              <a:spcAft>
                <a:spcPts val="0"/>
              </a:spcAft>
              <a:buSzPts val="1100"/>
              <a:buChar char="-"/>
            </a:pPr>
            <a:r>
              <a:rPr lang="en"/>
              <a:t>categorization is to explore how different RL models adapt to and navigate these</a:t>
            </a:r>
            <a:endParaRPr/>
          </a:p>
          <a:p>
            <a:pPr indent="-298450" lvl="0" marL="457200" rtl="0" algn="l">
              <a:spcBef>
                <a:spcPts val="0"/>
              </a:spcBef>
              <a:spcAft>
                <a:spcPts val="0"/>
              </a:spcAft>
              <a:buSzPts val="1100"/>
              <a:buChar char="-"/>
            </a:pPr>
            <a:r>
              <a:rPr lang="en"/>
              <a:t>varied settings, focusing particularly on their ability to handle sparse rewards, safe exploration,</a:t>
            </a:r>
            <a:endParaRPr/>
          </a:p>
          <a:p>
            <a:pPr indent="-298450" lvl="0" marL="457200" rtl="0" algn="l">
              <a:spcBef>
                <a:spcPts val="0"/>
              </a:spcBef>
              <a:spcAft>
                <a:spcPts val="0"/>
              </a:spcAft>
              <a:buSzPts val="1100"/>
              <a:buChar char="-"/>
            </a:pPr>
            <a:r>
              <a:rPr lang="en"/>
              <a:t>and combinatorial decision-making.</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09acaf7249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09acaf7249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MiniGrid-Empty environment is an empty room with no obstacles involved and the goal of the agent is to reach the green goal square (as seen in figure 4.1), which provides</a:t>
            </a:r>
            <a:endParaRPr/>
          </a:p>
          <a:p>
            <a:pPr indent="0" lvl="0" marL="0" rtl="0" algn="l">
              <a:spcBef>
                <a:spcPts val="0"/>
              </a:spcBef>
              <a:spcAft>
                <a:spcPts val="0"/>
              </a:spcAft>
              <a:buClr>
                <a:schemeClr val="dk1"/>
              </a:buClr>
              <a:buSzPts val="1100"/>
              <a:buFont typeface="Arial"/>
              <a:buNone/>
            </a:pPr>
            <a:r>
              <a:rPr lang="en"/>
              <a:t>a sparse reward. A small penalty is applied based on the number of steps taken to reach the goal and the reward is calculated at the end of each episode. This environment is partially</a:t>
            </a:r>
            <a:endParaRPr/>
          </a:p>
          <a:p>
            <a:pPr indent="0" lvl="0" marL="0" rtl="0" algn="l">
              <a:spcBef>
                <a:spcPts val="0"/>
              </a:spcBef>
              <a:spcAft>
                <a:spcPts val="0"/>
              </a:spcAft>
              <a:buClr>
                <a:schemeClr val="dk1"/>
              </a:buClr>
              <a:buSzPts val="1100"/>
              <a:buFont typeface="Arial"/>
              <a:buNone/>
            </a:pPr>
            <a:r>
              <a:rPr lang="en"/>
              <a:t>observable, meaning the agent can only see a portion of the environment at any given time, which adds complexity to navigation tasks. This environment is particularly beneficial for</a:t>
            </a:r>
            <a:endParaRPr/>
          </a:p>
          <a:p>
            <a:pPr indent="0" lvl="0" marL="0" rtl="0" algn="l">
              <a:spcBef>
                <a:spcPts val="0"/>
              </a:spcBef>
              <a:spcAft>
                <a:spcPts val="0"/>
              </a:spcAft>
              <a:buClr>
                <a:schemeClr val="dk1"/>
              </a:buClr>
              <a:buSzPts val="1100"/>
              <a:buFont typeface="Arial"/>
              <a:buNone/>
            </a:pPr>
            <a:r>
              <a:rPr lang="en"/>
              <a:t>validating your reinforcement learning algorithm in smaller rooms, and for experimenting with sparse rewards and exploration in larger rooms. In the random variants, the agent</a:t>
            </a:r>
            <a:endParaRPr/>
          </a:p>
          <a:p>
            <a:pPr indent="0" lvl="0" marL="0" rtl="0" algn="l">
              <a:spcBef>
                <a:spcPts val="0"/>
              </a:spcBef>
              <a:spcAft>
                <a:spcPts val="0"/>
              </a:spcAft>
              <a:buClr>
                <a:schemeClr val="dk1"/>
              </a:buClr>
              <a:buSzPts val="1100"/>
              <a:buFont typeface="Arial"/>
              <a:buNone/>
            </a:pPr>
            <a:r>
              <a:rPr lang="en"/>
              <a:t>starts from a different position each episode, whereas in the regular variants, the agent always begins in the corner opposite the goal.</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09de5d837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09de5d837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This environment is similar to the Lavagap environment but the only difference is it has to cross multiple deadly lava rivers placed vertically and horizontally across the envi-</a:t>
            </a:r>
            <a:endParaRPr/>
          </a:p>
          <a:p>
            <a:pPr indent="0" lvl="0" marL="0" rtl="0" algn="l">
              <a:spcBef>
                <a:spcPts val="0"/>
              </a:spcBef>
              <a:spcAft>
                <a:spcPts val="0"/>
              </a:spcAft>
              <a:buClr>
                <a:schemeClr val="dk1"/>
              </a:buClr>
              <a:buSzPts val="1100"/>
              <a:buFont typeface="Arial"/>
              <a:buNone/>
            </a:pPr>
            <a:r>
              <a:rPr lang="en"/>
              <a:t>ronment(as seen in Figure 4.3). For the purpose of this thesis, we selected the environment which had 2 deadly rivers which randomise after every episode. This environment is useful</a:t>
            </a:r>
            <a:endParaRPr/>
          </a:p>
          <a:p>
            <a:pPr indent="0" lvl="0" marL="0" rtl="0" algn="l">
              <a:spcBef>
                <a:spcPts val="0"/>
              </a:spcBef>
              <a:spcAft>
                <a:spcPts val="0"/>
              </a:spcAft>
              <a:buClr>
                <a:schemeClr val="dk1"/>
              </a:buClr>
              <a:buSzPts val="1100"/>
              <a:buFont typeface="Arial"/>
              <a:buNone/>
            </a:pPr>
            <a:r>
              <a:rPr lang="en"/>
              <a:t>for studying safety and safe exploration.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0934e3974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0934e3974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200">
                <a:solidFill>
                  <a:schemeClr val="dk1"/>
                </a:solidFill>
                <a:latin typeface="Courier New"/>
                <a:ea typeface="Courier New"/>
                <a:cs typeface="Courier New"/>
                <a:sym typeface="Courier New"/>
              </a:rPr>
              <a:t>Our primary goal is to tackle the high sample complexity often encountered in dynamic reinforcement learning environments. We aim to reduce the number of interactions necessary for learning an effective policy by integrating Graph Attention Networks (GATs) with Relational Graph Convolutional Networks (R-GCN). This integration allows for dynamic edge weighting, prioritizing connections based on their relevance to the decision-making context, which increases the sample efficiency. We will validate this approach across various complex Minigrid environments to demonstrate its effectiveness and adaptability. Lastly, this research thesis contributes to the development of robust and efficient reinforcement learning systems suitable for real-world applications.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09acaf7249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09acaf7249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09acaf7249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09acaf7249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the MiniGrid DoorKey environment (as depicted in Figure 4.4), the agent faces the complex task of finding a key to unlock a door, which then allows access to the green goal square. This environment’s partially observable nature adds to the difficulty, as the agent must explore to locate both the key and the door without prior knowledge of their placements. The reward is granted only upon successful completion of the task, with penalties for each step taken to encourage efficient exploration and problem-solving. This scenario is particularly useful for examining advanced learning strategies like curiosity-driven learning</a:t>
            </a:r>
            <a:endParaRPr/>
          </a:p>
          <a:p>
            <a:pPr indent="0" lvl="0" marL="0" rtl="0" algn="l">
              <a:spcBef>
                <a:spcPts val="0"/>
              </a:spcBef>
              <a:spcAft>
                <a:spcPts val="0"/>
              </a:spcAft>
              <a:buClr>
                <a:schemeClr val="dk1"/>
              </a:buClr>
              <a:buSzPts val="1100"/>
              <a:buFont typeface="Arial"/>
              <a:buNone/>
            </a:pPr>
            <a:r>
              <a:rPr lang="en"/>
              <a:t>or curriculum learning in reinforcement learning frameworks.</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09de5d837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09de5d837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Box-world, a grid-world navigation challenge introduced by , requires an agent to collect a gem using the appropriate key. This key is secured within a locked box that can only be opened using another distinct key. The game features distractor branches that can mislead the agent by consuming the current key and yielding another key, which does not unlock the gem box. Due to its combinatorial complexity, the probability of randomly stumbling upon the correct solution is minimal. Zambaldi et al. reported that their reinforcement learning (RL) models needed between 200 million to 1.4 billion steps to achieve convergence in this environment.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Given our limited computational resources, our models are trained for only 1.8 million steps in each setting. We also simplify the \textbf{Box-World} environment to manage complexity: we reduce the field size to 10x10, limit the number of distractor branches to one, shorten the length of distractor branches to one, and set the goal length to two. While these modifications lower the game's difficulty, they maintain the fundamental elements of the Box-World environment, allowing us to still evaluate the relational reasoning capabilities of various models effectively while reducing the total training steps required for convergence.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0a890b4c2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0a890b4c2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09de5d837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09de5d837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09de5d837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09de5d837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To investigate the training performance of our methodology, we conducted a series of experiments using a carefully designed setup. First, to evaluate the training performance</a:t>
            </a:r>
            <a:endParaRPr/>
          </a:p>
          <a:p>
            <a:pPr indent="0" lvl="0" marL="0" rtl="0" algn="l">
              <a:spcBef>
                <a:spcPts val="0"/>
              </a:spcBef>
              <a:spcAft>
                <a:spcPts val="0"/>
              </a:spcAft>
              <a:buClr>
                <a:schemeClr val="dk1"/>
              </a:buClr>
              <a:buSzPts val="1100"/>
              <a:buFont typeface="Arial"/>
              <a:buNone/>
            </a:pPr>
            <a:r>
              <a:rPr lang="en"/>
              <a:t>concerning the mean episodic return, we performed training sessions using our method, REAGLE, along with other baseline methods. To enhance the reliability of our results, each experiment was run five times and then taken average of it. This practice is common in the reinforcement learning domain as it helps mitigate the effects of random initialization and other stochastic factors inherent in such experiments, ensuring that the reported outcomes are not unduly influenced by any single run. Following the completion of each experiment, the rewards from all episodes were averaged to compute the mean reward for that run. The final reported performance for each experiment is thus derived from the average of these mean rewards across all five runs, providing a robust measure of the training performance of the various methods evaluated.</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Mean Episode Return: The learning curve plots the performance of the algorithm over time or episodes. We plot the mean episode return of the models</a:t>
            </a:r>
            <a:endParaRPr/>
          </a:p>
          <a:p>
            <a:pPr indent="-298450" lvl="0" marL="457200" rtl="0" algn="l">
              <a:spcBef>
                <a:spcPts val="0"/>
              </a:spcBef>
              <a:spcAft>
                <a:spcPts val="0"/>
              </a:spcAft>
              <a:buSzPts val="1100"/>
              <a:buChar char="-"/>
            </a:pPr>
            <a:r>
              <a:rPr lang="en"/>
              <a:t> Total Number of Episodes or Timesteps: This metric helps us to count the total number of episodes or timesteps required for the algorithm to reach a certain level of performance or to converge to an optimal or near-optimal policy.</a:t>
            </a:r>
            <a:endParaRPr/>
          </a:p>
          <a:p>
            <a:pPr indent="-298450" lvl="0" marL="457200" rtl="0" algn="l">
              <a:spcBef>
                <a:spcPts val="0"/>
              </a:spcBef>
              <a:spcAft>
                <a:spcPts val="0"/>
              </a:spcAft>
              <a:buSzPts val="1100"/>
              <a:buChar char="-"/>
            </a:pPr>
            <a:r>
              <a:rPr lang="en"/>
              <a:t> Asymptotic Performance: This is the performance level achieved after a large number of samples, indicating the long-term effectiveness of the algorithm.</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09de5d837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09de5d837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Fig 6.1 : </a:t>
            </a:r>
            <a:r>
              <a:rPr lang="en"/>
              <a:t>As seen in Figure 5.1, for the Minigrid-Lavacrossing environment, our model consistently outperforms the vanilla method when trained for 100k steps. Both REAGLE and Vanilla RGCN start with low initial performance but show rapid improvement in the </a:t>
            </a:r>
            <a:r>
              <a:rPr lang="en"/>
              <a:t>early stages</a:t>
            </a:r>
            <a:r>
              <a:rPr lang="en"/>
              <a:t>. As the number of steps increases beyond 40,000, both models begin to plateau, with</a:t>
            </a:r>
            <a:endParaRPr/>
          </a:p>
          <a:p>
            <a:pPr indent="0" lvl="0" marL="457200" rtl="0" algn="l">
              <a:spcBef>
                <a:spcPts val="0"/>
              </a:spcBef>
              <a:spcAft>
                <a:spcPts val="0"/>
              </a:spcAft>
              <a:buNone/>
            </a:pPr>
            <a:r>
              <a:rPr lang="en"/>
              <a:t>REAGLE stabilizing at a higher mean return close to 1.0, while Vanilla RGCN stabilizes slightly below that, around 0.9. REAGLE converges around 65,000 steps, and compared to Vanilla RGCN, which converges around 85,000 steps, our method achieves higher performance in fewer steps. This indicates that our approach is more sample-efficient, making it</a:t>
            </a:r>
            <a:endParaRPr/>
          </a:p>
          <a:p>
            <a:pPr indent="0" lvl="0" marL="457200" rtl="0" algn="l">
              <a:spcBef>
                <a:spcPts val="0"/>
              </a:spcBef>
              <a:spcAft>
                <a:spcPts val="0"/>
              </a:spcAft>
              <a:buNone/>
            </a:pPr>
            <a:r>
              <a:rPr lang="en"/>
              <a:t>more suitable for scenarios where training time is limited. </a:t>
            </a:r>
            <a:endParaRPr/>
          </a:p>
          <a:p>
            <a:pPr indent="0" lvl="0" marL="457200" rtl="0" algn="l">
              <a:spcBef>
                <a:spcPts val="0"/>
              </a:spcBef>
              <a:spcAft>
                <a:spcPts val="0"/>
              </a:spcAft>
              <a:buNone/>
            </a:pPr>
            <a:r>
              <a:rPr lang="en"/>
              <a:t>In the MiniGrid-LavaGapS7-v0 environment, we trained our model REAGLE for 1 million steps and compared its performance against baseline models Vanilla RGCN, GAT, and GCN (as seen in Figure 5.2). REAGLE showed better sample complexity, achieving a mean episodic return of 0.95 after approximately 250,000 steps. In contrast, Vanilla RGCN required about 400,000 steps to reach the same performance level, making REAGLE more efficient. GAT and GCN performed poorly, plateauing at a much lower mean episodic return of around 0.2, indicating their struggles with the task complexity.</a:t>
            </a:r>
            <a:endParaRPr/>
          </a:p>
          <a:p>
            <a:pPr indent="0" lvl="0" marL="457200" rtl="0" algn="l">
              <a:spcBef>
                <a:spcPts val="0"/>
              </a:spcBef>
              <a:spcAft>
                <a:spcPts val="0"/>
              </a:spcAft>
              <a:buNone/>
            </a:pPr>
            <a:r>
              <a:rPr lang="en"/>
              <a:t>For the MiniGrid-DoorKey-5x5-v0 environment (as seen in Figure 6.3), we observed that both REAGLE and the vanilla model respectively show rapid convergence, achieving</a:t>
            </a:r>
            <a:endParaRPr/>
          </a:p>
          <a:p>
            <a:pPr indent="0" lvl="0" marL="457200" rtl="0" algn="l">
              <a:spcBef>
                <a:spcPts val="0"/>
              </a:spcBef>
              <a:spcAft>
                <a:spcPts val="0"/>
              </a:spcAft>
              <a:buNone/>
            </a:pPr>
            <a:r>
              <a:rPr lang="en"/>
              <a:t>approximately 85% of their maximum performance within the first 100,000 steps. Notably, the REAGLE model reached a mean episodic return of 0.85 at around 50,000 steps,</a:t>
            </a:r>
            <a:endParaRPr/>
          </a:p>
          <a:p>
            <a:pPr indent="0" lvl="0" marL="457200" rtl="0" algn="l">
              <a:spcBef>
                <a:spcPts val="0"/>
              </a:spcBef>
              <a:spcAft>
                <a:spcPts val="0"/>
              </a:spcAft>
              <a:buNone/>
            </a:pPr>
            <a:r>
              <a:rPr lang="en"/>
              <a:t>whereas Vanilla RGCN achieved similar performance at approximately 60,000 steps, indicating that REAGLE converges slightly faster with a 10,000-step advantage. As training</a:t>
            </a:r>
            <a:endParaRPr/>
          </a:p>
          <a:p>
            <a:pPr indent="0" lvl="0" marL="457200" rtl="0" algn="l">
              <a:spcBef>
                <a:spcPts val="0"/>
              </a:spcBef>
              <a:spcAft>
                <a:spcPts val="0"/>
              </a:spcAft>
              <a:buNone/>
            </a:pPr>
            <a:r>
              <a:rPr lang="en"/>
              <a:t>continued, both models plateaued at a high-performance level close to a mean episodic return of 1.0, with both REAGLE and Vanilla RGCN ultimately converging to approxi-</a:t>
            </a:r>
            <a:endParaRPr/>
          </a:p>
          <a:p>
            <a:pPr indent="0" lvl="0" marL="457200" rtl="0" algn="l">
              <a:spcBef>
                <a:spcPts val="0"/>
              </a:spcBef>
              <a:spcAft>
                <a:spcPts val="0"/>
              </a:spcAft>
              <a:buNone/>
            </a:pPr>
            <a:r>
              <a:rPr lang="en"/>
              <a:t>mately 0.98. This demonstrates that both models are equally effective in optimizing for the Lavagap environment. The stability of performance, particularly after 200,000 steps, was</a:t>
            </a:r>
            <a:endParaRPr/>
          </a:p>
          <a:p>
            <a:pPr indent="0" lvl="0" marL="457200" rtl="0" algn="l">
              <a:spcBef>
                <a:spcPts val="0"/>
              </a:spcBef>
              <a:spcAft>
                <a:spcPts val="0"/>
              </a:spcAft>
              <a:buNone/>
            </a:pPr>
            <a:r>
              <a:rPr lang="en"/>
              <a:t>also noteworthy, with REAGLE exhibiting slightly lower variance and maintaining a more stable performance curve compared to Vanilla RGCN. This enhanced stability suggests</a:t>
            </a:r>
            <a:endParaRPr/>
          </a:p>
          <a:p>
            <a:pPr indent="0" lvl="0" marL="457200" rtl="0" algn="l">
              <a:spcBef>
                <a:spcPts val="0"/>
              </a:spcBef>
              <a:spcAft>
                <a:spcPts val="0"/>
              </a:spcAft>
              <a:buNone/>
            </a:pPr>
            <a:r>
              <a:rPr lang="en"/>
              <a:t>that REAGLE may offer more consistent results across different training runs, making it particularly valuable in scenarios where reliable agent behavior is crucial. Overall, while</a:t>
            </a:r>
            <a:endParaRPr/>
          </a:p>
          <a:p>
            <a:pPr indent="0" lvl="0" marL="457200" rtl="0" algn="l">
              <a:spcBef>
                <a:spcPts val="0"/>
              </a:spcBef>
              <a:spcAft>
                <a:spcPts val="0"/>
              </a:spcAft>
              <a:buNone/>
            </a:pPr>
            <a:r>
              <a:rPr lang="en"/>
              <a:t>both models achieve comparable asymptotic performance, REAGLE’s slight edge in convergence speed and performance stability could make it a more attractive option, especially</a:t>
            </a:r>
            <a:endParaRPr/>
          </a:p>
          <a:p>
            <a:pPr indent="0" lvl="0" marL="457200" rtl="0" algn="l">
              <a:spcBef>
                <a:spcPts val="0"/>
              </a:spcBef>
              <a:spcAft>
                <a:spcPts val="0"/>
              </a:spcAft>
              <a:buNone/>
            </a:pPr>
            <a:r>
              <a:rPr lang="en"/>
              <a:t>in environments where early learning efficiency and consistency across runs are essential.</a:t>
            </a:r>
            <a:endParaRPr/>
          </a:p>
          <a:p>
            <a:pPr indent="0" lvl="0" marL="45720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309de5d837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309de5d837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309de5d837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309de5d837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a:t>
            </a:r>
            <a:r>
              <a:rPr lang="en"/>
              <a:t> presented an approach to enhance sample efficiency in reinforcement learning by dynamically weighting the edges in Relational Graph Convolutional Networks</a:t>
            </a:r>
            <a:endParaRPr/>
          </a:p>
          <a:p>
            <a:pPr indent="0" lvl="0" marL="0" rtl="0" algn="l">
              <a:spcBef>
                <a:spcPts val="0"/>
              </a:spcBef>
              <a:spcAft>
                <a:spcPts val="0"/>
              </a:spcAft>
              <a:buClr>
                <a:schemeClr val="dk1"/>
              </a:buClr>
              <a:buSzPts val="1100"/>
              <a:buFont typeface="Arial"/>
              <a:buNone/>
            </a:pPr>
            <a:r>
              <a:rPr lang="en"/>
              <a:t>(R-GCN) using Graph Attention Networks (GAT). Our method, named REAGLE, demonstrated improved performance and efficiency in various complex environments compared</a:t>
            </a:r>
            <a:endParaRPr/>
          </a:p>
          <a:p>
            <a:pPr indent="0" lvl="0" marL="0" rtl="0" algn="l">
              <a:spcBef>
                <a:spcPts val="0"/>
              </a:spcBef>
              <a:spcAft>
                <a:spcPts val="0"/>
              </a:spcAft>
              <a:buClr>
                <a:schemeClr val="dk1"/>
              </a:buClr>
              <a:buSzPts val="1100"/>
              <a:buFont typeface="Arial"/>
              <a:buNone/>
            </a:pPr>
            <a:r>
              <a:rPr lang="en"/>
              <a:t>to baseline models. The dynamic edge weighting allows the model to adapt more rapidly to the changing importance of relationships within the environment, focusing computational</a:t>
            </a:r>
            <a:endParaRPr/>
          </a:p>
          <a:p>
            <a:pPr indent="0" lvl="0" marL="0" rtl="0" algn="l">
              <a:spcBef>
                <a:spcPts val="0"/>
              </a:spcBef>
              <a:spcAft>
                <a:spcPts val="0"/>
              </a:spcAft>
              <a:buClr>
                <a:schemeClr val="dk1"/>
              </a:buClr>
              <a:buSzPts val="1100"/>
              <a:buFont typeface="Arial"/>
              <a:buNone/>
            </a:pPr>
            <a:r>
              <a:rPr lang="en"/>
              <a:t>resources on the most relevant information and thus accelerating the learning process.Our experiments across different levels of complexity in simulation environments have</a:t>
            </a:r>
            <a:endParaRPr/>
          </a:p>
          <a:p>
            <a:pPr indent="0" lvl="0" marL="0" rtl="0" algn="l">
              <a:spcBef>
                <a:spcPts val="0"/>
              </a:spcBef>
              <a:spcAft>
                <a:spcPts val="0"/>
              </a:spcAft>
              <a:buClr>
                <a:schemeClr val="dk1"/>
              </a:buClr>
              <a:buSzPts val="1100"/>
              <a:buFont typeface="Arial"/>
              <a:buNone/>
            </a:pPr>
            <a:r>
              <a:rPr lang="en"/>
              <a:t>shown that REAGLE can achieve higher mean episodic returns and converge faster than traditional models. This indicates a significant reduction in the sample complexity required</a:t>
            </a:r>
            <a:endParaRPr/>
          </a:p>
          <a:p>
            <a:pPr indent="0" lvl="0" marL="0" rtl="0" algn="l">
              <a:spcBef>
                <a:spcPts val="0"/>
              </a:spcBef>
              <a:spcAft>
                <a:spcPts val="0"/>
              </a:spcAft>
              <a:buClr>
                <a:schemeClr val="dk1"/>
              </a:buClr>
              <a:buSzPts val="1100"/>
              <a:buFont typeface="Arial"/>
              <a:buNone/>
            </a:pPr>
            <a:r>
              <a:rPr lang="en"/>
              <a:t>to train effective reinforcement learning agents on relational domains. The integration of GAT within R-GCN provided the necessary flexibility and focus, enabling the agent to prioritize crucial information dynamically.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309de5d837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309de5d837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0a890b4c2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0a890b4c2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09de5d837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309de5d837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0934e3974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0934e3974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Reinforcement Learning (RL) is a type of machine learning where agents learn to make decisions by interacting with their environment and receiving feedback in the form of rewards. It has applications in **robotics**, **self-driving cars**, **game AI**, and **natural language processing**.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One major challenge RL faces is **high sample complexity**—it requires many interactions with the environment to learn effectively, which can be costly in real-world scenarios.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Our objective is to **reduce sample complexity**, making RL more practical and efficient for real-world applications in relational domains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09acaf724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09acaf724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0a890b4c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0a890b4c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Examples of </a:t>
            </a:r>
            <a:r>
              <a:rPr b="1" lang="en">
                <a:solidFill>
                  <a:schemeClr val="dk1"/>
                </a:solidFill>
              </a:rPr>
              <a:t>relational domains</a:t>
            </a:r>
            <a:r>
              <a:rPr lang="en">
                <a:solidFill>
                  <a:schemeClr val="dk1"/>
                </a:solidFill>
              </a:rPr>
              <a:t> include social networks, traffic management systems, knowledge graphs, and multi-agent environments. In these systems, </a:t>
            </a:r>
            <a:r>
              <a:rPr b="1" lang="en">
                <a:solidFill>
                  <a:schemeClr val="dk1"/>
                </a:solidFill>
              </a:rPr>
              <a:t>nodes</a:t>
            </a:r>
            <a:r>
              <a:rPr lang="en">
                <a:solidFill>
                  <a:schemeClr val="dk1"/>
                </a:solidFill>
              </a:rPr>
              <a:t> represent entities like people, vehicles, or agents, while </a:t>
            </a:r>
            <a:r>
              <a:rPr b="1" lang="en">
                <a:solidFill>
                  <a:schemeClr val="dk1"/>
                </a:solidFill>
              </a:rPr>
              <a:t>edges</a:t>
            </a:r>
            <a:r>
              <a:rPr lang="en">
                <a:solidFill>
                  <a:schemeClr val="dk1"/>
                </a:solidFill>
              </a:rPr>
              <a:t> represent relationships or interactions such as friendship, communication, spatial proximity, or coordination.</a:t>
            </a:r>
            <a:endParaRPr>
              <a:solidFill>
                <a:schemeClr val="dk1"/>
              </a:solidFill>
            </a:endParaRPr>
          </a:p>
          <a:p>
            <a:pPr indent="0" lvl="0" marL="0" rtl="0" algn="l">
              <a:lnSpc>
                <a:spcPct val="115000"/>
              </a:lnSpc>
              <a:spcBef>
                <a:spcPts val="1200"/>
              </a:spcBef>
              <a:spcAft>
                <a:spcPts val="0"/>
              </a:spcAft>
              <a:buNone/>
            </a:pPr>
            <a:r>
              <a:rPr lang="en">
                <a:solidFill>
                  <a:schemeClr val="dk1"/>
                </a:solidFill>
              </a:rPr>
              <a:t>Effectively capturing the </a:t>
            </a:r>
            <a:r>
              <a:rPr b="1" lang="en">
                <a:solidFill>
                  <a:schemeClr val="dk1"/>
                </a:solidFill>
              </a:rPr>
              <a:t>dependencies and interactions</a:t>
            </a:r>
            <a:r>
              <a:rPr lang="en">
                <a:solidFill>
                  <a:schemeClr val="dk1"/>
                </a:solidFill>
              </a:rPr>
              <a:t> between entities is key for making better decisions. However, </a:t>
            </a:r>
            <a:r>
              <a:rPr b="1" lang="en">
                <a:solidFill>
                  <a:schemeClr val="dk1"/>
                </a:solidFill>
              </a:rPr>
              <a:t>conventional RL models</a:t>
            </a:r>
            <a:r>
              <a:rPr lang="en">
                <a:solidFill>
                  <a:schemeClr val="dk1"/>
                </a:solidFill>
              </a:rPr>
              <a:t> often struggle to manage these complex, relational interactions efficiently, which is why more specialized approaches like </a:t>
            </a:r>
            <a:r>
              <a:rPr b="1" lang="en">
                <a:solidFill>
                  <a:schemeClr val="dk1"/>
                </a:solidFill>
              </a:rPr>
              <a:t>Relational RL</a:t>
            </a:r>
            <a:r>
              <a:rPr lang="en">
                <a:solidFill>
                  <a:schemeClr val="dk1"/>
                </a:solidFill>
              </a:rPr>
              <a:t> are needed.</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br>
              <a:rPr b="1" lang="en" sz="1200">
                <a:solidFill>
                  <a:schemeClr val="dk1"/>
                </a:solidFill>
                <a:latin typeface="Courier New"/>
                <a:ea typeface="Courier New"/>
                <a:cs typeface="Courier New"/>
                <a:sym typeface="Courier New"/>
              </a:rPr>
            </a:br>
            <a:r>
              <a:rPr b="1" lang="en" sz="1200">
                <a:solidFill>
                  <a:schemeClr val="dk1"/>
                </a:solidFill>
                <a:latin typeface="Courier New"/>
                <a:ea typeface="Courier New"/>
                <a:cs typeface="Courier New"/>
                <a:sym typeface="Courier New"/>
              </a:rPr>
              <a:t>Challenges in Relational Domains:</a:t>
            </a:r>
            <a:endParaRPr b="1" sz="1200">
              <a:solidFill>
                <a:schemeClr val="dk1"/>
              </a:solidFill>
              <a:latin typeface="Courier New"/>
              <a:ea typeface="Courier New"/>
              <a:cs typeface="Courier New"/>
              <a:sym typeface="Courier New"/>
            </a:endParaRPr>
          </a:p>
          <a:p>
            <a:pPr indent="-304800" lvl="0" marL="457200" rtl="0" algn="l">
              <a:lnSpc>
                <a:spcPct val="115000"/>
              </a:lnSpc>
              <a:spcBef>
                <a:spcPts val="120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Capturing the dependencies and interactions between entities is crucial for effective decision-making.</a:t>
            </a:r>
            <a:endParaRPr sz="1200">
              <a:solidFill>
                <a:schemeClr val="dk1"/>
              </a:solidFill>
              <a:latin typeface="Courier New"/>
              <a:ea typeface="Courier New"/>
              <a:cs typeface="Courier New"/>
              <a:sym typeface="Courier New"/>
            </a:endParaRPr>
          </a:p>
          <a:p>
            <a:pPr indent="-304800" lvl="0" marL="457200" rtl="0" algn="l">
              <a:lnSpc>
                <a:spcPct val="115000"/>
              </a:lnSpc>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Conventional RL models struggle to handle these complex interactions efficiently.</a:t>
            </a:r>
            <a:br>
              <a:rPr lang="en" sz="1200">
                <a:solidFill>
                  <a:schemeClr val="dk1"/>
                </a:solidFill>
                <a:latin typeface="Courier New"/>
                <a:ea typeface="Courier New"/>
                <a:cs typeface="Courier New"/>
                <a:sym typeface="Courier New"/>
              </a:rPr>
            </a:br>
            <a:br>
              <a:rPr lang="en" sz="1200">
                <a:solidFill>
                  <a:schemeClr val="dk1"/>
                </a:solidFill>
                <a:latin typeface="Courier New"/>
                <a:ea typeface="Courier New"/>
                <a:cs typeface="Courier New"/>
                <a:sym typeface="Courier New"/>
              </a:rPr>
            </a:br>
            <a:endParaRPr sz="1200">
              <a:solidFill>
                <a:schemeClr val="dk1"/>
              </a:solidFill>
              <a:latin typeface="Courier New"/>
              <a:ea typeface="Courier New"/>
              <a:cs typeface="Courier New"/>
              <a:sym typeface="Courier New"/>
            </a:endParaRPr>
          </a:p>
          <a:p>
            <a:pPr indent="0" lvl="0" marL="457200" rtl="0" algn="l">
              <a:lnSpc>
                <a:spcPct val="115000"/>
              </a:lnSpc>
              <a:spcBef>
                <a:spcPts val="1200"/>
              </a:spcBef>
              <a:spcAft>
                <a:spcPts val="0"/>
              </a:spcAft>
              <a:buNone/>
            </a:pPr>
            <a:r>
              <a:rPr lang="en">
                <a:solidFill>
                  <a:schemeClr val="dk1"/>
                </a:solidFill>
                <a:latin typeface="Courier New"/>
                <a:ea typeface="Courier New"/>
                <a:cs typeface="Courier New"/>
                <a:sym typeface="Courier New"/>
              </a:rPr>
              <a:t>Solution : Use </a:t>
            </a:r>
            <a:r>
              <a:rPr b="1" lang="en">
                <a:solidFill>
                  <a:schemeClr val="dk1"/>
                </a:solidFill>
                <a:latin typeface="Courier New"/>
                <a:ea typeface="Courier New"/>
                <a:cs typeface="Courier New"/>
                <a:sym typeface="Courier New"/>
              </a:rPr>
              <a:t>Graph Convolutional Networks (GCNs)</a:t>
            </a:r>
            <a:r>
              <a:rPr lang="en">
                <a:solidFill>
                  <a:schemeClr val="dk1"/>
                </a:solidFill>
                <a:latin typeface="Courier New"/>
                <a:ea typeface="Courier New"/>
                <a:cs typeface="Courier New"/>
                <a:sym typeface="Courier New"/>
              </a:rPr>
              <a:t> to model these relational dependencies by aggregating information from neighboring nodes.</a:t>
            </a:r>
            <a:endParaRPr>
              <a:solidFill>
                <a:schemeClr val="dk1"/>
              </a:solidFill>
              <a:latin typeface="Courier New"/>
              <a:ea typeface="Courier New"/>
              <a:cs typeface="Courier New"/>
              <a:sym typeface="Courier New"/>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latin typeface="Courier New"/>
                <a:ea typeface="Courier New"/>
                <a:cs typeface="Courier New"/>
                <a:sym typeface="Courier New"/>
              </a:rPr>
              <a:t>Objective:</a:t>
            </a:r>
            <a:r>
              <a:rPr lang="en">
                <a:solidFill>
                  <a:schemeClr val="dk1"/>
                </a:solidFill>
                <a:latin typeface="Courier New"/>
                <a:ea typeface="Courier New"/>
                <a:cs typeface="Courier New"/>
                <a:sym typeface="Courier New"/>
              </a:rPr>
              <a:t> Explore how integrating </a:t>
            </a:r>
            <a:r>
              <a:rPr b="1" lang="en">
                <a:solidFill>
                  <a:schemeClr val="dk1"/>
                </a:solidFill>
                <a:latin typeface="Courier New"/>
                <a:ea typeface="Courier New"/>
                <a:cs typeface="Courier New"/>
                <a:sym typeface="Courier New"/>
              </a:rPr>
              <a:t>Graph Attention Networks (GATs)</a:t>
            </a:r>
            <a:r>
              <a:rPr lang="en">
                <a:solidFill>
                  <a:schemeClr val="dk1"/>
                </a:solidFill>
                <a:latin typeface="Courier New"/>
                <a:ea typeface="Courier New"/>
                <a:cs typeface="Courier New"/>
                <a:sym typeface="Courier New"/>
              </a:rPr>
              <a:t> with </a:t>
            </a:r>
            <a:r>
              <a:rPr b="1" lang="en">
                <a:solidFill>
                  <a:schemeClr val="dk1"/>
                </a:solidFill>
                <a:latin typeface="Courier New"/>
                <a:ea typeface="Courier New"/>
                <a:cs typeface="Courier New"/>
                <a:sym typeface="Courier New"/>
              </a:rPr>
              <a:t>Relational Graph Convolutional Networks (R-GCNs)</a:t>
            </a:r>
            <a:r>
              <a:rPr lang="en">
                <a:solidFill>
                  <a:schemeClr val="dk1"/>
                </a:solidFill>
                <a:latin typeface="Courier New"/>
                <a:ea typeface="Courier New"/>
                <a:cs typeface="Courier New"/>
                <a:sym typeface="Courier New"/>
              </a:rPr>
              <a:t> can dynamically adjust the importance of different relationships based on the current state.we called this ,method REAGLE (Reinforcement Learning with Edge Attention Networks </a:t>
            </a:r>
            <a:endParaRPr>
              <a:solidFill>
                <a:schemeClr val="dk1"/>
              </a:solidFill>
              <a:latin typeface="Courier New"/>
              <a:ea typeface="Courier New"/>
              <a:cs typeface="Courier New"/>
              <a:sym typeface="Courier New"/>
            </a:endParaRPr>
          </a:p>
          <a:p>
            <a:pPr indent="0" lvl="0" marL="0" rtl="0" algn="l">
              <a:lnSpc>
                <a:spcPct val="115000"/>
              </a:lnSpc>
              <a:spcBef>
                <a:spcPts val="1200"/>
              </a:spcBef>
              <a:spcAft>
                <a:spcPts val="0"/>
              </a:spcAft>
              <a:buNone/>
            </a:pPr>
            <a:r>
              <a:rPr b="1" lang="en">
                <a:solidFill>
                  <a:schemeClr val="dk1"/>
                </a:solidFill>
                <a:latin typeface="Courier New"/>
                <a:ea typeface="Courier New"/>
                <a:cs typeface="Courier New"/>
                <a:sym typeface="Courier New"/>
              </a:rPr>
              <a:t>Goal:</a:t>
            </a:r>
            <a:r>
              <a:rPr lang="en">
                <a:solidFill>
                  <a:schemeClr val="dk1"/>
                </a:solidFill>
                <a:latin typeface="Courier New"/>
                <a:ea typeface="Courier New"/>
                <a:cs typeface="Courier New"/>
                <a:sym typeface="Courier New"/>
              </a:rPr>
              <a:t> Improve learning and decision-making in dynamic environments by focusing on the most relevant relationships at each step.</a:t>
            </a:r>
            <a:endParaRPr>
              <a:solidFill>
                <a:schemeClr val="dk1"/>
              </a:solidFill>
              <a:latin typeface="Courier New"/>
              <a:ea typeface="Courier New"/>
              <a:cs typeface="Courier New"/>
              <a:sym typeface="Courier New"/>
            </a:endParaRPr>
          </a:p>
          <a:p>
            <a:pPr indent="0" lvl="0" marL="457200" rtl="0" algn="l">
              <a:lnSpc>
                <a:spcPct val="115000"/>
              </a:lnSpc>
              <a:spcBef>
                <a:spcPts val="1200"/>
              </a:spcBef>
              <a:spcAft>
                <a:spcPts val="1200"/>
              </a:spcAft>
              <a:buNone/>
            </a:pPr>
            <a:r>
              <a:t/>
            </a:r>
            <a:endParaRPr sz="1200">
              <a:solidFill>
                <a:schemeClr val="dk1"/>
              </a:solidFill>
              <a:latin typeface="Courier New"/>
              <a:ea typeface="Courier New"/>
              <a:cs typeface="Courier New"/>
              <a:sym typeface="Courier New"/>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0aefd8a29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0aefd8a29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09acaf724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09acaf724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4" name="Google Shape;14;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0" name="Google Shape;5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 name="Google Shape;4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3" name="Google Shape;43;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6" name="Google Shape;4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image" Target="../media/image29.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1.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8159445" y="4144200"/>
            <a:ext cx="984551" cy="999300"/>
          </a:xfrm>
          <a:prstGeom prst="rect">
            <a:avLst/>
          </a:prstGeom>
          <a:noFill/>
          <a:ln>
            <a:noFill/>
          </a:ln>
        </p:spPr>
      </p:pic>
      <p:sp>
        <p:nvSpPr>
          <p:cNvPr id="7" name="Google Shape;7;p1"/>
          <p:cNvSpPr txBox="1"/>
          <p:nvPr>
            <p:ph type="title"/>
          </p:nvPr>
        </p:nvSpPr>
        <p:spPr>
          <a:xfrm>
            <a:off x="311700" y="649750"/>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8" name="Google Shape;8;p1"/>
          <p:cNvSpPr txBox="1"/>
          <p:nvPr>
            <p:ph idx="1" type="body"/>
          </p:nvPr>
        </p:nvSpPr>
        <p:spPr>
          <a:xfrm>
            <a:off x="311700" y="1222450"/>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9" name="Google Shape;9;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2">
            <a:alphaModFix/>
          </a:blip>
          <a:stretch>
            <a:fillRect/>
          </a:stretch>
        </p:blipFill>
        <p:spPr>
          <a:xfrm>
            <a:off x="0" y="0"/>
            <a:ext cx="9144000" cy="571500"/>
          </a:xfrm>
          <a:prstGeom prst="rect">
            <a:avLst/>
          </a:prstGeom>
          <a:noFill/>
          <a:ln>
            <a:noFill/>
          </a:ln>
        </p:spPr>
      </p:pic>
      <p:pic>
        <p:nvPicPr>
          <p:cNvPr id="11" name="Google Shape;11;p1"/>
          <p:cNvPicPr preferRelativeResize="0"/>
          <p:nvPr/>
        </p:nvPicPr>
        <p:blipFill>
          <a:blip r:embed="rId3">
            <a:alphaModFix/>
          </a:blip>
          <a:stretch>
            <a:fillRect/>
          </a:stretch>
        </p:blipFill>
        <p:spPr>
          <a:xfrm>
            <a:off x="388600" y="65336"/>
            <a:ext cx="1913424" cy="4408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comments" Target="../comments/comment2.xml"/><Relationship Id="rId4" Type="http://schemas.openxmlformats.org/officeDocument/2006/relationships/image" Target="../media/image13.png"/><Relationship Id="rId5" Type="http://schemas.openxmlformats.org/officeDocument/2006/relationships/hyperlink" Target="https://pub.towardsai.net/graph-attention-networks-paper-explained-with-illustration-and-pytorch-implementation-eb35edba562c" TargetMode="External"/><Relationship Id="rId6" Type="http://schemas.openxmlformats.org/officeDocument/2006/relationships/hyperlink" Target="https://pub.towardsai.net/graph-attention-networks-paper-explained-with-illustration-and-pytorch-implementation-eb35edba562c"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28.png"/><Relationship Id="rId6"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6.png"/><Relationship Id="rId4" Type="http://schemas.openxmlformats.org/officeDocument/2006/relationships/image" Target="../media/image31.png"/><Relationship Id="rId5"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3.png"/><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3"/>
          <p:cNvSpPr txBox="1"/>
          <p:nvPr/>
        </p:nvSpPr>
        <p:spPr>
          <a:xfrm>
            <a:off x="0" y="588600"/>
            <a:ext cx="9144000" cy="4391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lt1"/>
                </a:highlight>
                <a:latin typeface="Times New Roman"/>
                <a:ea typeface="Times New Roman"/>
                <a:cs typeface="Times New Roman"/>
                <a:sym typeface="Times New Roman"/>
              </a:rPr>
              <a:t>Dynamic Edge Weighting in Relational Graph Convolutional Networks: Enhancing Sample Efficiency via Graph Attention in Reinforcement Learning</a:t>
            </a:r>
            <a:br>
              <a:rPr b="1" lang="en" sz="2400">
                <a:solidFill>
                  <a:schemeClr val="dk1"/>
                </a:solidFill>
                <a:highlight>
                  <a:schemeClr val="lt1"/>
                </a:highlight>
                <a:latin typeface="Times New Roman"/>
                <a:ea typeface="Times New Roman"/>
                <a:cs typeface="Times New Roman"/>
                <a:sym typeface="Times New Roman"/>
              </a:rPr>
            </a:br>
            <a:endParaRPr b="1" sz="2400">
              <a:solidFill>
                <a:schemeClr val="dk1"/>
              </a:solidFill>
              <a:highlight>
                <a:schemeClr val="lt1"/>
              </a:highlight>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b="1" sz="2400">
              <a:solidFill>
                <a:schemeClr val="dk1"/>
              </a:solidFill>
              <a:highlight>
                <a:schemeClr val="lt1"/>
              </a:highlight>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 sz="2400">
                <a:solidFill>
                  <a:schemeClr val="dk1"/>
                </a:solidFill>
                <a:highlight>
                  <a:schemeClr val="lt1"/>
                </a:highlight>
                <a:latin typeface="Times New Roman"/>
                <a:ea typeface="Times New Roman"/>
                <a:cs typeface="Times New Roman"/>
                <a:sym typeface="Times New Roman"/>
              </a:rPr>
              <a:t>Committee</a:t>
            </a:r>
            <a:r>
              <a:rPr b="1" lang="en" sz="2400">
                <a:solidFill>
                  <a:schemeClr val="dk1"/>
                </a:solidFill>
                <a:highlight>
                  <a:schemeClr val="lt1"/>
                </a:highlight>
                <a:latin typeface="Times New Roman"/>
                <a:ea typeface="Times New Roman"/>
                <a:cs typeface="Times New Roman"/>
                <a:sym typeface="Times New Roman"/>
              </a:rPr>
              <a:t> Members</a:t>
            </a:r>
            <a:endParaRPr b="1" sz="2400">
              <a:solidFill>
                <a:schemeClr val="dk1"/>
              </a:solidFill>
              <a:highlight>
                <a:schemeClr val="lt1"/>
              </a:highlight>
              <a:latin typeface="Times New Roman"/>
              <a:ea typeface="Times New Roman"/>
              <a:cs typeface="Times New Roman"/>
              <a:sym typeface="Times New Roman"/>
            </a:endParaRPr>
          </a:p>
          <a:p>
            <a:pPr indent="0" lvl="0" marL="457200" rtl="0" algn="ctr">
              <a:lnSpc>
                <a:spcPct val="115000"/>
              </a:lnSpc>
              <a:spcBef>
                <a:spcPts val="0"/>
              </a:spcBef>
              <a:spcAft>
                <a:spcPts val="0"/>
              </a:spcAft>
              <a:buNone/>
            </a:pPr>
            <a:r>
              <a:rPr b="1" lang="en" sz="2400">
                <a:solidFill>
                  <a:schemeClr val="dk1"/>
                </a:solidFill>
                <a:highlight>
                  <a:schemeClr val="lt1"/>
                </a:highlight>
                <a:latin typeface="Times New Roman"/>
                <a:ea typeface="Times New Roman"/>
                <a:cs typeface="Times New Roman"/>
                <a:sym typeface="Times New Roman"/>
              </a:rPr>
              <a:t>Dr Tim Oates(Chair),</a:t>
            </a:r>
            <a:r>
              <a:rPr b="1" lang="en" sz="2400">
                <a:solidFill>
                  <a:schemeClr val="dk1"/>
                </a:solidFill>
                <a:highlight>
                  <a:schemeClr val="lt1"/>
                </a:highlight>
                <a:latin typeface="Times New Roman"/>
                <a:ea typeface="Times New Roman"/>
                <a:cs typeface="Times New Roman"/>
                <a:sym typeface="Times New Roman"/>
              </a:rPr>
              <a:t>University of Maryland Baltimore County</a:t>
            </a:r>
            <a:endParaRPr b="1" sz="2400">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2400">
                <a:solidFill>
                  <a:schemeClr val="dk1"/>
                </a:solidFill>
                <a:highlight>
                  <a:schemeClr val="lt1"/>
                </a:highlight>
                <a:latin typeface="Times New Roman"/>
                <a:ea typeface="Times New Roman"/>
                <a:cs typeface="Times New Roman"/>
                <a:sym typeface="Times New Roman"/>
              </a:rPr>
              <a:t>       </a:t>
            </a:r>
            <a:r>
              <a:rPr b="1" lang="en" sz="2400">
                <a:solidFill>
                  <a:schemeClr val="dk1"/>
                </a:solidFill>
                <a:highlight>
                  <a:schemeClr val="lt1"/>
                </a:highlight>
                <a:latin typeface="Times New Roman"/>
                <a:ea typeface="Times New Roman"/>
                <a:cs typeface="Times New Roman"/>
                <a:sym typeface="Times New Roman"/>
              </a:rPr>
              <a:t>Dr </a:t>
            </a:r>
            <a:r>
              <a:rPr b="1" lang="en" sz="2400">
                <a:solidFill>
                  <a:schemeClr val="dk1"/>
                </a:solidFill>
                <a:highlight>
                  <a:schemeClr val="lt1"/>
                </a:highlight>
                <a:latin typeface="Times New Roman"/>
                <a:ea typeface="Times New Roman"/>
                <a:cs typeface="Times New Roman"/>
                <a:sym typeface="Times New Roman"/>
              </a:rPr>
              <a:t>Tinoosh Mohsenin,John Hopkins University</a:t>
            </a:r>
            <a:endParaRPr b="1" sz="2400">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2400">
                <a:solidFill>
                  <a:schemeClr val="dk1"/>
                </a:solidFill>
                <a:highlight>
                  <a:schemeClr val="lt1"/>
                </a:highlight>
                <a:latin typeface="Times New Roman"/>
                <a:ea typeface="Times New Roman"/>
                <a:cs typeface="Times New Roman"/>
                <a:sym typeface="Times New Roman"/>
              </a:rPr>
              <a:t>       Dr Manas Gaur,</a:t>
            </a:r>
            <a:r>
              <a:rPr b="1" lang="en" sz="2400">
                <a:solidFill>
                  <a:schemeClr val="dk1"/>
                </a:solidFill>
                <a:highlight>
                  <a:schemeClr val="lt1"/>
                </a:highlight>
                <a:latin typeface="Times New Roman"/>
                <a:ea typeface="Times New Roman"/>
                <a:cs typeface="Times New Roman"/>
                <a:sym typeface="Times New Roman"/>
              </a:rPr>
              <a:t>University of Maryland Baltimore County</a:t>
            </a:r>
            <a:endParaRPr b="1" sz="2400">
              <a:solidFill>
                <a:schemeClr val="dk1"/>
              </a:solidFill>
              <a:highlight>
                <a:schemeClr val="lt1"/>
              </a:highlight>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b="1" sz="2488">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rgbClr val="1F1F1F"/>
                </a:solidFill>
                <a:latin typeface="Courier New"/>
                <a:ea typeface="Courier New"/>
                <a:cs typeface="Courier New"/>
                <a:sym typeface="Courier New"/>
              </a:rPr>
              <a:t>Relational </a:t>
            </a:r>
            <a:r>
              <a:rPr b="1" lang="en" sz="2400">
                <a:solidFill>
                  <a:srgbClr val="1F1F1F"/>
                </a:solidFill>
                <a:latin typeface="Courier New"/>
                <a:ea typeface="Courier New"/>
                <a:cs typeface="Courier New"/>
                <a:sym typeface="Courier New"/>
              </a:rPr>
              <a:t>Graphs</a:t>
            </a:r>
            <a:r>
              <a:rPr b="1" lang="en" sz="2400">
                <a:solidFill>
                  <a:srgbClr val="1F1F1F"/>
                </a:solidFill>
                <a:latin typeface="Courier New"/>
                <a:ea typeface="Courier New"/>
                <a:cs typeface="Courier New"/>
                <a:sym typeface="Courier New"/>
              </a:rPr>
              <a:t> </a:t>
            </a:r>
            <a:endParaRPr b="1" sz="2400">
              <a:solidFill>
                <a:srgbClr val="1F1F1F"/>
              </a:solidFill>
              <a:latin typeface="Courier New"/>
              <a:ea typeface="Courier New"/>
              <a:cs typeface="Courier New"/>
              <a:sym typeface="Courier New"/>
            </a:endParaRPr>
          </a:p>
          <a:p>
            <a:pPr indent="0" lvl="0" marL="0" rtl="0" algn="l">
              <a:spcBef>
                <a:spcPts val="1600"/>
              </a:spcBef>
              <a:spcAft>
                <a:spcPts val="0"/>
              </a:spcAft>
              <a:buNone/>
            </a:pPr>
            <a:r>
              <a:t/>
            </a:r>
            <a:endParaRPr b="1" sz="2400">
              <a:latin typeface="Courier New"/>
              <a:ea typeface="Courier New"/>
              <a:cs typeface="Courier New"/>
              <a:sym typeface="Courier New"/>
            </a:endParaRPr>
          </a:p>
        </p:txBody>
      </p:sp>
      <p:sp>
        <p:nvSpPr>
          <p:cNvPr id="117" name="Google Shape;117;p22"/>
          <p:cNvSpPr txBox="1"/>
          <p:nvPr>
            <p:ph idx="1" type="body"/>
          </p:nvPr>
        </p:nvSpPr>
        <p:spPr>
          <a:xfrm>
            <a:off x="311700" y="1222450"/>
            <a:ext cx="5096700" cy="3561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1F1F1F"/>
              </a:buClr>
              <a:buSzPts val="1200"/>
              <a:buFont typeface="Courier New"/>
              <a:buChar char="●"/>
            </a:pPr>
            <a:r>
              <a:rPr lang="en" sz="1200">
                <a:solidFill>
                  <a:srgbClr val="1F1F1F"/>
                </a:solidFill>
                <a:latin typeface="Courier New"/>
                <a:ea typeface="Courier New"/>
                <a:cs typeface="Courier New"/>
                <a:sym typeface="Courier New"/>
              </a:rPr>
              <a:t>A relational graph is defined as a structured, directed graph with multiple labels, represented symbolically as G = (V, E, R) and is used to represent relational data, where : </a:t>
            </a:r>
            <a:endParaRPr sz="1200">
              <a:solidFill>
                <a:srgbClr val="1F1F1F"/>
              </a:solidFill>
              <a:latin typeface="Courier New"/>
              <a:ea typeface="Courier New"/>
              <a:cs typeface="Courier New"/>
              <a:sym typeface="Courier New"/>
            </a:endParaRPr>
          </a:p>
          <a:p>
            <a:pPr indent="-304800" lvl="1" marL="914400" rtl="0" algn="l">
              <a:spcBef>
                <a:spcPts val="0"/>
              </a:spcBef>
              <a:spcAft>
                <a:spcPts val="0"/>
              </a:spcAft>
              <a:buClr>
                <a:srgbClr val="1F1F1F"/>
              </a:buClr>
              <a:buSzPts val="1200"/>
              <a:buFont typeface="Courier New"/>
              <a:buChar char="○"/>
            </a:pPr>
            <a:r>
              <a:rPr lang="en" sz="1200">
                <a:solidFill>
                  <a:srgbClr val="1F1F1F"/>
                </a:solidFill>
                <a:latin typeface="Courier New"/>
                <a:ea typeface="Courier New"/>
                <a:cs typeface="Courier New"/>
                <a:sym typeface="Courier New"/>
              </a:rPr>
              <a:t>V is the collection of nodes , each symbolizing an entity.</a:t>
            </a:r>
            <a:endParaRPr sz="1200">
              <a:solidFill>
                <a:srgbClr val="1F1F1F"/>
              </a:solidFill>
              <a:latin typeface="Courier New"/>
              <a:ea typeface="Courier New"/>
              <a:cs typeface="Courier New"/>
              <a:sym typeface="Courier New"/>
            </a:endParaRPr>
          </a:p>
          <a:p>
            <a:pPr indent="-304800" lvl="1" marL="914400" rtl="0" algn="l">
              <a:spcBef>
                <a:spcPts val="0"/>
              </a:spcBef>
              <a:spcAft>
                <a:spcPts val="0"/>
              </a:spcAft>
              <a:buClr>
                <a:srgbClr val="1F1F1F"/>
              </a:buClr>
              <a:buSzPts val="1200"/>
              <a:buFont typeface="Courier New"/>
              <a:buChar char="○"/>
            </a:pPr>
            <a:r>
              <a:rPr lang="en" sz="1200">
                <a:solidFill>
                  <a:srgbClr val="1F1F1F"/>
                </a:solidFill>
                <a:latin typeface="Courier New"/>
                <a:ea typeface="Courier New"/>
                <a:cs typeface="Courier New"/>
                <a:sym typeface="Courier New"/>
              </a:rPr>
              <a:t>E represents the collection of directed edges, each annotated with a type of relational label. </a:t>
            </a:r>
            <a:endParaRPr sz="1200">
              <a:solidFill>
                <a:srgbClr val="1F1F1F"/>
              </a:solidFill>
              <a:latin typeface="Courier New"/>
              <a:ea typeface="Courier New"/>
              <a:cs typeface="Courier New"/>
              <a:sym typeface="Courier New"/>
            </a:endParaRPr>
          </a:p>
          <a:p>
            <a:pPr indent="-304800" lvl="1" marL="914400" rtl="0" algn="l">
              <a:spcBef>
                <a:spcPts val="0"/>
              </a:spcBef>
              <a:spcAft>
                <a:spcPts val="0"/>
              </a:spcAft>
              <a:buClr>
                <a:srgbClr val="1F1F1F"/>
              </a:buClr>
              <a:buSzPts val="1200"/>
              <a:buFont typeface="Courier New"/>
              <a:buChar char="○"/>
            </a:pPr>
            <a:r>
              <a:rPr lang="en" sz="1200">
                <a:solidFill>
                  <a:srgbClr val="1F1F1F"/>
                </a:solidFill>
                <a:latin typeface="Courier New"/>
                <a:ea typeface="Courier New"/>
                <a:cs typeface="Courier New"/>
                <a:sym typeface="Courier New"/>
              </a:rPr>
              <a:t>R is a a set of labels that classify the types of relationships existing between the entities.</a:t>
            </a:r>
            <a:endParaRPr sz="1200">
              <a:solidFill>
                <a:srgbClr val="1F1F1F"/>
              </a:solidFill>
              <a:latin typeface="Courier New"/>
              <a:ea typeface="Courier New"/>
              <a:cs typeface="Courier New"/>
              <a:sym typeface="Courier New"/>
            </a:endParaRPr>
          </a:p>
          <a:p>
            <a:pPr indent="0" lvl="0" marL="1371600" rtl="0" algn="l">
              <a:spcBef>
                <a:spcPts val="1600"/>
              </a:spcBef>
              <a:spcAft>
                <a:spcPts val="0"/>
              </a:spcAft>
              <a:buNone/>
            </a:pPr>
            <a:br>
              <a:rPr lang="en" sz="1200">
                <a:solidFill>
                  <a:srgbClr val="1F1F1F"/>
                </a:solidFill>
                <a:latin typeface="Courier New"/>
                <a:ea typeface="Courier New"/>
                <a:cs typeface="Courier New"/>
                <a:sym typeface="Courier New"/>
              </a:rPr>
            </a:br>
            <a:r>
              <a:rPr lang="en" sz="1200">
                <a:solidFill>
                  <a:srgbClr val="1F1F1F"/>
                </a:solidFill>
                <a:latin typeface="Courier New"/>
                <a:ea typeface="Courier New"/>
                <a:cs typeface="Courier New"/>
                <a:sym typeface="Courier New"/>
              </a:rPr>
              <a:t>	</a:t>
            </a:r>
            <a:endParaRPr sz="1200">
              <a:solidFill>
                <a:srgbClr val="1F1F1F"/>
              </a:solidFill>
              <a:latin typeface="Courier New"/>
              <a:ea typeface="Courier New"/>
              <a:cs typeface="Courier New"/>
              <a:sym typeface="Courier New"/>
            </a:endParaRPr>
          </a:p>
          <a:p>
            <a:pPr indent="0" lvl="0" marL="0" rtl="0" algn="l">
              <a:spcBef>
                <a:spcPts val="1600"/>
              </a:spcBef>
              <a:spcAft>
                <a:spcPts val="0"/>
              </a:spcAft>
              <a:buNone/>
            </a:pPr>
            <a:r>
              <a:t/>
            </a:r>
            <a:endParaRPr sz="1200">
              <a:solidFill>
                <a:srgbClr val="1F1F1F"/>
              </a:solidFill>
              <a:latin typeface="Courier New"/>
              <a:ea typeface="Courier New"/>
              <a:cs typeface="Courier New"/>
              <a:sym typeface="Courier New"/>
            </a:endParaRPr>
          </a:p>
          <a:p>
            <a:pPr indent="0" lvl="0" marL="0" rtl="0" algn="l">
              <a:spcBef>
                <a:spcPts val="1600"/>
              </a:spcBef>
              <a:spcAft>
                <a:spcPts val="0"/>
              </a:spcAft>
              <a:buNone/>
            </a:pPr>
            <a:r>
              <a:t/>
            </a:r>
            <a:endParaRPr sz="1200">
              <a:solidFill>
                <a:srgbClr val="1F1F1F"/>
              </a:solidFill>
              <a:latin typeface="Courier New"/>
              <a:ea typeface="Courier New"/>
              <a:cs typeface="Courier New"/>
              <a:sym typeface="Courier New"/>
            </a:endParaRPr>
          </a:p>
          <a:p>
            <a:pPr indent="0" lvl="0" marL="457200" rtl="0" algn="l">
              <a:spcBef>
                <a:spcPts val="1600"/>
              </a:spcBef>
              <a:spcAft>
                <a:spcPts val="0"/>
              </a:spcAft>
              <a:buNone/>
            </a:pPr>
            <a:r>
              <a:t/>
            </a:r>
            <a:endParaRPr sz="1200">
              <a:solidFill>
                <a:srgbClr val="1F1F1F"/>
              </a:solidFill>
              <a:latin typeface="Courier New"/>
              <a:ea typeface="Courier New"/>
              <a:cs typeface="Courier New"/>
              <a:sym typeface="Courier New"/>
            </a:endParaRPr>
          </a:p>
          <a:p>
            <a:pPr indent="0" lvl="0" marL="914400" rtl="0" algn="l">
              <a:spcBef>
                <a:spcPts val="1600"/>
              </a:spcBef>
              <a:spcAft>
                <a:spcPts val="0"/>
              </a:spcAft>
              <a:buNone/>
            </a:pPr>
            <a:r>
              <a:t/>
            </a:r>
            <a:endParaRPr sz="1200">
              <a:solidFill>
                <a:srgbClr val="1F1F1F"/>
              </a:solidFill>
              <a:latin typeface="Courier New"/>
              <a:ea typeface="Courier New"/>
              <a:cs typeface="Courier New"/>
              <a:sym typeface="Courier New"/>
            </a:endParaRPr>
          </a:p>
          <a:p>
            <a:pPr indent="0" lvl="0" marL="0" rtl="0" algn="l">
              <a:spcBef>
                <a:spcPts val="1600"/>
              </a:spcBef>
              <a:spcAft>
                <a:spcPts val="1600"/>
              </a:spcAft>
              <a:buNone/>
            </a:pPr>
            <a:r>
              <a:t/>
            </a:r>
            <a:endParaRPr sz="1200">
              <a:solidFill>
                <a:srgbClr val="1F1F1F"/>
              </a:solidFill>
              <a:latin typeface="Courier New"/>
              <a:ea typeface="Courier New"/>
              <a:cs typeface="Courier New"/>
              <a:sym typeface="Courier New"/>
            </a:endParaRPr>
          </a:p>
        </p:txBody>
      </p:sp>
      <p:pic>
        <p:nvPicPr>
          <p:cNvPr id="118" name="Google Shape;118;p22"/>
          <p:cNvPicPr preferRelativeResize="0"/>
          <p:nvPr/>
        </p:nvPicPr>
        <p:blipFill>
          <a:blip r:embed="rId4">
            <a:alphaModFix/>
          </a:blip>
          <a:stretch>
            <a:fillRect/>
          </a:stretch>
        </p:blipFill>
        <p:spPr>
          <a:xfrm>
            <a:off x="5971100" y="1429850"/>
            <a:ext cx="2861200" cy="2636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rgbClr val="1F1F1F"/>
                </a:solidFill>
                <a:latin typeface="Courier New"/>
                <a:ea typeface="Courier New"/>
                <a:cs typeface="Courier New"/>
                <a:sym typeface="Courier New"/>
              </a:rPr>
              <a:t>Relational </a:t>
            </a:r>
            <a:r>
              <a:rPr b="1" lang="en" sz="2400">
                <a:solidFill>
                  <a:srgbClr val="1F1F1F"/>
                </a:solidFill>
                <a:latin typeface="Courier New"/>
                <a:ea typeface="Courier New"/>
                <a:cs typeface="Courier New"/>
                <a:sym typeface="Courier New"/>
              </a:rPr>
              <a:t>Graphs</a:t>
            </a:r>
            <a:r>
              <a:rPr b="1" lang="en" sz="2400">
                <a:solidFill>
                  <a:srgbClr val="1F1F1F"/>
                </a:solidFill>
                <a:latin typeface="Courier New"/>
                <a:ea typeface="Courier New"/>
                <a:cs typeface="Courier New"/>
                <a:sym typeface="Courier New"/>
              </a:rPr>
              <a:t> </a:t>
            </a:r>
            <a:endParaRPr b="1" sz="2400">
              <a:solidFill>
                <a:srgbClr val="1F1F1F"/>
              </a:solidFill>
              <a:latin typeface="Courier New"/>
              <a:ea typeface="Courier New"/>
              <a:cs typeface="Courier New"/>
              <a:sym typeface="Courier New"/>
            </a:endParaRPr>
          </a:p>
          <a:p>
            <a:pPr indent="0" lvl="0" marL="0" rtl="0" algn="l">
              <a:spcBef>
                <a:spcPts val="1600"/>
              </a:spcBef>
              <a:spcAft>
                <a:spcPts val="0"/>
              </a:spcAft>
              <a:buNone/>
            </a:pPr>
            <a:r>
              <a:t/>
            </a:r>
            <a:endParaRPr b="1" sz="2400">
              <a:latin typeface="Courier New"/>
              <a:ea typeface="Courier New"/>
              <a:cs typeface="Courier New"/>
              <a:sym typeface="Courier New"/>
            </a:endParaRPr>
          </a:p>
        </p:txBody>
      </p:sp>
      <p:sp>
        <p:nvSpPr>
          <p:cNvPr id="124" name="Google Shape;124;p23"/>
          <p:cNvSpPr txBox="1"/>
          <p:nvPr>
            <p:ph idx="1" type="body"/>
          </p:nvPr>
        </p:nvSpPr>
        <p:spPr>
          <a:xfrm>
            <a:off x="311700" y="1222450"/>
            <a:ext cx="5456100" cy="3921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1F1F1F"/>
              </a:buClr>
              <a:buSzPts val="1200"/>
              <a:buFont typeface="Times New Roman"/>
              <a:buChar char="●"/>
            </a:pPr>
            <a:r>
              <a:rPr lang="en" sz="1200">
                <a:solidFill>
                  <a:srgbClr val="1F1F1F"/>
                </a:solidFill>
                <a:latin typeface="Times New Roman"/>
                <a:ea typeface="Times New Roman"/>
                <a:cs typeface="Times New Roman"/>
                <a:sym typeface="Times New Roman"/>
              </a:rPr>
              <a:t>G = (V, E, R) </a:t>
            </a:r>
            <a:endParaRPr sz="1200">
              <a:solidFill>
                <a:srgbClr val="1F1F1F"/>
              </a:solidFill>
              <a:latin typeface="Times New Roman"/>
              <a:ea typeface="Times New Roman"/>
              <a:cs typeface="Times New Roman"/>
              <a:sym typeface="Times New Roman"/>
            </a:endParaRPr>
          </a:p>
          <a:p>
            <a:pPr indent="-304800" lvl="1" marL="914400" rtl="0" algn="l">
              <a:spcBef>
                <a:spcPts val="0"/>
              </a:spcBef>
              <a:spcAft>
                <a:spcPts val="0"/>
              </a:spcAft>
              <a:buClr>
                <a:srgbClr val="1F1F1F"/>
              </a:buClr>
              <a:buSzPts val="1200"/>
              <a:buFont typeface="Times New Roman"/>
              <a:buChar char="○"/>
            </a:pPr>
            <a:r>
              <a:rPr lang="en" sz="1200">
                <a:solidFill>
                  <a:srgbClr val="1F1F1F"/>
                </a:solidFill>
                <a:latin typeface="Times New Roman"/>
                <a:ea typeface="Times New Roman"/>
                <a:cs typeface="Times New Roman"/>
                <a:sym typeface="Times New Roman"/>
              </a:rPr>
              <a:t>V is the set of nodes </a:t>
            </a:r>
            <a:endParaRPr sz="1200">
              <a:solidFill>
                <a:srgbClr val="1F1F1F"/>
              </a:solidFill>
              <a:latin typeface="Times New Roman"/>
              <a:ea typeface="Times New Roman"/>
              <a:cs typeface="Times New Roman"/>
              <a:sym typeface="Times New Roman"/>
            </a:endParaRPr>
          </a:p>
          <a:p>
            <a:pPr indent="-304800" lvl="1" marL="914400" rtl="0" algn="l">
              <a:spcBef>
                <a:spcPts val="0"/>
              </a:spcBef>
              <a:spcAft>
                <a:spcPts val="0"/>
              </a:spcAft>
              <a:buClr>
                <a:srgbClr val="1F1F1F"/>
              </a:buClr>
              <a:buSzPts val="1200"/>
              <a:buFont typeface="Times New Roman"/>
              <a:buChar char="○"/>
            </a:pPr>
            <a:r>
              <a:rPr lang="en" sz="1200">
                <a:solidFill>
                  <a:srgbClr val="1F1F1F"/>
                </a:solidFill>
                <a:latin typeface="Times New Roman"/>
                <a:ea typeface="Times New Roman"/>
                <a:cs typeface="Times New Roman"/>
                <a:sym typeface="Times New Roman"/>
              </a:rPr>
              <a:t>E the set of directed edges</a:t>
            </a:r>
            <a:endParaRPr sz="1200">
              <a:solidFill>
                <a:srgbClr val="1F1F1F"/>
              </a:solidFill>
              <a:latin typeface="Times New Roman"/>
              <a:ea typeface="Times New Roman"/>
              <a:cs typeface="Times New Roman"/>
              <a:sym typeface="Times New Roman"/>
            </a:endParaRPr>
          </a:p>
          <a:p>
            <a:pPr indent="-304800" lvl="1" marL="914400" rtl="0" algn="l">
              <a:spcBef>
                <a:spcPts val="0"/>
              </a:spcBef>
              <a:spcAft>
                <a:spcPts val="0"/>
              </a:spcAft>
              <a:buClr>
                <a:srgbClr val="1F1F1F"/>
              </a:buClr>
              <a:buSzPts val="1200"/>
              <a:buFont typeface="Times New Roman"/>
              <a:buChar char="○"/>
            </a:pPr>
            <a:r>
              <a:rPr lang="en" sz="1200">
                <a:solidFill>
                  <a:srgbClr val="1F1F1F"/>
                </a:solidFill>
                <a:latin typeface="Times New Roman"/>
                <a:ea typeface="Times New Roman"/>
                <a:cs typeface="Times New Roman"/>
                <a:sym typeface="Times New Roman"/>
              </a:rPr>
              <a:t>R is a a set of relations, associated with edges</a:t>
            </a:r>
            <a:endParaRPr sz="1200">
              <a:solidFill>
                <a:srgbClr val="1F1F1F"/>
              </a:solidFill>
              <a:latin typeface="Times New Roman"/>
              <a:ea typeface="Times New Roman"/>
              <a:cs typeface="Times New Roman"/>
              <a:sym typeface="Times New Roman"/>
            </a:endParaRPr>
          </a:p>
          <a:p>
            <a:pPr indent="0" lvl="0" marL="914400" rtl="0" algn="l">
              <a:spcBef>
                <a:spcPts val="1600"/>
              </a:spcBef>
              <a:spcAft>
                <a:spcPts val="0"/>
              </a:spcAft>
              <a:buNone/>
            </a:pPr>
            <a:r>
              <a:t/>
            </a:r>
            <a:endParaRPr sz="1200">
              <a:solidFill>
                <a:srgbClr val="1F1F1F"/>
              </a:solidFill>
              <a:latin typeface="Times New Roman"/>
              <a:ea typeface="Times New Roman"/>
              <a:cs typeface="Times New Roman"/>
              <a:sym typeface="Times New Roman"/>
            </a:endParaRPr>
          </a:p>
          <a:p>
            <a:pPr indent="-304800" lvl="0" marL="457200" rtl="0" algn="l">
              <a:spcBef>
                <a:spcPts val="1600"/>
              </a:spcBef>
              <a:spcAft>
                <a:spcPts val="0"/>
              </a:spcAft>
              <a:buClr>
                <a:srgbClr val="1F1F1F"/>
              </a:buClr>
              <a:buSzPts val="1200"/>
              <a:buFont typeface="Times New Roman"/>
              <a:buChar char="●"/>
            </a:pPr>
            <a:r>
              <a:rPr lang="en" sz="1200">
                <a:solidFill>
                  <a:srgbClr val="1F1F1F"/>
                </a:solidFill>
                <a:latin typeface="Times New Roman"/>
                <a:ea typeface="Times New Roman"/>
                <a:cs typeface="Times New Roman"/>
                <a:sym typeface="Times New Roman"/>
              </a:rPr>
              <a:t>(a, R1, b) means entity a stands in relation R1 to entity b</a:t>
            </a:r>
            <a:endParaRPr sz="1200">
              <a:solidFill>
                <a:srgbClr val="1F1F1F"/>
              </a:solidFill>
              <a:latin typeface="Times New Roman"/>
              <a:ea typeface="Times New Roman"/>
              <a:cs typeface="Times New Roman"/>
              <a:sym typeface="Times New Roman"/>
            </a:endParaRPr>
          </a:p>
          <a:p>
            <a:pPr indent="-304800" lvl="1" marL="914400" rtl="0" algn="l">
              <a:spcBef>
                <a:spcPts val="0"/>
              </a:spcBef>
              <a:spcAft>
                <a:spcPts val="0"/>
              </a:spcAft>
              <a:buClr>
                <a:srgbClr val="1F1F1F"/>
              </a:buClr>
              <a:buSzPts val="1200"/>
              <a:buFont typeface="Times New Roman"/>
              <a:buChar char="○"/>
            </a:pPr>
            <a:r>
              <a:rPr lang="en" sz="1200">
                <a:solidFill>
                  <a:srgbClr val="1F1F1F"/>
                </a:solidFill>
                <a:latin typeface="Times New Roman"/>
                <a:ea typeface="Times New Roman"/>
                <a:cs typeface="Times New Roman"/>
                <a:sym typeface="Times New Roman"/>
              </a:rPr>
              <a:t>(key, in-front-of, agent)</a:t>
            </a:r>
            <a:endParaRPr sz="1200">
              <a:solidFill>
                <a:srgbClr val="1F1F1F"/>
              </a:solidFill>
              <a:latin typeface="Times New Roman"/>
              <a:ea typeface="Times New Roman"/>
              <a:cs typeface="Times New Roman"/>
              <a:sym typeface="Times New Roman"/>
            </a:endParaRPr>
          </a:p>
          <a:p>
            <a:pPr indent="-304800" lvl="1" marL="914400" rtl="0" algn="l">
              <a:spcBef>
                <a:spcPts val="0"/>
              </a:spcBef>
              <a:spcAft>
                <a:spcPts val="0"/>
              </a:spcAft>
              <a:buClr>
                <a:srgbClr val="1F1F1F"/>
              </a:buClr>
              <a:buSzPts val="1200"/>
              <a:buFont typeface="Times New Roman"/>
              <a:buChar char="○"/>
            </a:pPr>
            <a:r>
              <a:rPr lang="en" sz="1200">
                <a:solidFill>
                  <a:srgbClr val="1F1F1F"/>
                </a:solidFill>
                <a:latin typeface="Times New Roman"/>
                <a:ea typeface="Times New Roman"/>
                <a:cs typeface="Times New Roman"/>
                <a:sym typeface="Times New Roman"/>
              </a:rPr>
              <a:t>(Agent, holding, key)</a:t>
            </a:r>
            <a:br>
              <a:rPr lang="en" sz="1200">
                <a:solidFill>
                  <a:srgbClr val="1F1F1F"/>
                </a:solidFill>
                <a:latin typeface="Times New Roman"/>
                <a:ea typeface="Times New Roman"/>
                <a:cs typeface="Times New Roman"/>
                <a:sym typeface="Times New Roman"/>
              </a:rPr>
            </a:br>
            <a:br>
              <a:rPr lang="en" sz="1200">
                <a:solidFill>
                  <a:srgbClr val="1F1F1F"/>
                </a:solidFill>
                <a:latin typeface="Times New Roman"/>
                <a:ea typeface="Times New Roman"/>
                <a:cs typeface="Times New Roman"/>
                <a:sym typeface="Times New Roman"/>
              </a:rPr>
            </a:br>
            <a:br>
              <a:rPr lang="en" sz="1200">
                <a:solidFill>
                  <a:srgbClr val="1F1F1F"/>
                </a:solidFill>
                <a:latin typeface="Times New Roman"/>
                <a:ea typeface="Times New Roman"/>
                <a:cs typeface="Times New Roman"/>
                <a:sym typeface="Times New Roman"/>
              </a:rPr>
            </a:br>
            <a:endParaRPr sz="1200">
              <a:solidFill>
                <a:srgbClr val="1F1F1F"/>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1F1F1F"/>
              </a:buClr>
              <a:buSzPts val="1200"/>
              <a:buFont typeface="Times New Roman"/>
              <a:buChar char="●"/>
            </a:pPr>
            <a:r>
              <a:rPr lang="en" sz="1200">
                <a:solidFill>
                  <a:schemeClr val="dk1"/>
                </a:solidFill>
                <a:latin typeface="Times New Roman"/>
                <a:ea typeface="Times New Roman"/>
                <a:cs typeface="Times New Roman"/>
                <a:sym typeface="Times New Roman"/>
              </a:rPr>
              <a:t>In this thesis, relational graphs form the backbone of the input of the Reinforcement Learning Observation space.</a:t>
            </a:r>
            <a:endParaRPr sz="1200">
              <a:solidFill>
                <a:srgbClr val="1F1F1F"/>
              </a:solidFill>
              <a:latin typeface="Times New Roman"/>
              <a:ea typeface="Times New Roman"/>
              <a:cs typeface="Times New Roman"/>
              <a:sym typeface="Times New Roman"/>
            </a:endParaRPr>
          </a:p>
          <a:p>
            <a:pPr indent="0" lvl="0" marL="1371600" rtl="0" algn="l">
              <a:spcBef>
                <a:spcPts val="0"/>
              </a:spcBef>
              <a:spcAft>
                <a:spcPts val="0"/>
              </a:spcAft>
              <a:buNone/>
            </a:pPr>
            <a:br>
              <a:rPr lang="en" sz="1200">
                <a:solidFill>
                  <a:srgbClr val="1F1F1F"/>
                </a:solidFill>
                <a:latin typeface="Times New Roman"/>
                <a:ea typeface="Times New Roman"/>
                <a:cs typeface="Times New Roman"/>
                <a:sym typeface="Times New Roman"/>
              </a:rPr>
            </a:br>
            <a:r>
              <a:rPr lang="en" sz="1200">
                <a:solidFill>
                  <a:srgbClr val="1F1F1F"/>
                </a:solidFill>
                <a:latin typeface="Times New Roman"/>
                <a:ea typeface="Times New Roman"/>
                <a:cs typeface="Times New Roman"/>
                <a:sym typeface="Times New Roman"/>
              </a:rPr>
              <a:t>	</a:t>
            </a:r>
            <a:endParaRPr sz="1200">
              <a:solidFill>
                <a:srgbClr val="1F1F1F"/>
              </a:solidFill>
              <a:latin typeface="Times New Roman"/>
              <a:ea typeface="Times New Roman"/>
              <a:cs typeface="Times New Roman"/>
              <a:sym typeface="Times New Roman"/>
            </a:endParaRPr>
          </a:p>
          <a:p>
            <a:pPr indent="0" lvl="0" marL="0" rtl="0" algn="l">
              <a:spcBef>
                <a:spcPts val="1600"/>
              </a:spcBef>
              <a:spcAft>
                <a:spcPts val="0"/>
              </a:spcAft>
              <a:buNone/>
            </a:pPr>
            <a:r>
              <a:t/>
            </a:r>
            <a:endParaRPr sz="1200">
              <a:solidFill>
                <a:srgbClr val="1F1F1F"/>
              </a:solidFill>
              <a:latin typeface="Times New Roman"/>
              <a:ea typeface="Times New Roman"/>
              <a:cs typeface="Times New Roman"/>
              <a:sym typeface="Times New Roman"/>
            </a:endParaRPr>
          </a:p>
          <a:p>
            <a:pPr indent="0" lvl="0" marL="0" rtl="0" algn="l">
              <a:spcBef>
                <a:spcPts val="1600"/>
              </a:spcBef>
              <a:spcAft>
                <a:spcPts val="0"/>
              </a:spcAft>
              <a:buNone/>
            </a:pPr>
            <a:r>
              <a:t/>
            </a:r>
            <a:endParaRPr sz="1200">
              <a:solidFill>
                <a:srgbClr val="1F1F1F"/>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sz="1200">
              <a:solidFill>
                <a:srgbClr val="1F1F1F"/>
              </a:solidFill>
              <a:latin typeface="Times New Roman"/>
              <a:ea typeface="Times New Roman"/>
              <a:cs typeface="Times New Roman"/>
              <a:sym typeface="Times New Roman"/>
            </a:endParaRPr>
          </a:p>
          <a:p>
            <a:pPr indent="0" lvl="0" marL="914400" rtl="0" algn="l">
              <a:spcBef>
                <a:spcPts val="1600"/>
              </a:spcBef>
              <a:spcAft>
                <a:spcPts val="0"/>
              </a:spcAft>
              <a:buNone/>
            </a:pPr>
            <a:r>
              <a:t/>
            </a:r>
            <a:endParaRPr sz="1200">
              <a:solidFill>
                <a:srgbClr val="1F1F1F"/>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200">
              <a:solidFill>
                <a:srgbClr val="1F1F1F"/>
              </a:solidFill>
              <a:latin typeface="Times New Roman"/>
              <a:ea typeface="Times New Roman"/>
              <a:cs typeface="Times New Roman"/>
              <a:sym typeface="Times New Roman"/>
            </a:endParaRPr>
          </a:p>
        </p:txBody>
      </p:sp>
      <p:pic>
        <p:nvPicPr>
          <p:cNvPr id="125" name="Google Shape;125;p23"/>
          <p:cNvPicPr preferRelativeResize="0"/>
          <p:nvPr/>
        </p:nvPicPr>
        <p:blipFill>
          <a:blip r:embed="rId3">
            <a:alphaModFix/>
          </a:blip>
          <a:stretch>
            <a:fillRect/>
          </a:stretch>
        </p:blipFill>
        <p:spPr>
          <a:xfrm>
            <a:off x="5971100" y="1429850"/>
            <a:ext cx="2861200" cy="2636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Role of Relational Graphs </a:t>
            </a:r>
            <a:endParaRPr/>
          </a:p>
        </p:txBody>
      </p:sp>
      <p:sp>
        <p:nvSpPr>
          <p:cNvPr id="131" name="Google Shape;131;p24"/>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 Convolutional Networks</a:t>
            </a:r>
            <a:endParaRPr/>
          </a:p>
        </p:txBody>
      </p:sp>
      <p:sp>
        <p:nvSpPr>
          <p:cNvPr id="137" name="Google Shape;137;p25"/>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225000" y="568900"/>
            <a:ext cx="8766900" cy="576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400">
                <a:latin typeface="Courier New"/>
                <a:ea typeface="Courier New"/>
                <a:cs typeface="Courier New"/>
                <a:sym typeface="Courier New"/>
              </a:rPr>
              <a:t>Relational Graph Convolutional Networks(</a:t>
            </a:r>
            <a:r>
              <a:rPr b="1" lang="en" sz="2400">
                <a:latin typeface="Courier New"/>
                <a:ea typeface="Courier New"/>
                <a:cs typeface="Courier New"/>
                <a:sym typeface="Courier New"/>
              </a:rPr>
              <a:t>RGCN</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p:txBody>
      </p:sp>
      <p:sp>
        <p:nvSpPr>
          <p:cNvPr id="143" name="Google Shape;143;p26"/>
          <p:cNvSpPr txBox="1"/>
          <p:nvPr>
            <p:ph idx="1" type="body"/>
          </p:nvPr>
        </p:nvSpPr>
        <p:spPr>
          <a:xfrm>
            <a:off x="225000" y="1145800"/>
            <a:ext cx="8694000" cy="3646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Extension of Graph Convolutional Networks(GCNs), GCNs work well with homogeneous graphs where all edges represent the same type of relationship.However, many real-world graphs are heterogeneous, containing multiple types of relationships.</a:t>
            </a:r>
            <a:endParaRPr sz="1200">
              <a:solidFill>
                <a:schemeClr val="dk1"/>
              </a:solidFill>
              <a:latin typeface="Courier New"/>
              <a:ea typeface="Courier New"/>
              <a:cs typeface="Courier New"/>
              <a:sym typeface="Courier New"/>
            </a:endParaRPr>
          </a:p>
          <a:p>
            <a:pPr indent="-304800" lvl="0" marL="4572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Relational Graph Convolutional Networks (RGCNs) are message passing frameworks for learning valuable latent features of relational graphs.</a:t>
            </a:r>
            <a:endParaRPr sz="1200">
              <a:solidFill>
                <a:schemeClr val="dk1"/>
              </a:solidFill>
              <a:latin typeface="Courier New"/>
              <a:ea typeface="Courier New"/>
              <a:cs typeface="Courier New"/>
              <a:sym typeface="Courier New"/>
            </a:endParaRPr>
          </a:p>
          <a:p>
            <a:pPr indent="-304800" lvl="0" marL="4572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The hidden representation of node i at the (l + 1)th layer in R-GCN is given by.</a:t>
            </a:r>
            <a:endParaRPr sz="1200">
              <a:solidFill>
                <a:schemeClr val="dk1"/>
              </a:solidFill>
              <a:latin typeface="Courier New"/>
              <a:ea typeface="Courier New"/>
              <a:cs typeface="Courier New"/>
              <a:sym typeface="Courier New"/>
            </a:endParaRPr>
          </a:p>
          <a:p>
            <a:pPr indent="0" lvl="0" marL="914400" rtl="0" algn="l">
              <a:spcBef>
                <a:spcPts val="1600"/>
              </a:spcBef>
              <a:spcAft>
                <a:spcPts val="1600"/>
              </a:spcAft>
              <a:buNone/>
            </a:pPr>
            <a:r>
              <a:t/>
            </a:r>
            <a:endParaRPr sz="1200">
              <a:solidFill>
                <a:schemeClr val="dk1"/>
              </a:solidFill>
              <a:latin typeface="Courier New"/>
              <a:ea typeface="Courier New"/>
              <a:cs typeface="Courier New"/>
              <a:sym typeface="Courier New"/>
            </a:endParaRPr>
          </a:p>
        </p:txBody>
      </p:sp>
      <p:pic>
        <p:nvPicPr>
          <p:cNvPr id="144" name="Google Shape;144;p26"/>
          <p:cNvPicPr preferRelativeResize="0"/>
          <p:nvPr/>
        </p:nvPicPr>
        <p:blipFill rotWithShape="1">
          <a:blip r:embed="rId3">
            <a:alphaModFix/>
          </a:blip>
          <a:srcRect b="17438" l="3503" r="1557" t="10530"/>
          <a:stretch/>
        </p:blipFill>
        <p:spPr>
          <a:xfrm>
            <a:off x="2241350" y="3308775"/>
            <a:ext cx="4202050" cy="927225"/>
          </a:xfrm>
          <a:prstGeom prst="rect">
            <a:avLst/>
          </a:prstGeom>
          <a:noFill/>
          <a:ln>
            <a:noFill/>
          </a:ln>
        </p:spPr>
      </p:pic>
      <p:sp>
        <p:nvSpPr>
          <p:cNvPr id="145" name="Google Shape;145;p26"/>
          <p:cNvSpPr txBox="1"/>
          <p:nvPr/>
        </p:nvSpPr>
        <p:spPr>
          <a:xfrm>
            <a:off x="2752925" y="4415200"/>
            <a:ext cx="34011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latin typeface="Courier New"/>
                <a:ea typeface="Courier New"/>
                <a:cs typeface="Courier New"/>
                <a:sym typeface="Courier New"/>
              </a:rPr>
              <a:t>Update rule for Forward pass in RGCNs</a:t>
            </a:r>
            <a:endParaRPr sz="1100">
              <a:solidFill>
                <a:schemeClr val="dk2"/>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400">
                <a:latin typeface="Courier New"/>
                <a:ea typeface="Courier New"/>
                <a:cs typeface="Courier New"/>
                <a:sym typeface="Courier New"/>
              </a:rPr>
              <a:t>Graph Attention </a:t>
            </a:r>
            <a:r>
              <a:rPr b="1" lang="en" sz="2400">
                <a:latin typeface="Courier New"/>
                <a:ea typeface="Courier New"/>
                <a:cs typeface="Courier New"/>
                <a:sym typeface="Courier New"/>
              </a:rPr>
              <a:t>Networks</a:t>
            </a:r>
            <a:r>
              <a:rPr b="1" lang="en" sz="2400">
                <a:latin typeface="Courier New"/>
                <a:ea typeface="Courier New"/>
                <a:cs typeface="Courier New"/>
                <a:sym typeface="Courier New"/>
              </a:rPr>
              <a:t> </a:t>
            </a:r>
            <a:endParaRPr b="1" sz="2400">
              <a:latin typeface="Courier New"/>
              <a:ea typeface="Courier New"/>
              <a:cs typeface="Courier New"/>
              <a:sym typeface="Courier New"/>
            </a:endParaRPr>
          </a:p>
        </p:txBody>
      </p:sp>
      <p:sp>
        <p:nvSpPr>
          <p:cNvPr id="151" name="Google Shape;151;p27"/>
          <p:cNvSpPr txBox="1"/>
          <p:nvPr>
            <p:ph idx="1" type="body"/>
          </p:nvPr>
        </p:nvSpPr>
        <p:spPr>
          <a:xfrm>
            <a:off x="311700" y="1222450"/>
            <a:ext cx="5634900" cy="3921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b="1" lang="en" sz="1200">
                <a:solidFill>
                  <a:schemeClr val="dk1"/>
                </a:solidFill>
                <a:latin typeface="Courier New"/>
                <a:ea typeface="Courier New"/>
                <a:cs typeface="Courier New"/>
                <a:sym typeface="Courier New"/>
              </a:rPr>
              <a:t>Graph Attention Networks (GATs)</a:t>
            </a:r>
            <a:r>
              <a:rPr lang="en" sz="1200">
                <a:solidFill>
                  <a:schemeClr val="dk1"/>
                </a:solidFill>
                <a:latin typeface="Courier New"/>
                <a:ea typeface="Courier New"/>
                <a:cs typeface="Courier New"/>
                <a:sym typeface="Courier New"/>
              </a:rPr>
              <a:t> use attention mechanisms to improve feature learning on graphs.</a:t>
            </a:r>
            <a:endParaRPr sz="1200">
              <a:solidFill>
                <a:schemeClr val="dk1"/>
              </a:solidFill>
              <a:latin typeface="Courier New"/>
              <a:ea typeface="Courier New"/>
              <a:cs typeface="Courier New"/>
              <a:sym typeface="Courier New"/>
            </a:endParaRPr>
          </a:p>
          <a:p>
            <a:pPr indent="-304800" lvl="0" marL="457200" rtl="0" algn="l">
              <a:spcBef>
                <a:spcPts val="0"/>
              </a:spcBef>
              <a:spcAft>
                <a:spcPts val="0"/>
              </a:spcAft>
              <a:buClr>
                <a:schemeClr val="dk1"/>
              </a:buClr>
              <a:buSzPts val="1200"/>
              <a:buChar char="●"/>
            </a:pPr>
            <a:r>
              <a:rPr b="1" lang="en" sz="1200">
                <a:solidFill>
                  <a:schemeClr val="dk1"/>
                </a:solidFill>
                <a:latin typeface="Courier New"/>
                <a:ea typeface="Courier New"/>
                <a:cs typeface="Courier New"/>
                <a:sym typeface="Courier New"/>
              </a:rPr>
              <a:t>Traditional GNNs</a:t>
            </a:r>
            <a:r>
              <a:rPr lang="en" sz="1200">
                <a:solidFill>
                  <a:schemeClr val="dk1"/>
                </a:solidFill>
                <a:latin typeface="Courier New"/>
                <a:ea typeface="Courier New"/>
                <a:cs typeface="Courier New"/>
                <a:sym typeface="Courier New"/>
              </a:rPr>
              <a:t> like Graph Convolutional Networks (GCNs) treat all neighboring nodes equally when updating a node's features.</a:t>
            </a:r>
            <a:endParaRPr sz="1200">
              <a:solidFill>
                <a:schemeClr val="dk1"/>
              </a:solidFill>
              <a:latin typeface="Courier New"/>
              <a:ea typeface="Courier New"/>
              <a:cs typeface="Courier New"/>
              <a:sym typeface="Courier New"/>
            </a:endParaRPr>
          </a:p>
          <a:p>
            <a:pPr indent="-304800" lvl="0" marL="457200" rtl="0" algn="l">
              <a:spcBef>
                <a:spcPts val="0"/>
              </a:spcBef>
              <a:spcAft>
                <a:spcPts val="0"/>
              </a:spcAft>
              <a:buClr>
                <a:schemeClr val="dk1"/>
              </a:buClr>
              <a:buSzPts val="1200"/>
              <a:buChar char="●"/>
            </a:pPr>
            <a:r>
              <a:rPr b="1" lang="en" sz="1200">
                <a:solidFill>
                  <a:schemeClr val="dk1"/>
                </a:solidFill>
                <a:latin typeface="Courier New"/>
                <a:ea typeface="Courier New"/>
                <a:cs typeface="Courier New"/>
                <a:sym typeface="Courier New"/>
              </a:rPr>
              <a:t>GATs</a:t>
            </a:r>
            <a:r>
              <a:rPr lang="en" sz="1200">
                <a:solidFill>
                  <a:schemeClr val="dk1"/>
                </a:solidFill>
                <a:latin typeface="Courier New"/>
                <a:ea typeface="Courier New"/>
                <a:cs typeface="Courier New"/>
                <a:sym typeface="Courier New"/>
              </a:rPr>
              <a:t> assign </a:t>
            </a:r>
            <a:r>
              <a:rPr b="1" lang="en" sz="1200">
                <a:solidFill>
                  <a:schemeClr val="dk1"/>
                </a:solidFill>
                <a:latin typeface="Courier New"/>
                <a:ea typeface="Courier New"/>
                <a:cs typeface="Courier New"/>
                <a:sym typeface="Courier New"/>
              </a:rPr>
              <a:t>attention coefficients</a:t>
            </a:r>
            <a:r>
              <a:rPr lang="en" sz="1200">
                <a:solidFill>
                  <a:schemeClr val="dk1"/>
                </a:solidFill>
                <a:latin typeface="Courier New"/>
                <a:ea typeface="Courier New"/>
                <a:cs typeface="Courier New"/>
                <a:sym typeface="Courier New"/>
              </a:rPr>
              <a:t> to each neighbor, emphasizing the most important ones.</a:t>
            </a:r>
            <a:endParaRPr sz="1200">
              <a:solidFill>
                <a:schemeClr val="dk1"/>
              </a:solidFill>
              <a:latin typeface="Courier New"/>
              <a:ea typeface="Courier New"/>
              <a:cs typeface="Courier New"/>
              <a:sym typeface="Courier New"/>
            </a:endParaRPr>
          </a:p>
          <a:p>
            <a:pPr indent="-304800" lvl="0" marL="4572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This helps nodes focus on relevant neighbors, improving context-sensitive learning and adaptability in the network.</a:t>
            </a:r>
            <a:endParaRPr sz="1200">
              <a:solidFill>
                <a:schemeClr val="dk1"/>
              </a:solidFill>
              <a:latin typeface="Courier New"/>
              <a:ea typeface="Courier New"/>
              <a:cs typeface="Courier New"/>
              <a:sym typeface="Courier New"/>
            </a:endParaRPr>
          </a:p>
          <a:p>
            <a:pPr indent="0" lvl="0" marL="457200" rtl="0" algn="l">
              <a:spcBef>
                <a:spcPts val="1600"/>
              </a:spcBef>
              <a:spcAft>
                <a:spcPts val="0"/>
              </a:spcAft>
              <a:buNone/>
            </a:pPr>
            <a:r>
              <a:t/>
            </a:r>
            <a:endParaRPr sz="1200">
              <a:latin typeface="Courier New"/>
              <a:ea typeface="Courier New"/>
              <a:cs typeface="Courier New"/>
              <a:sym typeface="Courier New"/>
            </a:endParaRPr>
          </a:p>
          <a:p>
            <a:pPr indent="0" lvl="0" marL="457200" rtl="0" algn="l">
              <a:spcBef>
                <a:spcPts val="1600"/>
              </a:spcBef>
              <a:spcAft>
                <a:spcPts val="0"/>
              </a:spcAft>
              <a:buNone/>
            </a:pPr>
            <a:r>
              <a:t/>
            </a:r>
            <a:endParaRPr sz="1200">
              <a:latin typeface="Courier New"/>
              <a:ea typeface="Courier New"/>
              <a:cs typeface="Courier New"/>
              <a:sym typeface="Courier New"/>
            </a:endParaRPr>
          </a:p>
          <a:p>
            <a:pPr indent="0" lvl="0" marL="914400" rtl="0" algn="l">
              <a:spcBef>
                <a:spcPts val="1600"/>
              </a:spcBef>
              <a:spcAft>
                <a:spcPts val="1600"/>
              </a:spcAft>
              <a:buNone/>
            </a:pPr>
            <a:r>
              <a:t/>
            </a:r>
            <a:endParaRPr sz="1200">
              <a:latin typeface="Courier New"/>
              <a:ea typeface="Courier New"/>
              <a:cs typeface="Courier New"/>
              <a:sym typeface="Courier New"/>
            </a:endParaRPr>
          </a:p>
        </p:txBody>
      </p:sp>
      <p:pic>
        <p:nvPicPr>
          <p:cNvPr id="152" name="Google Shape;152;p27"/>
          <p:cNvPicPr preferRelativeResize="0"/>
          <p:nvPr/>
        </p:nvPicPr>
        <p:blipFill rotWithShape="1">
          <a:blip r:embed="rId4">
            <a:alphaModFix/>
          </a:blip>
          <a:srcRect b="0" l="0" r="0" t="-1822"/>
          <a:stretch/>
        </p:blipFill>
        <p:spPr>
          <a:xfrm>
            <a:off x="5872875" y="1355950"/>
            <a:ext cx="3271125" cy="2060562"/>
          </a:xfrm>
          <a:prstGeom prst="rect">
            <a:avLst/>
          </a:prstGeom>
          <a:noFill/>
          <a:ln>
            <a:noFill/>
          </a:ln>
        </p:spPr>
      </p:pic>
      <p:sp>
        <p:nvSpPr>
          <p:cNvPr id="153" name="Google Shape;153;p27"/>
          <p:cNvSpPr txBox="1"/>
          <p:nvPr/>
        </p:nvSpPr>
        <p:spPr>
          <a:xfrm>
            <a:off x="6192825" y="3550025"/>
            <a:ext cx="2909100" cy="7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1"/>
                </a:solidFill>
                <a:latin typeface="Courier New"/>
                <a:ea typeface="Courier New"/>
                <a:cs typeface="Courier New"/>
                <a:sym typeface="Courier New"/>
              </a:rPr>
              <a:t>Towards AI. (n.d.). </a:t>
            </a:r>
            <a:r>
              <a:rPr i="1" lang="en" sz="800">
                <a:solidFill>
                  <a:schemeClr val="dk1"/>
                </a:solidFill>
                <a:latin typeface="Courier New"/>
                <a:ea typeface="Courier New"/>
                <a:cs typeface="Courier New"/>
                <a:sym typeface="Courier New"/>
              </a:rPr>
              <a:t>Graph Attention Networks Paper Explained with Illustration and PyTorch Implementation</a:t>
            </a:r>
            <a:r>
              <a:rPr lang="en" sz="800">
                <a:solidFill>
                  <a:schemeClr val="dk1"/>
                </a:solidFill>
                <a:latin typeface="Courier New"/>
                <a:ea typeface="Courier New"/>
                <a:cs typeface="Courier New"/>
                <a:sym typeface="Courier New"/>
              </a:rPr>
              <a:t>. Towards AI.</a:t>
            </a:r>
            <a:r>
              <a:rPr lang="en" sz="800">
                <a:solidFill>
                  <a:schemeClr val="dk1"/>
                </a:solidFill>
                <a:uFill>
                  <a:noFill/>
                </a:uFill>
                <a:latin typeface="Courier New"/>
                <a:ea typeface="Courier New"/>
                <a:cs typeface="Courier New"/>
                <a:sym typeface="Courier New"/>
                <a:hlinkClick r:id="rId5">
                  <a:extLst>
                    <a:ext uri="{A12FA001-AC4F-418D-AE19-62706E023703}">
                      <ahyp:hlinkClr val="tx"/>
                    </a:ext>
                  </a:extLst>
                </a:hlinkClick>
              </a:rPr>
              <a:t> </a:t>
            </a:r>
            <a:r>
              <a:rPr lang="en" sz="800" u="sng">
                <a:solidFill>
                  <a:schemeClr val="hlink"/>
                </a:solidFill>
                <a:latin typeface="Courier New"/>
                <a:ea typeface="Courier New"/>
                <a:cs typeface="Courier New"/>
                <a:sym typeface="Courier New"/>
                <a:hlinkClick r:id="rId6"/>
              </a:rPr>
              <a:t>https://pub.towardsai.net/graph-attention-networks-paper-explained-with-illustration-and-pytorch-implementation-eb35edba562c</a:t>
            </a:r>
            <a:r>
              <a:rPr lang="en" sz="800">
                <a:solidFill>
                  <a:schemeClr val="dk1"/>
                </a:solidFill>
                <a:latin typeface="Courier New"/>
                <a:ea typeface="Courier New"/>
                <a:cs typeface="Courier New"/>
                <a:sym typeface="Courier New"/>
              </a:rPr>
              <a:t>.</a:t>
            </a:r>
            <a:endParaRPr sz="800">
              <a:solidFill>
                <a:schemeClr val="dk2"/>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ourier New"/>
                <a:ea typeface="Courier New"/>
                <a:cs typeface="Courier New"/>
                <a:sym typeface="Courier New"/>
              </a:rPr>
              <a:t>Related Work</a:t>
            </a:r>
            <a:endParaRPr b="1" sz="2400">
              <a:latin typeface="Courier New"/>
              <a:ea typeface="Courier New"/>
              <a:cs typeface="Courier New"/>
              <a:sym typeface="Courier New"/>
            </a:endParaRPr>
          </a:p>
        </p:txBody>
      </p:sp>
      <p:sp>
        <p:nvSpPr>
          <p:cNvPr id="159" name="Google Shape;159;p28"/>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Courier New"/>
              <a:buChar char="●"/>
            </a:pPr>
            <a:r>
              <a:rPr b="1" lang="en" sz="1200">
                <a:solidFill>
                  <a:schemeClr val="dk1"/>
                </a:solidFill>
                <a:latin typeface="Courier New"/>
                <a:ea typeface="Courier New"/>
                <a:cs typeface="Courier New"/>
                <a:sym typeface="Courier New"/>
              </a:rPr>
              <a:t>NerveNet [Wang et al., 2018]</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304800" lvl="1" marL="9144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Uses GNNs to represent RL policies in MuJoCo environments.</a:t>
            </a:r>
            <a:endParaRPr sz="1200">
              <a:solidFill>
                <a:schemeClr val="dk1"/>
              </a:solidFill>
              <a:latin typeface="Courier New"/>
              <a:ea typeface="Courier New"/>
              <a:cs typeface="Courier New"/>
              <a:sym typeface="Courier New"/>
            </a:endParaRPr>
          </a:p>
          <a:p>
            <a:pPr indent="-304800" lvl="1" marL="9144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Focuses on node features without explicit relational modeling.</a:t>
            </a:r>
            <a:endParaRPr sz="1200">
              <a:solidFill>
                <a:schemeClr val="dk1"/>
              </a:solidFill>
              <a:latin typeface="Courier New"/>
              <a:ea typeface="Courier New"/>
              <a:cs typeface="Courier New"/>
              <a:sym typeface="Courier New"/>
            </a:endParaRPr>
          </a:p>
          <a:p>
            <a:pPr indent="-304800" lvl="1" marL="9144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Each node represents a movable part in multi-joint robotic avatars.</a:t>
            </a:r>
            <a:endParaRPr sz="1200">
              <a:solidFill>
                <a:schemeClr val="dk1"/>
              </a:solidFill>
              <a:latin typeface="Courier New"/>
              <a:ea typeface="Courier New"/>
              <a:cs typeface="Courier New"/>
              <a:sym typeface="Courier New"/>
            </a:endParaRPr>
          </a:p>
          <a:p>
            <a:pPr indent="-304800" lvl="1" marL="9144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Outperforms MLPs in both performance and generalization.</a:t>
            </a:r>
            <a:endParaRPr b="1" sz="1200">
              <a:solidFill>
                <a:schemeClr val="dk1"/>
              </a:solidFill>
              <a:latin typeface="Courier New"/>
              <a:ea typeface="Courier New"/>
              <a:cs typeface="Courier New"/>
              <a:sym typeface="Courier New"/>
            </a:endParaRPr>
          </a:p>
          <a:p>
            <a:pPr indent="-304800" lvl="0" marL="457200" rtl="0" algn="l">
              <a:spcBef>
                <a:spcPts val="0"/>
              </a:spcBef>
              <a:spcAft>
                <a:spcPts val="0"/>
              </a:spcAft>
              <a:buClr>
                <a:schemeClr val="dk1"/>
              </a:buClr>
              <a:buSzPts val="1200"/>
              <a:buFont typeface="Courier New"/>
              <a:buChar char="●"/>
            </a:pPr>
            <a:r>
              <a:rPr b="1" lang="en" sz="1200">
                <a:solidFill>
                  <a:schemeClr val="dk1"/>
                </a:solidFill>
                <a:latin typeface="Courier New"/>
                <a:ea typeface="Courier New"/>
                <a:cs typeface="Courier New"/>
                <a:sym typeface="Courier New"/>
              </a:rPr>
              <a:t>DRL-GAT-SA [Peng et al., 2022]</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304800" lvl="1" marL="9144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Combines graph attention with RL for enhanced situational awareness and safety.</a:t>
            </a:r>
            <a:endParaRPr sz="1200">
              <a:solidFill>
                <a:schemeClr val="dk1"/>
              </a:solidFill>
              <a:latin typeface="Courier New"/>
              <a:ea typeface="Courier New"/>
              <a:cs typeface="Courier New"/>
              <a:sym typeface="Courier New"/>
            </a:endParaRPr>
          </a:p>
          <a:p>
            <a:pPr indent="-304800" lvl="1" marL="9144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Does not handle dynamic edge weighting or complex relational learning.</a:t>
            </a:r>
            <a:endParaRPr sz="1200">
              <a:solidFill>
                <a:schemeClr val="dk1"/>
              </a:solidFill>
              <a:latin typeface="Courier New"/>
              <a:ea typeface="Courier New"/>
              <a:cs typeface="Courier New"/>
              <a:sym typeface="Courier New"/>
            </a:endParaRPr>
          </a:p>
          <a:p>
            <a:pPr indent="0" lvl="0" marL="0" rtl="0" algn="l">
              <a:spcBef>
                <a:spcPts val="1200"/>
              </a:spcBef>
              <a:spcAft>
                <a:spcPts val="1600"/>
              </a:spcAft>
              <a:buNone/>
            </a:pPr>
            <a:r>
              <a:t/>
            </a:r>
            <a:endParaRPr/>
          </a:p>
        </p:txBody>
      </p:sp>
      <p:pic>
        <p:nvPicPr>
          <p:cNvPr id="160" name="Google Shape;160;p28"/>
          <p:cNvPicPr preferRelativeResize="0"/>
          <p:nvPr/>
        </p:nvPicPr>
        <p:blipFill>
          <a:blip r:embed="rId3">
            <a:alphaModFix/>
          </a:blip>
          <a:stretch>
            <a:fillRect/>
          </a:stretch>
        </p:blipFill>
        <p:spPr>
          <a:xfrm>
            <a:off x="1803677" y="3107500"/>
            <a:ext cx="5536649" cy="2036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idx="1" type="body"/>
          </p:nvPr>
        </p:nvSpPr>
        <p:spPr>
          <a:xfrm>
            <a:off x="311700" y="2287400"/>
            <a:ext cx="8520600" cy="12405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 sz="4000">
                <a:solidFill>
                  <a:schemeClr val="dk1"/>
                </a:solidFill>
                <a:latin typeface="Courier New"/>
                <a:ea typeface="Courier New"/>
                <a:cs typeface="Courier New"/>
                <a:sym typeface="Courier New"/>
              </a:rPr>
              <a:t>Methodology</a:t>
            </a:r>
            <a:endParaRPr b="1" sz="4000">
              <a:solidFill>
                <a:schemeClr val="dk1"/>
              </a:solidFill>
              <a:latin typeface="Courier New"/>
              <a:ea typeface="Courier New"/>
              <a:cs typeface="Courier New"/>
              <a:sym typeface="Courier New"/>
            </a:endParaRPr>
          </a:p>
          <a:p>
            <a:pPr indent="0" lvl="0" marL="0" rtl="0" algn="ctr">
              <a:spcBef>
                <a:spcPts val="0"/>
              </a:spcBef>
              <a:spcAft>
                <a:spcPts val="0"/>
              </a:spcAft>
              <a:buClr>
                <a:schemeClr val="dk1"/>
              </a:buClr>
              <a:buSzPts val="1100"/>
              <a:buFont typeface="Arial"/>
              <a:buNone/>
            </a:pPr>
            <a:r>
              <a:t/>
            </a:r>
            <a:endParaRPr b="1" sz="4000">
              <a:latin typeface="Courier New"/>
              <a:ea typeface="Courier New"/>
              <a:cs typeface="Courier New"/>
              <a:sym typeface="Courier New"/>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ourier New"/>
                <a:ea typeface="Courier New"/>
                <a:cs typeface="Courier New"/>
                <a:sym typeface="Courier New"/>
              </a:rPr>
              <a:t>RGCNs Graph Construction</a:t>
            </a:r>
            <a:endParaRPr b="1" sz="2400">
              <a:latin typeface="Courier New"/>
              <a:ea typeface="Courier New"/>
              <a:cs typeface="Courier New"/>
              <a:sym typeface="Courier New"/>
            </a:endParaRPr>
          </a:p>
        </p:txBody>
      </p:sp>
      <p:sp>
        <p:nvSpPr>
          <p:cNvPr id="171" name="Google Shape;171;p30"/>
          <p:cNvSpPr txBox="1"/>
          <p:nvPr>
            <p:ph idx="1" type="body"/>
          </p:nvPr>
        </p:nvSpPr>
        <p:spPr>
          <a:xfrm>
            <a:off x="311700" y="1222450"/>
            <a:ext cx="8520600" cy="3921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R-GCNs update node features by aggregating transformed features from neighboring nodes based on their relationships.</a:t>
            </a:r>
            <a:endParaRPr sz="1200">
              <a:solidFill>
                <a:schemeClr val="dk1"/>
              </a:solidFill>
              <a:latin typeface="Courier New"/>
              <a:ea typeface="Courier New"/>
              <a:cs typeface="Courier New"/>
              <a:sym typeface="Courier New"/>
            </a:endParaRPr>
          </a:p>
          <a:p>
            <a:pPr indent="-304800" lvl="0" marL="4572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Nodes incorporate their own features using self-loops, treated separately from other interactions.</a:t>
            </a:r>
            <a:endParaRPr sz="1200">
              <a:solidFill>
                <a:schemeClr val="dk1"/>
              </a:solidFill>
              <a:latin typeface="Courier New"/>
              <a:ea typeface="Courier New"/>
              <a:cs typeface="Courier New"/>
              <a:sym typeface="Courier New"/>
            </a:endParaRPr>
          </a:p>
          <a:p>
            <a:pPr indent="-304800" lvl="0" marL="4572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In the Grid-to-Graph approach, self-loops are treated like regular edges, with the same relation label, which simplifies node updates.</a:t>
            </a:r>
            <a:endParaRPr sz="1200">
              <a:solidFill>
                <a:schemeClr val="dk1"/>
              </a:solidFill>
              <a:latin typeface="Courier New"/>
              <a:ea typeface="Courier New"/>
              <a:cs typeface="Courier New"/>
              <a:sym typeface="Courier New"/>
            </a:endParaRPr>
          </a:p>
          <a:p>
            <a:pPr indent="0" lvl="0" marL="457200" rtl="0" algn="l">
              <a:spcBef>
                <a:spcPts val="1600"/>
              </a:spcBef>
              <a:spcAft>
                <a:spcPts val="0"/>
              </a:spcAft>
              <a:buNone/>
            </a:pPr>
            <a:r>
              <a:t/>
            </a:r>
            <a:endParaRPr sz="1200">
              <a:solidFill>
                <a:schemeClr val="dk1"/>
              </a:solidFill>
              <a:latin typeface="Courier New"/>
              <a:ea typeface="Courier New"/>
              <a:cs typeface="Courier New"/>
              <a:sym typeface="Courier New"/>
            </a:endParaRPr>
          </a:p>
          <a:p>
            <a:pPr indent="0" lvl="0" marL="0" rtl="0" algn="l">
              <a:spcBef>
                <a:spcPts val="1600"/>
              </a:spcBef>
              <a:spcAft>
                <a:spcPts val="0"/>
              </a:spcAft>
              <a:buClr>
                <a:schemeClr val="dk1"/>
              </a:buClr>
              <a:buSzPts val="1100"/>
              <a:buFont typeface="Arial"/>
              <a:buNone/>
            </a:pPr>
            <a:r>
              <a:t/>
            </a:r>
            <a:endParaRPr sz="1200">
              <a:solidFill>
                <a:schemeClr val="dk1"/>
              </a:solidFill>
              <a:latin typeface="Courier New"/>
              <a:ea typeface="Courier New"/>
              <a:cs typeface="Courier New"/>
              <a:sym typeface="Courier New"/>
            </a:endParaRPr>
          </a:p>
          <a:p>
            <a:pPr indent="0" lvl="0" marL="0" rtl="0" algn="l">
              <a:spcBef>
                <a:spcPts val="1600"/>
              </a:spcBef>
              <a:spcAft>
                <a:spcPts val="0"/>
              </a:spcAft>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indent="0" lvl="0" marL="0" rtl="0" algn="l">
              <a:spcBef>
                <a:spcPts val="1600"/>
              </a:spcBef>
              <a:spcAft>
                <a:spcPts val="0"/>
              </a:spcAft>
              <a:buNone/>
            </a:pPr>
            <a:r>
              <a:t/>
            </a:r>
            <a:endParaRPr sz="1200">
              <a:solidFill>
                <a:schemeClr val="dk1"/>
              </a:solidFill>
              <a:latin typeface="Courier New"/>
              <a:ea typeface="Courier New"/>
              <a:cs typeface="Courier New"/>
              <a:sym typeface="Courier New"/>
            </a:endParaRPr>
          </a:p>
          <a:p>
            <a:pPr indent="0" lvl="0" marL="0" rtl="0" algn="l">
              <a:spcBef>
                <a:spcPts val="1600"/>
              </a:spcBef>
              <a:spcAft>
                <a:spcPts val="1600"/>
              </a:spcAft>
              <a:buNone/>
            </a:pPr>
            <a:r>
              <a:t/>
            </a:r>
            <a:endParaRPr sz="1200">
              <a:solidFill>
                <a:schemeClr val="dk1"/>
              </a:solidFill>
              <a:latin typeface="Courier New"/>
              <a:ea typeface="Courier New"/>
              <a:cs typeface="Courier New"/>
              <a:sym typeface="Courier New"/>
            </a:endParaRPr>
          </a:p>
        </p:txBody>
      </p:sp>
      <p:pic>
        <p:nvPicPr>
          <p:cNvPr id="172" name="Google Shape;172;p30"/>
          <p:cNvPicPr preferRelativeResize="0"/>
          <p:nvPr/>
        </p:nvPicPr>
        <p:blipFill rotWithShape="1">
          <a:blip r:embed="rId3">
            <a:alphaModFix/>
          </a:blip>
          <a:srcRect b="0" l="0" r="0" t="11777"/>
          <a:stretch/>
        </p:blipFill>
        <p:spPr>
          <a:xfrm>
            <a:off x="3592000" y="3140550"/>
            <a:ext cx="2967500" cy="761250"/>
          </a:xfrm>
          <a:prstGeom prst="rect">
            <a:avLst/>
          </a:prstGeom>
          <a:noFill/>
          <a:ln>
            <a:noFill/>
          </a:ln>
        </p:spPr>
      </p:pic>
      <p:sp>
        <p:nvSpPr>
          <p:cNvPr id="173" name="Google Shape;173;p30"/>
          <p:cNvSpPr txBox="1"/>
          <p:nvPr/>
        </p:nvSpPr>
        <p:spPr>
          <a:xfrm>
            <a:off x="224700" y="4424875"/>
            <a:ext cx="8199900" cy="46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chemeClr val="dk1"/>
                </a:solidFill>
                <a:latin typeface="Courier New"/>
                <a:ea typeface="Courier New"/>
                <a:cs typeface="Courier New"/>
                <a:sym typeface="Courier New"/>
              </a:rPr>
              <a:t>Grid-to-Graph paper* : </a:t>
            </a:r>
            <a:r>
              <a:rPr lang="en" sz="1200">
                <a:solidFill>
                  <a:srgbClr val="222222"/>
                </a:solidFill>
                <a:highlight>
                  <a:srgbClr val="FFFFFF"/>
                </a:highlight>
                <a:latin typeface="Courier New"/>
                <a:ea typeface="Courier New"/>
                <a:cs typeface="Courier New"/>
                <a:sym typeface="Courier New"/>
              </a:rPr>
              <a:t>Jiang, Zhengyao, et al. "Grid-to-graph: Flexible spatial relational inductive biases for reinforcement learning." </a:t>
            </a:r>
            <a:r>
              <a:rPr i="1" lang="en" sz="1200">
                <a:solidFill>
                  <a:srgbClr val="222222"/>
                </a:solidFill>
                <a:highlight>
                  <a:srgbClr val="FFFFFF"/>
                </a:highlight>
                <a:latin typeface="Courier New"/>
                <a:ea typeface="Courier New"/>
                <a:cs typeface="Courier New"/>
                <a:sym typeface="Courier New"/>
              </a:rPr>
              <a:t>arXiv preprint arXiv:2102.04220</a:t>
            </a:r>
            <a:r>
              <a:rPr lang="en" sz="1200">
                <a:solidFill>
                  <a:srgbClr val="222222"/>
                </a:solidFill>
                <a:highlight>
                  <a:srgbClr val="FFFFFF"/>
                </a:highlight>
                <a:latin typeface="Courier New"/>
                <a:ea typeface="Courier New"/>
                <a:cs typeface="Courier New"/>
                <a:sym typeface="Courier New"/>
              </a:rPr>
              <a:t> (2021)</a:t>
            </a:r>
            <a:r>
              <a:rPr lang="en" sz="1200">
                <a:solidFill>
                  <a:srgbClr val="222222"/>
                </a:solidFill>
                <a:highlight>
                  <a:srgbClr val="FFFFFF"/>
                </a:highlight>
              </a:rPr>
              <a:t>.</a:t>
            </a:r>
            <a:endParaRPr sz="12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ourier New"/>
                <a:ea typeface="Courier New"/>
                <a:cs typeface="Courier New"/>
                <a:sym typeface="Courier New"/>
              </a:rPr>
              <a:t>Relational Determination Rules</a:t>
            </a:r>
            <a:endParaRPr b="1" sz="2400">
              <a:latin typeface="Courier New"/>
              <a:ea typeface="Courier New"/>
              <a:cs typeface="Courier New"/>
              <a:sym typeface="Courier New"/>
            </a:endParaRPr>
          </a:p>
        </p:txBody>
      </p:sp>
      <p:sp>
        <p:nvSpPr>
          <p:cNvPr id="179" name="Google Shape;179;p31"/>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Courier New"/>
              <a:buChar char="●"/>
            </a:pPr>
            <a:r>
              <a:rPr lang="en" sz="1200">
                <a:latin typeface="Courier New"/>
                <a:ea typeface="Courier New"/>
                <a:cs typeface="Courier New"/>
                <a:sym typeface="Courier New"/>
              </a:rPr>
              <a:t>To construct the relational graph, we implement relational determination rules inspired by the methodologies outlined in the Grid-to-Graph paper. Each rule is </a:t>
            </a:r>
            <a:r>
              <a:rPr lang="en" sz="1200">
                <a:latin typeface="Courier New"/>
                <a:ea typeface="Courier New"/>
                <a:cs typeface="Courier New"/>
                <a:sym typeface="Courier New"/>
              </a:rPr>
              <a:t>defined</a:t>
            </a:r>
            <a:r>
              <a:rPr lang="en" sz="1200">
                <a:latin typeface="Courier New"/>
                <a:ea typeface="Courier New"/>
                <a:cs typeface="Courier New"/>
                <a:sym typeface="Courier New"/>
              </a:rPr>
              <a:t> as follows : </a:t>
            </a:r>
            <a:endParaRPr sz="1200">
              <a:latin typeface="Courier New"/>
              <a:ea typeface="Courier New"/>
              <a:cs typeface="Courier New"/>
              <a:sym typeface="Courier New"/>
            </a:endParaRPr>
          </a:p>
          <a:p>
            <a:pPr indent="-304800" lvl="1" marL="914400" rtl="0" algn="l">
              <a:spcBef>
                <a:spcPts val="0"/>
              </a:spcBef>
              <a:spcAft>
                <a:spcPts val="0"/>
              </a:spcAft>
              <a:buSzPts val="1200"/>
              <a:buFont typeface="Courier New"/>
              <a:buChar char="○"/>
            </a:pPr>
            <a:r>
              <a:rPr lang="en" sz="1200">
                <a:latin typeface="Courier New"/>
                <a:ea typeface="Courier New"/>
                <a:cs typeface="Courier New"/>
                <a:sym typeface="Courier New"/>
              </a:rPr>
              <a:t>r(a,b)     condition</a:t>
            </a:r>
            <a:endParaRPr sz="1200">
              <a:latin typeface="Courier New"/>
              <a:ea typeface="Courier New"/>
              <a:cs typeface="Courier New"/>
              <a:sym typeface="Courier New"/>
            </a:endParaRPr>
          </a:p>
          <a:p>
            <a:pPr indent="-304800" lvl="2" marL="1371600" rtl="0" algn="l">
              <a:spcBef>
                <a:spcPts val="0"/>
              </a:spcBef>
              <a:spcAft>
                <a:spcPts val="0"/>
              </a:spcAft>
              <a:buSzPts val="1200"/>
              <a:buFont typeface="Courier New"/>
              <a:buChar char="■"/>
            </a:pPr>
            <a:r>
              <a:rPr lang="en" sz="1200">
                <a:latin typeface="Courier New"/>
                <a:ea typeface="Courier New"/>
                <a:cs typeface="Courier New"/>
                <a:sym typeface="Courier New"/>
              </a:rPr>
              <a:t>where r(a,b) defines a relation from entity a to b with label r, and the condition describes a logical statement that must be true for the relation to be established.</a:t>
            </a:r>
            <a:endParaRPr sz="1200">
              <a:latin typeface="Courier New"/>
              <a:ea typeface="Courier New"/>
              <a:cs typeface="Courier New"/>
              <a:sym typeface="Courier New"/>
            </a:endParaRPr>
          </a:p>
          <a:p>
            <a:pPr indent="-304800" lvl="2" marL="1371600" rtl="0" algn="l">
              <a:spcBef>
                <a:spcPts val="0"/>
              </a:spcBef>
              <a:spcAft>
                <a:spcPts val="0"/>
              </a:spcAft>
              <a:buSzPts val="1200"/>
              <a:buFont typeface="Courier New"/>
              <a:buChar char="■"/>
            </a:pPr>
            <a:r>
              <a:rPr lang="en" sz="1200">
                <a:latin typeface="Courier New"/>
                <a:ea typeface="Courier New"/>
                <a:cs typeface="Courier New"/>
                <a:sym typeface="Courier New"/>
              </a:rPr>
              <a:t>These rules are applied based on the positions and other attributes of the objects, helping the model to understand and encode the spatial and relational structure of the environment effectively.</a:t>
            </a:r>
            <a:endParaRPr sz="1200">
              <a:latin typeface="Courier New"/>
              <a:ea typeface="Courier New"/>
              <a:cs typeface="Courier New"/>
              <a:sym typeface="Courier New"/>
            </a:endParaRPr>
          </a:p>
          <a:p>
            <a:pPr indent="0" lvl="0" marL="0" rtl="0" algn="l">
              <a:spcBef>
                <a:spcPts val="1600"/>
              </a:spcBef>
              <a:spcAft>
                <a:spcPts val="0"/>
              </a:spcAft>
              <a:buNone/>
            </a:pPr>
            <a:r>
              <a:t/>
            </a:r>
            <a:endParaRPr sz="1200">
              <a:latin typeface="Courier New"/>
              <a:ea typeface="Courier New"/>
              <a:cs typeface="Courier New"/>
              <a:sym typeface="Courier New"/>
            </a:endParaRPr>
          </a:p>
          <a:p>
            <a:pPr indent="0" lvl="0" marL="457200" rtl="0" algn="l">
              <a:spcBef>
                <a:spcPts val="1600"/>
              </a:spcBef>
              <a:spcAft>
                <a:spcPts val="1600"/>
              </a:spcAft>
              <a:buNone/>
            </a:pPr>
            <a:r>
              <a:t/>
            </a:r>
            <a:endParaRPr sz="1200">
              <a:latin typeface="Courier New"/>
              <a:ea typeface="Courier New"/>
              <a:cs typeface="Courier New"/>
              <a:sym typeface="Courier New"/>
            </a:endParaRPr>
          </a:p>
        </p:txBody>
      </p:sp>
      <p:sp>
        <p:nvSpPr>
          <p:cNvPr id="180" name="Google Shape;180;p31"/>
          <p:cNvSpPr/>
          <p:nvPr/>
        </p:nvSpPr>
        <p:spPr>
          <a:xfrm>
            <a:off x="1908625" y="2025975"/>
            <a:ext cx="314400" cy="63000"/>
          </a:xfrm>
          <a:prstGeom prst="lef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dk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Contents</a:t>
            </a:r>
            <a:endParaRPr b="1">
              <a:latin typeface="Times New Roman"/>
              <a:ea typeface="Times New Roman"/>
              <a:cs typeface="Times New Roman"/>
              <a:sym typeface="Times New Roman"/>
            </a:endParaRPr>
          </a:p>
        </p:txBody>
      </p:sp>
      <p:sp>
        <p:nvSpPr>
          <p:cNvPr id="63" name="Google Shape;63;p14"/>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Introduction</a:t>
            </a:r>
            <a:endParaRPr>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Background and Related Work</a:t>
            </a:r>
            <a:endParaRPr>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Methodology </a:t>
            </a:r>
            <a:endParaRPr>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Experimental Settings</a:t>
            </a:r>
            <a:endParaRPr>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Experimental Results</a:t>
            </a:r>
            <a:endParaRPr>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Conclusion</a:t>
            </a:r>
            <a:endParaRPr>
              <a:solidFill>
                <a:schemeClr val="dk1"/>
              </a:solidFill>
              <a:latin typeface="Times New Roman"/>
              <a:ea typeface="Times New Roman"/>
              <a:cs typeface="Times New Roman"/>
              <a:sym typeface="Times New Roman"/>
            </a:endParaRPr>
          </a:p>
          <a:p>
            <a:pPr indent="0" lvl="0" marL="0" rtl="0" algn="l">
              <a:spcBef>
                <a:spcPts val="0"/>
              </a:spcBef>
              <a:spcAft>
                <a:spcPts val="160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ourier New"/>
                <a:ea typeface="Courier New"/>
                <a:cs typeface="Courier New"/>
                <a:sym typeface="Courier New"/>
              </a:rPr>
              <a:t>Encoding Relational Inductive Biases</a:t>
            </a:r>
            <a:endParaRPr b="1" sz="2400">
              <a:latin typeface="Courier New"/>
              <a:ea typeface="Courier New"/>
              <a:cs typeface="Courier New"/>
              <a:sym typeface="Courier New"/>
            </a:endParaRPr>
          </a:p>
        </p:txBody>
      </p:sp>
      <p:sp>
        <p:nvSpPr>
          <p:cNvPr id="186" name="Google Shape;186;p32"/>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Courier New"/>
              <a:buChar char="●"/>
            </a:pPr>
            <a:r>
              <a:rPr lang="en" sz="1200">
                <a:latin typeface="Courier New"/>
                <a:ea typeface="Courier New"/>
                <a:cs typeface="Courier New"/>
                <a:sym typeface="Courier New"/>
              </a:rPr>
              <a:t>The relational rules defined in the system, such as is front, is back, is left, and is right and more, specify conditions under which two objects a and b in a grid environment are related. These rules leverage the spatial positions and other </a:t>
            </a:r>
            <a:r>
              <a:rPr lang="en" sz="1200">
                <a:latin typeface="Courier New"/>
                <a:ea typeface="Courier New"/>
                <a:cs typeface="Courier New"/>
                <a:sym typeface="Courier New"/>
              </a:rPr>
              <a:t>a</a:t>
            </a:r>
            <a:r>
              <a:rPr lang="en" sz="1200">
                <a:latin typeface="Courier New"/>
                <a:ea typeface="Courier New"/>
                <a:cs typeface="Courier New"/>
                <a:sym typeface="Courier New"/>
              </a:rPr>
              <a:t>ttributes of objects to encode the structure of the environment into a graph model.</a:t>
            </a:r>
            <a:endParaRPr sz="1200">
              <a:latin typeface="Courier New"/>
              <a:ea typeface="Courier New"/>
              <a:cs typeface="Courier New"/>
              <a:sym typeface="Courier New"/>
            </a:endParaRPr>
          </a:p>
          <a:p>
            <a:pPr indent="-304800" lvl="1" marL="914400" rtl="0" algn="l">
              <a:spcBef>
                <a:spcPts val="0"/>
              </a:spcBef>
              <a:spcAft>
                <a:spcPts val="0"/>
              </a:spcAft>
              <a:buSzPts val="1200"/>
              <a:buFont typeface="Courier New"/>
              <a:buChar char="○"/>
            </a:pPr>
            <a:r>
              <a:rPr lang="en" sz="1200">
                <a:latin typeface="Courier New"/>
                <a:ea typeface="Courier New"/>
                <a:cs typeface="Courier New"/>
                <a:sym typeface="Courier New"/>
              </a:rPr>
              <a:t>For example, the rule:</a:t>
            </a:r>
            <a:endParaRPr sz="1200">
              <a:latin typeface="Courier New"/>
              <a:ea typeface="Courier New"/>
              <a:cs typeface="Courier New"/>
              <a:sym typeface="Courier New"/>
            </a:endParaRPr>
          </a:p>
          <a:p>
            <a:pPr indent="0" lvl="0" marL="457200" rtl="0" algn="l">
              <a:spcBef>
                <a:spcPts val="1600"/>
              </a:spcBef>
              <a:spcAft>
                <a:spcPts val="0"/>
              </a:spcAft>
              <a:buNone/>
            </a:pPr>
            <a:r>
              <a:t/>
            </a:r>
            <a:endParaRPr sz="1200">
              <a:latin typeface="Courier New"/>
              <a:ea typeface="Courier New"/>
              <a:cs typeface="Courier New"/>
              <a:sym typeface="Courier New"/>
            </a:endParaRPr>
          </a:p>
          <a:p>
            <a:pPr indent="0" lvl="0" marL="457200" rtl="0" algn="l">
              <a:spcBef>
                <a:spcPts val="1600"/>
              </a:spcBef>
              <a:spcAft>
                <a:spcPts val="160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p:txBody>
      </p:sp>
      <p:pic>
        <p:nvPicPr>
          <p:cNvPr id="187" name="Google Shape;187;p32"/>
          <p:cNvPicPr preferRelativeResize="0"/>
          <p:nvPr/>
        </p:nvPicPr>
        <p:blipFill>
          <a:blip r:embed="rId3">
            <a:alphaModFix/>
          </a:blip>
          <a:stretch>
            <a:fillRect/>
          </a:stretch>
        </p:blipFill>
        <p:spPr>
          <a:xfrm>
            <a:off x="1643275" y="2405250"/>
            <a:ext cx="6019800" cy="257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ourier New"/>
                <a:ea typeface="Courier New"/>
                <a:cs typeface="Courier New"/>
                <a:sym typeface="Courier New"/>
              </a:rPr>
              <a:t>Dynamic Edge Weighting via self-attention</a:t>
            </a:r>
            <a:endParaRPr b="1" sz="2400">
              <a:latin typeface="Courier New"/>
              <a:ea typeface="Courier New"/>
              <a:cs typeface="Courier New"/>
              <a:sym typeface="Courier New"/>
            </a:endParaRPr>
          </a:p>
        </p:txBody>
      </p:sp>
      <p:sp>
        <p:nvSpPr>
          <p:cNvPr id="193" name="Google Shape;193;p33"/>
          <p:cNvSpPr txBox="1"/>
          <p:nvPr>
            <p:ph idx="1" type="body"/>
          </p:nvPr>
        </p:nvSpPr>
        <p:spPr>
          <a:xfrm>
            <a:off x="311700" y="11430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Courier New"/>
              <a:buChar char="●"/>
            </a:pPr>
            <a:r>
              <a:rPr lang="en" sz="1200">
                <a:latin typeface="Courier New"/>
                <a:ea typeface="Courier New"/>
                <a:cs typeface="Courier New"/>
                <a:sym typeface="Courier New"/>
              </a:rPr>
              <a:t>Traditionally, in R-GCNs, the contribution of each neighbour is weighted equally or according to static,predefined parameters.</a:t>
            </a:r>
            <a:endParaRPr sz="1200">
              <a:latin typeface="Courier New"/>
              <a:ea typeface="Courier New"/>
              <a:cs typeface="Courier New"/>
              <a:sym typeface="Courier New"/>
            </a:endParaRPr>
          </a:p>
        </p:txBody>
      </p:sp>
      <p:pic>
        <p:nvPicPr>
          <p:cNvPr id="194" name="Google Shape;194;p33"/>
          <p:cNvPicPr preferRelativeResize="0"/>
          <p:nvPr/>
        </p:nvPicPr>
        <p:blipFill rotWithShape="1">
          <a:blip r:embed="rId3">
            <a:alphaModFix/>
          </a:blip>
          <a:srcRect b="0" l="17910" r="15555" t="7902"/>
          <a:stretch/>
        </p:blipFill>
        <p:spPr>
          <a:xfrm>
            <a:off x="1166800" y="1779787"/>
            <a:ext cx="1349400" cy="1400882"/>
          </a:xfrm>
          <a:prstGeom prst="rect">
            <a:avLst/>
          </a:prstGeom>
          <a:noFill/>
          <a:ln>
            <a:noFill/>
          </a:ln>
        </p:spPr>
      </p:pic>
      <p:pic>
        <p:nvPicPr>
          <p:cNvPr id="195" name="Google Shape;195;p33"/>
          <p:cNvPicPr preferRelativeResize="0"/>
          <p:nvPr/>
        </p:nvPicPr>
        <p:blipFill rotWithShape="1">
          <a:blip r:embed="rId4">
            <a:alphaModFix/>
          </a:blip>
          <a:srcRect b="4785" l="20574" r="18007" t="9140"/>
          <a:stretch/>
        </p:blipFill>
        <p:spPr>
          <a:xfrm>
            <a:off x="3840549" y="1844989"/>
            <a:ext cx="1349400" cy="1270486"/>
          </a:xfrm>
          <a:prstGeom prst="rect">
            <a:avLst/>
          </a:prstGeom>
          <a:noFill/>
          <a:ln>
            <a:noFill/>
          </a:ln>
        </p:spPr>
      </p:pic>
      <p:pic>
        <p:nvPicPr>
          <p:cNvPr id="196" name="Google Shape;196;p33"/>
          <p:cNvPicPr preferRelativeResize="0"/>
          <p:nvPr/>
        </p:nvPicPr>
        <p:blipFill rotWithShape="1">
          <a:blip r:embed="rId5">
            <a:alphaModFix/>
          </a:blip>
          <a:srcRect b="4715" l="12892" r="11223" t="2459"/>
          <a:stretch/>
        </p:blipFill>
        <p:spPr>
          <a:xfrm>
            <a:off x="3840525" y="3365500"/>
            <a:ext cx="1611050" cy="1478100"/>
          </a:xfrm>
          <a:prstGeom prst="rect">
            <a:avLst/>
          </a:prstGeom>
          <a:noFill/>
          <a:ln>
            <a:noFill/>
          </a:ln>
        </p:spPr>
      </p:pic>
      <p:pic>
        <p:nvPicPr>
          <p:cNvPr id="197" name="Google Shape;197;p33"/>
          <p:cNvPicPr preferRelativeResize="0"/>
          <p:nvPr/>
        </p:nvPicPr>
        <p:blipFill rotWithShape="1">
          <a:blip r:embed="rId5">
            <a:alphaModFix/>
          </a:blip>
          <a:srcRect b="4715" l="12892" r="11223" t="2459"/>
          <a:stretch/>
        </p:blipFill>
        <p:spPr>
          <a:xfrm>
            <a:off x="1188150" y="3365500"/>
            <a:ext cx="1611050" cy="1478100"/>
          </a:xfrm>
          <a:prstGeom prst="rect">
            <a:avLst/>
          </a:prstGeom>
          <a:noFill/>
          <a:ln>
            <a:noFill/>
          </a:ln>
        </p:spPr>
      </p:pic>
      <p:sp>
        <p:nvSpPr>
          <p:cNvPr id="198" name="Google Shape;198;p33"/>
          <p:cNvSpPr txBox="1"/>
          <p:nvPr/>
        </p:nvSpPr>
        <p:spPr>
          <a:xfrm>
            <a:off x="1166800" y="3365500"/>
            <a:ext cx="1349400" cy="1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99" name="Google Shape;199;p33"/>
          <p:cNvSpPr txBox="1"/>
          <p:nvPr/>
        </p:nvSpPr>
        <p:spPr>
          <a:xfrm>
            <a:off x="1035988" y="3050250"/>
            <a:ext cx="1611000" cy="21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800">
                <a:solidFill>
                  <a:schemeClr val="dk1"/>
                </a:solidFill>
              </a:rPr>
              <a:t>Initial Environment State at t=0</a:t>
            </a:r>
            <a:endParaRPr sz="800">
              <a:solidFill>
                <a:schemeClr val="dk1"/>
              </a:solidFill>
            </a:endParaRPr>
          </a:p>
          <a:p>
            <a:pPr indent="0" lvl="0" marL="0" rtl="0" algn="l">
              <a:spcBef>
                <a:spcPts val="0"/>
              </a:spcBef>
              <a:spcAft>
                <a:spcPts val="0"/>
              </a:spcAft>
              <a:buNone/>
            </a:pPr>
            <a:r>
              <a:t/>
            </a:r>
            <a:endParaRPr sz="800">
              <a:solidFill>
                <a:schemeClr val="dk1"/>
              </a:solidFill>
            </a:endParaRPr>
          </a:p>
        </p:txBody>
      </p:sp>
      <p:sp>
        <p:nvSpPr>
          <p:cNvPr id="200" name="Google Shape;200;p33"/>
          <p:cNvSpPr txBox="1"/>
          <p:nvPr/>
        </p:nvSpPr>
        <p:spPr>
          <a:xfrm>
            <a:off x="3709750" y="3050250"/>
            <a:ext cx="1611000" cy="21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1"/>
                </a:solidFill>
              </a:rPr>
              <a:t>Environment State at t=1</a:t>
            </a:r>
            <a:endParaRPr sz="800">
              <a:solidFill>
                <a:schemeClr val="dk1"/>
              </a:solidFill>
            </a:endParaRPr>
          </a:p>
          <a:p>
            <a:pPr indent="0" lvl="0" marL="0" rtl="0" algn="l">
              <a:spcBef>
                <a:spcPts val="0"/>
              </a:spcBef>
              <a:spcAft>
                <a:spcPts val="0"/>
              </a:spcAft>
              <a:buNone/>
            </a:pPr>
            <a:r>
              <a:t/>
            </a:r>
            <a:endParaRPr sz="800">
              <a:solidFill>
                <a:schemeClr val="dk1"/>
              </a:solidFill>
            </a:endParaRPr>
          </a:p>
        </p:txBody>
      </p:sp>
      <p:sp>
        <p:nvSpPr>
          <p:cNvPr id="201" name="Google Shape;201;p33"/>
          <p:cNvSpPr txBox="1"/>
          <p:nvPr/>
        </p:nvSpPr>
        <p:spPr>
          <a:xfrm>
            <a:off x="1259425" y="4860400"/>
            <a:ext cx="1468500" cy="1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Courier New"/>
              <a:buChar char="●"/>
            </a:pPr>
            <a:r>
              <a:rPr lang="en" sz="1200">
                <a:latin typeface="Courier New"/>
                <a:ea typeface="Courier New"/>
                <a:cs typeface="Courier New"/>
                <a:sym typeface="Courier New"/>
              </a:rPr>
              <a:t>Once the attention coefficients are determined, they modulate the aggregation of neighbouring features during the convolution operation in RGCNs.</a:t>
            </a:r>
            <a:endParaRPr sz="1200">
              <a:latin typeface="Courier New"/>
              <a:ea typeface="Courier New"/>
              <a:cs typeface="Courier New"/>
              <a:sym typeface="Courier New"/>
            </a:endParaRPr>
          </a:p>
          <a:p>
            <a:pPr indent="-304800" lvl="1" marL="914400" rtl="0" algn="l">
              <a:spcBef>
                <a:spcPts val="0"/>
              </a:spcBef>
              <a:spcAft>
                <a:spcPts val="0"/>
              </a:spcAft>
              <a:buSzPts val="1200"/>
              <a:buFont typeface="Courier New"/>
              <a:buChar char="○"/>
            </a:pPr>
            <a:r>
              <a:rPr lang="en" sz="1200">
                <a:latin typeface="Courier New"/>
                <a:ea typeface="Courier New"/>
                <a:cs typeface="Courier New"/>
                <a:sym typeface="Courier New"/>
              </a:rPr>
              <a:t>The new Updated Rule after applying dynamic weighting: </a:t>
            </a:r>
            <a:endParaRPr sz="1200">
              <a:latin typeface="Courier New"/>
              <a:ea typeface="Courier New"/>
              <a:cs typeface="Courier New"/>
              <a:sym typeface="Courier New"/>
            </a:endParaRPr>
          </a:p>
          <a:p>
            <a:pPr indent="0" lvl="0" marL="457200" rtl="0" algn="l">
              <a:spcBef>
                <a:spcPts val="1600"/>
              </a:spcBef>
              <a:spcAft>
                <a:spcPts val="160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p:txBody>
      </p:sp>
      <p:pic>
        <p:nvPicPr>
          <p:cNvPr id="207" name="Google Shape;207;p34"/>
          <p:cNvPicPr preferRelativeResize="0"/>
          <p:nvPr/>
        </p:nvPicPr>
        <p:blipFill rotWithShape="1">
          <a:blip r:embed="rId3">
            <a:alphaModFix/>
          </a:blip>
          <a:srcRect b="0" l="0" r="2496" t="0"/>
          <a:stretch/>
        </p:blipFill>
        <p:spPr>
          <a:xfrm>
            <a:off x="3143250" y="2190750"/>
            <a:ext cx="2825750" cy="762000"/>
          </a:xfrm>
          <a:prstGeom prst="rect">
            <a:avLst/>
          </a:prstGeom>
          <a:noFill/>
          <a:ln>
            <a:noFill/>
          </a:ln>
        </p:spPr>
      </p:pic>
      <p:sp>
        <p:nvSpPr>
          <p:cNvPr id="208" name="Google Shape;208;p34"/>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urier New"/>
                <a:ea typeface="Courier New"/>
                <a:cs typeface="Courier New"/>
                <a:sym typeface="Courier New"/>
              </a:rPr>
              <a:t>New Updated Rule</a:t>
            </a:r>
            <a:endParaRPr b="1">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urier New"/>
                <a:ea typeface="Courier New"/>
                <a:cs typeface="Courier New"/>
                <a:sym typeface="Courier New"/>
              </a:rPr>
              <a:t>Applying Dynamic Weighting</a:t>
            </a:r>
            <a:endParaRPr b="1">
              <a:latin typeface="Courier New"/>
              <a:ea typeface="Courier New"/>
              <a:cs typeface="Courier New"/>
              <a:sym typeface="Courier New"/>
            </a:endParaRPr>
          </a:p>
        </p:txBody>
      </p:sp>
      <p:sp>
        <p:nvSpPr>
          <p:cNvPr id="214" name="Google Shape;214;p35"/>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5" name="Google Shape;215;p35"/>
          <p:cNvPicPr preferRelativeResize="0"/>
          <p:nvPr/>
        </p:nvPicPr>
        <p:blipFill rotWithShape="1">
          <a:blip r:embed="rId3">
            <a:alphaModFix/>
          </a:blip>
          <a:srcRect b="0" l="17910" r="15555" t="7902"/>
          <a:stretch/>
        </p:blipFill>
        <p:spPr>
          <a:xfrm>
            <a:off x="1537238" y="1236075"/>
            <a:ext cx="1349400" cy="1400882"/>
          </a:xfrm>
          <a:prstGeom prst="rect">
            <a:avLst/>
          </a:prstGeom>
          <a:noFill/>
          <a:ln>
            <a:noFill/>
          </a:ln>
        </p:spPr>
      </p:pic>
      <p:pic>
        <p:nvPicPr>
          <p:cNvPr id="216" name="Google Shape;216;p35"/>
          <p:cNvPicPr preferRelativeResize="0"/>
          <p:nvPr/>
        </p:nvPicPr>
        <p:blipFill rotWithShape="1">
          <a:blip r:embed="rId4">
            <a:alphaModFix/>
          </a:blip>
          <a:srcRect b="4785" l="20574" r="18007" t="9140"/>
          <a:stretch/>
        </p:blipFill>
        <p:spPr>
          <a:xfrm>
            <a:off x="6252199" y="1301276"/>
            <a:ext cx="1349400" cy="1270486"/>
          </a:xfrm>
          <a:prstGeom prst="rect">
            <a:avLst/>
          </a:prstGeom>
          <a:noFill/>
          <a:ln>
            <a:noFill/>
          </a:ln>
        </p:spPr>
      </p:pic>
      <p:pic>
        <p:nvPicPr>
          <p:cNvPr id="217" name="Google Shape;217;p35"/>
          <p:cNvPicPr preferRelativeResize="0"/>
          <p:nvPr/>
        </p:nvPicPr>
        <p:blipFill rotWithShape="1">
          <a:blip r:embed="rId5">
            <a:alphaModFix/>
          </a:blip>
          <a:srcRect b="4874" l="6171" r="11320" t="5189"/>
          <a:stretch/>
        </p:blipFill>
        <p:spPr>
          <a:xfrm>
            <a:off x="1232975" y="2917787"/>
            <a:ext cx="1957926" cy="1600725"/>
          </a:xfrm>
          <a:prstGeom prst="rect">
            <a:avLst/>
          </a:prstGeom>
          <a:noFill/>
          <a:ln>
            <a:noFill/>
          </a:ln>
        </p:spPr>
      </p:pic>
      <p:pic>
        <p:nvPicPr>
          <p:cNvPr id="218" name="Google Shape;218;p35"/>
          <p:cNvPicPr preferRelativeResize="0"/>
          <p:nvPr/>
        </p:nvPicPr>
        <p:blipFill rotWithShape="1">
          <a:blip r:embed="rId6">
            <a:alphaModFix/>
          </a:blip>
          <a:srcRect b="5119" l="7833" r="12237" t="6314"/>
          <a:stretch/>
        </p:blipFill>
        <p:spPr>
          <a:xfrm>
            <a:off x="5996900" y="2945275"/>
            <a:ext cx="1860002" cy="1545750"/>
          </a:xfrm>
          <a:prstGeom prst="rect">
            <a:avLst/>
          </a:prstGeom>
          <a:noFill/>
          <a:ln>
            <a:noFill/>
          </a:ln>
        </p:spPr>
      </p:pic>
      <p:sp>
        <p:nvSpPr>
          <p:cNvPr id="219" name="Google Shape;219;p35"/>
          <p:cNvSpPr txBox="1"/>
          <p:nvPr/>
        </p:nvSpPr>
        <p:spPr>
          <a:xfrm>
            <a:off x="1406425" y="2571750"/>
            <a:ext cx="1611000" cy="21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1"/>
                </a:solidFill>
              </a:rPr>
              <a:t>Initial </a:t>
            </a:r>
            <a:r>
              <a:rPr lang="en" sz="800">
                <a:solidFill>
                  <a:schemeClr val="dk1"/>
                </a:solidFill>
              </a:rPr>
              <a:t>Environment </a:t>
            </a:r>
            <a:r>
              <a:rPr lang="en" sz="800">
                <a:solidFill>
                  <a:schemeClr val="dk1"/>
                </a:solidFill>
              </a:rPr>
              <a:t>State at t=0</a:t>
            </a:r>
            <a:endParaRPr sz="800">
              <a:solidFill>
                <a:schemeClr val="dk1"/>
              </a:solidFill>
            </a:endParaRPr>
          </a:p>
          <a:p>
            <a:pPr indent="0" lvl="0" marL="0" rtl="0" algn="l">
              <a:spcBef>
                <a:spcPts val="0"/>
              </a:spcBef>
              <a:spcAft>
                <a:spcPts val="0"/>
              </a:spcAft>
              <a:buNone/>
            </a:pPr>
            <a:r>
              <a:t/>
            </a:r>
            <a:endParaRPr sz="800">
              <a:solidFill>
                <a:schemeClr val="dk1"/>
              </a:solidFill>
            </a:endParaRPr>
          </a:p>
        </p:txBody>
      </p:sp>
      <p:sp>
        <p:nvSpPr>
          <p:cNvPr id="220" name="Google Shape;220;p35"/>
          <p:cNvSpPr txBox="1"/>
          <p:nvPr/>
        </p:nvSpPr>
        <p:spPr>
          <a:xfrm>
            <a:off x="6121400" y="2571750"/>
            <a:ext cx="1611000" cy="21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1"/>
                </a:solidFill>
              </a:rPr>
              <a:t>Environment state at t=1</a:t>
            </a:r>
            <a:endParaRPr sz="800">
              <a:solidFill>
                <a:schemeClr val="dk1"/>
              </a:solidFill>
            </a:endParaRPr>
          </a:p>
          <a:p>
            <a:pPr indent="0" lvl="0" marL="0" rtl="0" algn="l">
              <a:spcBef>
                <a:spcPts val="0"/>
              </a:spcBef>
              <a:spcAft>
                <a:spcPts val="0"/>
              </a:spcAft>
              <a:buNone/>
            </a:pPr>
            <a:r>
              <a:t/>
            </a:r>
            <a:endParaRPr sz="8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ourier New"/>
                <a:ea typeface="Courier New"/>
                <a:cs typeface="Courier New"/>
                <a:sym typeface="Courier New"/>
              </a:rPr>
              <a:t>High</a:t>
            </a:r>
            <a:r>
              <a:rPr b="1" lang="en" sz="2400">
                <a:latin typeface="Courier New"/>
                <a:ea typeface="Courier New"/>
                <a:cs typeface="Courier New"/>
                <a:sym typeface="Courier New"/>
              </a:rPr>
              <a:t>-level overview of REAGLE </a:t>
            </a:r>
            <a:endParaRPr b="1" sz="2400">
              <a:latin typeface="Courier New"/>
              <a:ea typeface="Courier New"/>
              <a:cs typeface="Courier New"/>
              <a:sym typeface="Courier New"/>
            </a:endParaRPr>
          </a:p>
        </p:txBody>
      </p:sp>
      <p:sp>
        <p:nvSpPr>
          <p:cNvPr id="226" name="Google Shape;226;p36"/>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7" name="Google Shape;227;p36"/>
          <p:cNvPicPr preferRelativeResize="0"/>
          <p:nvPr/>
        </p:nvPicPr>
        <p:blipFill rotWithShape="1">
          <a:blip r:embed="rId3">
            <a:alphaModFix/>
          </a:blip>
          <a:srcRect b="0" l="0" r="1931" t="0"/>
          <a:stretch/>
        </p:blipFill>
        <p:spPr>
          <a:xfrm>
            <a:off x="311700" y="1909575"/>
            <a:ext cx="8356050" cy="18763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ourier New"/>
                <a:ea typeface="Courier New"/>
                <a:cs typeface="Courier New"/>
                <a:sym typeface="Courier New"/>
              </a:rPr>
              <a:t>Dynamic Edge Weighting + Graph Attention mechanism</a:t>
            </a:r>
            <a:endParaRPr b="1" sz="2400">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233" name="Google Shape;233;p37"/>
          <p:cNvSpPr txBox="1"/>
          <p:nvPr/>
        </p:nvSpPr>
        <p:spPr>
          <a:xfrm>
            <a:off x="1294150" y="3734750"/>
            <a:ext cx="72363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2"/>
                </a:solidFill>
                <a:latin typeface="Courier New"/>
                <a:ea typeface="Courier New"/>
                <a:cs typeface="Courier New"/>
                <a:sym typeface="Courier New"/>
              </a:rPr>
              <a:t>Dynamic Edge Weighting + Graph Attention </a:t>
            </a:r>
            <a:r>
              <a:rPr b="1" lang="en" sz="1200">
                <a:solidFill>
                  <a:schemeClr val="dk2"/>
                </a:solidFill>
                <a:latin typeface="Courier New"/>
                <a:ea typeface="Courier New"/>
                <a:cs typeface="Courier New"/>
                <a:sym typeface="Courier New"/>
              </a:rPr>
              <a:t>mechanism</a:t>
            </a:r>
            <a:endParaRPr b="1" sz="1200">
              <a:solidFill>
                <a:schemeClr val="dk2"/>
              </a:solidFill>
              <a:latin typeface="Courier New"/>
              <a:ea typeface="Courier New"/>
              <a:cs typeface="Courier New"/>
              <a:sym typeface="Courier New"/>
            </a:endParaRPr>
          </a:p>
        </p:txBody>
      </p:sp>
      <p:pic>
        <p:nvPicPr>
          <p:cNvPr id="234" name="Google Shape;234;p37"/>
          <p:cNvPicPr preferRelativeResize="0"/>
          <p:nvPr/>
        </p:nvPicPr>
        <p:blipFill>
          <a:blip r:embed="rId3">
            <a:alphaModFix/>
          </a:blip>
          <a:stretch>
            <a:fillRect/>
          </a:stretch>
        </p:blipFill>
        <p:spPr>
          <a:xfrm>
            <a:off x="311700" y="1614837"/>
            <a:ext cx="8520602" cy="191383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8"/>
          <p:cNvSpPr txBox="1"/>
          <p:nvPr>
            <p:ph idx="1" type="body"/>
          </p:nvPr>
        </p:nvSpPr>
        <p:spPr>
          <a:xfrm>
            <a:off x="311700" y="2310075"/>
            <a:ext cx="8520600" cy="10026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4000">
                <a:solidFill>
                  <a:schemeClr val="dk1"/>
                </a:solidFill>
                <a:latin typeface="Courier New"/>
                <a:ea typeface="Courier New"/>
                <a:cs typeface="Courier New"/>
                <a:sym typeface="Courier New"/>
              </a:rPr>
              <a:t>Experimental Settings</a:t>
            </a:r>
            <a:endParaRPr b="1" sz="40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b="1" sz="4000">
              <a:solidFill>
                <a:schemeClr val="dk1"/>
              </a:solidFill>
              <a:latin typeface="Courier New"/>
              <a:ea typeface="Courier New"/>
              <a:cs typeface="Courier New"/>
              <a:sym typeface="Courier New"/>
            </a:endParaRPr>
          </a:p>
          <a:p>
            <a:pPr indent="0" lvl="0" marL="0" rtl="0" algn="ctr">
              <a:spcBef>
                <a:spcPts val="0"/>
              </a:spcBef>
              <a:spcAft>
                <a:spcPts val="0"/>
              </a:spcAft>
              <a:buClr>
                <a:schemeClr val="dk1"/>
              </a:buClr>
              <a:buSzPts val="1100"/>
              <a:buFont typeface="Arial"/>
              <a:buNone/>
            </a:pPr>
            <a:r>
              <a:t/>
            </a:r>
            <a:endParaRPr b="1" sz="4000">
              <a:latin typeface="Courier New"/>
              <a:ea typeface="Courier New"/>
              <a:cs typeface="Courier New"/>
              <a:sym typeface="Courier New"/>
            </a:endParaRPr>
          </a:p>
          <a:p>
            <a:pPr indent="0" lvl="0" marL="0" rtl="0" algn="l">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ourier New"/>
                <a:ea typeface="Courier New"/>
                <a:cs typeface="Courier New"/>
                <a:sym typeface="Courier New"/>
              </a:rPr>
              <a:t>Testing environments</a:t>
            </a:r>
            <a:endParaRPr b="1" sz="2400">
              <a:latin typeface="Courier New"/>
              <a:ea typeface="Courier New"/>
              <a:cs typeface="Courier New"/>
              <a:sym typeface="Courier New"/>
            </a:endParaRPr>
          </a:p>
        </p:txBody>
      </p:sp>
      <p:sp>
        <p:nvSpPr>
          <p:cNvPr id="246" name="Google Shape;246;p39"/>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Courier New"/>
              <a:buChar char="●"/>
            </a:pPr>
            <a:r>
              <a:rPr lang="en">
                <a:solidFill>
                  <a:schemeClr val="dk1"/>
                </a:solidFill>
                <a:latin typeface="Courier New"/>
                <a:ea typeface="Courier New"/>
                <a:cs typeface="Courier New"/>
                <a:sym typeface="Courier New"/>
              </a:rPr>
              <a:t>T</a:t>
            </a:r>
            <a:r>
              <a:rPr lang="en">
                <a:solidFill>
                  <a:schemeClr val="dk1"/>
                </a:solidFill>
                <a:latin typeface="Courier New"/>
                <a:ea typeface="Courier New"/>
                <a:cs typeface="Courier New"/>
                <a:sym typeface="Courier New"/>
              </a:rPr>
              <a:t>he testing environments have been categorized into four distinct levels of complexity.</a:t>
            </a:r>
            <a:endParaRPr>
              <a:solidFill>
                <a:schemeClr val="dk1"/>
              </a:solidFill>
              <a:latin typeface="Courier New"/>
              <a:ea typeface="Courier New"/>
              <a:cs typeface="Courier New"/>
              <a:sym typeface="Courier New"/>
            </a:endParaRPr>
          </a:p>
          <a:p>
            <a:pPr indent="-317500" lvl="1" marL="914400" rtl="0" algn="l">
              <a:spcBef>
                <a:spcPts val="0"/>
              </a:spcBef>
              <a:spcAft>
                <a:spcPts val="0"/>
              </a:spcAft>
              <a:buClr>
                <a:schemeClr val="dk1"/>
              </a:buClr>
              <a:buSzPts val="1400"/>
              <a:buFont typeface="Courier New"/>
              <a:buChar char="○"/>
            </a:pPr>
            <a:r>
              <a:rPr lang="en">
                <a:solidFill>
                  <a:schemeClr val="dk1"/>
                </a:solidFill>
                <a:latin typeface="Courier New"/>
                <a:ea typeface="Courier New"/>
                <a:cs typeface="Courier New"/>
                <a:sym typeface="Courier New"/>
              </a:rPr>
              <a:t>Easy.</a:t>
            </a:r>
            <a:endParaRPr>
              <a:solidFill>
                <a:schemeClr val="dk1"/>
              </a:solidFill>
              <a:latin typeface="Courier New"/>
              <a:ea typeface="Courier New"/>
              <a:cs typeface="Courier New"/>
              <a:sym typeface="Courier New"/>
            </a:endParaRPr>
          </a:p>
          <a:p>
            <a:pPr indent="-317500" lvl="1" marL="914400" rtl="0" algn="l">
              <a:spcBef>
                <a:spcPts val="0"/>
              </a:spcBef>
              <a:spcAft>
                <a:spcPts val="0"/>
              </a:spcAft>
              <a:buClr>
                <a:schemeClr val="dk1"/>
              </a:buClr>
              <a:buSzPts val="1400"/>
              <a:buFont typeface="Courier New"/>
              <a:buChar char="○"/>
            </a:pPr>
            <a:r>
              <a:rPr lang="en">
                <a:solidFill>
                  <a:schemeClr val="dk1"/>
                </a:solidFill>
                <a:latin typeface="Courier New"/>
                <a:ea typeface="Courier New"/>
                <a:cs typeface="Courier New"/>
                <a:sym typeface="Courier New"/>
              </a:rPr>
              <a:t>Medium.</a:t>
            </a:r>
            <a:endParaRPr>
              <a:solidFill>
                <a:schemeClr val="dk1"/>
              </a:solidFill>
              <a:latin typeface="Courier New"/>
              <a:ea typeface="Courier New"/>
              <a:cs typeface="Courier New"/>
              <a:sym typeface="Courier New"/>
            </a:endParaRPr>
          </a:p>
          <a:p>
            <a:pPr indent="-317500" lvl="1" marL="914400" rtl="0" algn="l">
              <a:spcBef>
                <a:spcPts val="0"/>
              </a:spcBef>
              <a:spcAft>
                <a:spcPts val="0"/>
              </a:spcAft>
              <a:buClr>
                <a:schemeClr val="dk1"/>
              </a:buClr>
              <a:buSzPts val="1400"/>
              <a:buFont typeface="Courier New"/>
              <a:buChar char="○"/>
            </a:pPr>
            <a:r>
              <a:rPr lang="en">
                <a:solidFill>
                  <a:schemeClr val="dk1"/>
                </a:solidFill>
                <a:latin typeface="Courier New"/>
                <a:ea typeface="Courier New"/>
                <a:cs typeface="Courier New"/>
                <a:sym typeface="Courier New"/>
              </a:rPr>
              <a:t>Difficult.</a:t>
            </a:r>
            <a:endParaRPr>
              <a:solidFill>
                <a:schemeClr val="dk1"/>
              </a:solidFill>
              <a:latin typeface="Courier New"/>
              <a:ea typeface="Courier New"/>
              <a:cs typeface="Courier New"/>
              <a:sym typeface="Courier New"/>
            </a:endParaRPr>
          </a:p>
          <a:p>
            <a:pPr indent="-317500" lvl="1" marL="914400" rtl="0" algn="l">
              <a:spcBef>
                <a:spcPts val="0"/>
              </a:spcBef>
              <a:spcAft>
                <a:spcPts val="0"/>
              </a:spcAft>
              <a:buClr>
                <a:schemeClr val="dk1"/>
              </a:buClr>
              <a:buSzPts val="1400"/>
              <a:buFont typeface="Courier New"/>
              <a:buChar char="○"/>
            </a:pPr>
            <a:r>
              <a:rPr lang="en">
                <a:solidFill>
                  <a:schemeClr val="dk1"/>
                </a:solidFill>
                <a:latin typeface="Courier New"/>
                <a:ea typeface="Courier New"/>
                <a:cs typeface="Courier New"/>
                <a:sym typeface="Courier New"/>
              </a:rPr>
              <a:t>Most Complex.</a:t>
            </a:r>
            <a:endParaRPr>
              <a:solidFill>
                <a:schemeClr val="dk1"/>
              </a:solidFill>
              <a:latin typeface="Courier New"/>
              <a:ea typeface="Courier New"/>
              <a:cs typeface="Courier New"/>
              <a:sym typeface="Courier New"/>
            </a:endParaRPr>
          </a:p>
          <a:p>
            <a:pPr indent="0" lvl="0" marL="457200" rtl="0" algn="l">
              <a:spcBef>
                <a:spcPts val="1600"/>
              </a:spcBef>
              <a:spcAft>
                <a:spcPts val="1600"/>
              </a:spcAft>
              <a:buNone/>
            </a:pPr>
            <a:r>
              <a:t/>
            </a:r>
            <a:endParaRPr>
              <a:solidFill>
                <a:schemeClr val="dk1"/>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ourier New"/>
                <a:ea typeface="Courier New"/>
                <a:cs typeface="Courier New"/>
                <a:sym typeface="Courier New"/>
              </a:rPr>
              <a:t>MiniGrid-Empty-6x6-v0 (Easy Environment)</a:t>
            </a:r>
            <a:endParaRPr b="1" sz="2400">
              <a:latin typeface="Courier New"/>
              <a:ea typeface="Courier New"/>
              <a:cs typeface="Courier New"/>
              <a:sym typeface="Courier New"/>
            </a:endParaRPr>
          </a:p>
        </p:txBody>
      </p:sp>
      <p:sp>
        <p:nvSpPr>
          <p:cNvPr id="252" name="Google Shape;252;p40"/>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3" name="Google Shape;253;p40"/>
          <p:cNvPicPr preferRelativeResize="0"/>
          <p:nvPr/>
        </p:nvPicPr>
        <p:blipFill>
          <a:blip r:embed="rId3">
            <a:alphaModFix/>
          </a:blip>
          <a:stretch>
            <a:fillRect/>
          </a:stretch>
        </p:blipFill>
        <p:spPr>
          <a:xfrm>
            <a:off x="2268100" y="1159650"/>
            <a:ext cx="3682899" cy="36363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type="title"/>
          </p:nvPr>
        </p:nvSpPr>
        <p:spPr>
          <a:xfrm>
            <a:off x="174725" y="649750"/>
            <a:ext cx="889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latin typeface="Courier New"/>
                <a:ea typeface="Courier New"/>
                <a:cs typeface="Courier New"/>
                <a:sym typeface="Courier New"/>
              </a:rPr>
              <a:t> MiniGrid-LavaCrossingS9N2-v0</a:t>
            </a:r>
            <a:r>
              <a:rPr b="1" lang="en" sz="2300">
                <a:latin typeface="Courier New"/>
                <a:ea typeface="Courier New"/>
                <a:cs typeface="Courier New"/>
                <a:sym typeface="Courier New"/>
              </a:rPr>
              <a:t>(Medium Environment)</a:t>
            </a:r>
            <a:endParaRPr b="1" sz="2300">
              <a:latin typeface="Courier New"/>
              <a:ea typeface="Courier New"/>
              <a:cs typeface="Courier New"/>
              <a:sym typeface="Courier New"/>
            </a:endParaRPr>
          </a:p>
        </p:txBody>
      </p:sp>
      <p:sp>
        <p:nvSpPr>
          <p:cNvPr id="259" name="Google Shape;259;p41"/>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0" name="Google Shape;260;p41"/>
          <p:cNvPicPr preferRelativeResize="0"/>
          <p:nvPr/>
        </p:nvPicPr>
        <p:blipFill>
          <a:blip r:embed="rId3">
            <a:alphaModFix/>
          </a:blip>
          <a:stretch>
            <a:fillRect/>
          </a:stretch>
        </p:blipFill>
        <p:spPr>
          <a:xfrm>
            <a:off x="2826150" y="1308600"/>
            <a:ext cx="3416400" cy="3416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599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urier New"/>
                <a:ea typeface="Courier New"/>
                <a:cs typeface="Courier New"/>
                <a:sym typeface="Courier New"/>
              </a:rPr>
              <a:t>Objective</a:t>
            </a:r>
            <a:endParaRPr b="1">
              <a:latin typeface="Courier New"/>
              <a:ea typeface="Courier New"/>
              <a:cs typeface="Courier New"/>
              <a:sym typeface="Courier New"/>
            </a:endParaRPr>
          </a:p>
        </p:txBody>
      </p:sp>
      <p:sp>
        <p:nvSpPr>
          <p:cNvPr id="69" name="Google Shape;69;p15"/>
          <p:cNvSpPr txBox="1"/>
          <p:nvPr>
            <p:ph idx="1" type="body"/>
          </p:nvPr>
        </p:nvSpPr>
        <p:spPr>
          <a:xfrm>
            <a:off x="311700" y="1121400"/>
            <a:ext cx="8520600" cy="3824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Reduce sample complexity for policy learning in dynamic RL </a:t>
            </a:r>
            <a:r>
              <a:rPr lang="en" sz="1200">
                <a:solidFill>
                  <a:schemeClr val="dk1"/>
                </a:solidFill>
                <a:latin typeface="Courier New"/>
                <a:ea typeface="Courier New"/>
                <a:cs typeface="Courier New"/>
                <a:sym typeface="Courier New"/>
              </a:rPr>
              <a:t>environments</a:t>
            </a:r>
            <a:r>
              <a:rPr lang="en" sz="1200">
                <a:solidFill>
                  <a:schemeClr val="dk1"/>
                </a:solidFill>
                <a:latin typeface="Courier New"/>
                <a:ea typeface="Courier New"/>
                <a:cs typeface="Courier New"/>
                <a:sym typeface="Courier New"/>
              </a:rPr>
              <a:t> .  </a:t>
            </a:r>
            <a:endParaRPr sz="1200">
              <a:solidFill>
                <a:schemeClr val="dk1"/>
              </a:solidFill>
              <a:latin typeface="Courier New"/>
              <a:ea typeface="Courier New"/>
              <a:cs typeface="Courier New"/>
              <a:sym typeface="Courier New"/>
            </a:endParaRPr>
          </a:p>
          <a:p>
            <a:pPr indent="-304800" lvl="0" marL="4572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Integrate GATs with R-GCNs for effective relational modeling.  </a:t>
            </a:r>
            <a:endParaRPr sz="1200">
              <a:solidFill>
                <a:schemeClr val="dk1"/>
              </a:solidFill>
              <a:latin typeface="Courier New"/>
              <a:ea typeface="Courier New"/>
              <a:cs typeface="Courier New"/>
              <a:sym typeface="Courier New"/>
            </a:endParaRPr>
          </a:p>
          <a:p>
            <a:pPr indent="-304800" lvl="0" marL="4572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Implement dynamic edge weighting based on current states.  </a:t>
            </a:r>
            <a:endParaRPr sz="1200">
              <a:solidFill>
                <a:schemeClr val="dk1"/>
              </a:solidFill>
              <a:latin typeface="Courier New"/>
              <a:ea typeface="Courier New"/>
              <a:cs typeface="Courier New"/>
              <a:sym typeface="Courier New"/>
            </a:endParaRPr>
          </a:p>
          <a:p>
            <a:pPr indent="-304800" lvl="0" marL="4572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V</a:t>
            </a:r>
            <a:r>
              <a:rPr lang="en" sz="1200">
                <a:solidFill>
                  <a:schemeClr val="dk1"/>
                </a:solidFill>
                <a:latin typeface="Courier New"/>
                <a:ea typeface="Courier New"/>
                <a:cs typeface="Courier New"/>
                <a:sym typeface="Courier New"/>
              </a:rPr>
              <a:t>alidate performance using different </a:t>
            </a:r>
            <a:r>
              <a:rPr lang="en" sz="1200">
                <a:solidFill>
                  <a:schemeClr val="dk1"/>
                </a:solidFill>
                <a:latin typeface="Courier New"/>
                <a:ea typeface="Courier New"/>
                <a:cs typeface="Courier New"/>
                <a:sym typeface="Courier New"/>
              </a:rPr>
              <a:t>Mini Grid</a:t>
            </a:r>
            <a:r>
              <a:rPr lang="en" sz="1200">
                <a:solidFill>
                  <a:schemeClr val="dk1"/>
                </a:solidFill>
                <a:latin typeface="Courier New"/>
                <a:ea typeface="Courier New"/>
                <a:cs typeface="Courier New"/>
                <a:sym typeface="Courier New"/>
              </a:rPr>
              <a:t> environments.  </a:t>
            </a:r>
            <a:endParaRPr sz="1200">
              <a:solidFill>
                <a:schemeClr val="dk1"/>
              </a:solidFill>
              <a:latin typeface="Courier New"/>
              <a:ea typeface="Courier New"/>
              <a:cs typeface="Courier New"/>
              <a:sym typeface="Courier New"/>
            </a:endParaRPr>
          </a:p>
          <a:p>
            <a:pPr indent="-304800" lvl="0" marL="4572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Achieve faster convergence and better decision-making through adaptive focus on relevant connections.  </a:t>
            </a:r>
            <a:endParaRPr sz="1200">
              <a:solidFill>
                <a:schemeClr val="dk1"/>
              </a:solidFill>
              <a:latin typeface="Courier New"/>
              <a:ea typeface="Courier New"/>
              <a:cs typeface="Courier New"/>
              <a:sym typeface="Courier New"/>
            </a:endParaRPr>
          </a:p>
          <a:p>
            <a:pPr indent="0" lvl="0" marL="0" rtl="0" algn="l">
              <a:spcBef>
                <a:spcPts val="1600"/>
              </a:spcBef>
              <a:spcAft>
                <a:spcPts val="1600"/>
              </a:spcAft>
              <a:buNone/>
            </a:pPr>
            <a:r>
              <a:t/>
            </a:r>
            <a:endParaRPr sz="1200">
              <a:solidFill>
                <a:schemeClr val="dk1"/>
              </a:solidFill>
              <a:latin typeface="Courier New"/>
              <a:ea typeface="Courier New"/>
              <a:cs typeface="Courier New"/>
              <a:sym typeface="Courier New"/>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2"/>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ourier New"/>
                <a:ea typeface="Courier New"/>
                <a:cs typeface="Courier New"/>
                <a:sym typeface="Courier New"/>
              </a:rPr>
              <a:t>MiniGrid-LavaGapS7-v0 (Medium Environment)</a:t>
            </a:r>
            <a:endParaRPr b="1" sz="2400">
              <a:latin typeface="Courier New"/>
              <a:ea typeface="Courier New"/>
              <a:cs typeface="Courier New"/>
              <a:sym typeface="Courier New"/>
            </a:endParaRPr>
          </a:p>
        </p:txBody>
      </p:sp>
      <p:sp>
        <p:nvSpPr>
          <p:cNvPr id="266" name="Google Shape;266;p42"/>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7" name="Google Shape;267;p42"/>
          <p:cNvPicPr preferRelativeResize="0"/>
          <p:nvPr/>
        </p:nvPicPr>
        <p:blipFill rotWithShape="1">
          <a:blip r:embed="rId3">
            <a:alphaModFix/>
          </a:blip>
          <a:srcRect b="3873" l="13052" r="13986" t="6864"/>
          <a:stretch/>
        </p:blipFill>
        <p:spPr>
          <a:xfrm>
            <a:off x="2410319" y="1222450"/>
            <a:ext cx="4273030" cy="39210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3"/>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ourier New"/>
                <a:ea typeface="Courier New"/>
                <a:cs typeface="Courier New"/>
                <a:sym typeface="Courier New"/>
              </a:rPr>
              <a:t>DoorKey Env (Difficult Environment)</a:t>
            </a:r>
            <a:endParaRPr b="1" sz="2400">
              <a:latin typeface="Courier New"/>
              <a:ea typeface="Courier New"/>
              <a:cs typeface="Courier New"/>
              <a:sym typeface="Courier New"/>
            </a:endParaRPr>
          </a:p>
        </p:txBody>
      </p:sp>
      <p:sp>
        <p:nvSpPr>
          <p:cNvPr id="273" name="Google Shape;273;p43"/>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4" name="Google Shape;274;p43"/>
          <p:cNvPicPr preferRelativeResize="0"/>
          <p:nvPr/>
        </p:nvPicPr>
        <p:blipFill>
          <a:blip r:embed="rId3">
            <a:alphaModFix/>
          </a:blip>
          <a:stretch>
            <a:fillRect/>
          </a:stretch>
        </p:blipFill>
        <p:spPr>
          <a:xfrm>
            <a:off x="2643050" y="1222450"/>
            <a:ext cx="3416400" cy="3416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4"/>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ourier New"/>
                <a:ea typeface="Courier New"/>
                <a:cs typeface="Courier New"/>
                <a:sym typeface="Courier New"/>
              </a:rPr>
              <a:t>Boxworld (Most Complex Environment)</a:t>
            </a:r>
            <a:endParaRPr b="1" sz="2400">
              <a:latin typeface="Courier New"/>
              <a:ea typeface="Courier New"/>
              <a:cs typeface="Courier New"/>
              <a:sym typeface="Courier New"/>
            </a:endParaRPr>
          </a:p>
        </p:txBody>
      </p:sp>
      <p:sp>
        <p:nvSpPr>
          <p:cNvPr id="280" name="Google Shape;280;p44"/>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1" name="Google Shape;281;p44"/>
          <p:cNvPicPr preferRelativeResize="0"/>
          <p:nvPr/>
        </p:nvPicPr>
        <p:blipFill rotWithShape="1">
          <a:blip r:embed="rId3">
            <a:alphaModFix/>
          </a:blip>
          <a:srcRect b="0" l="0" r="0" t="3474"/>
          <a:stretch/>
        </p:blipFill>
        <p:spPr>
          <a:xfrm>
            <a:off x="2836175" y="1222450"/>
            <a:ext cx="3642400" cy="37847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5"/>
          <p:cNvSpPr txBox="1"/>
          <p:nvPr>
            <p:ph idx="1" type="body"/>
          </p:nvPr>
        </p:nvSpPr>
        <p:spPr>
          <a:xfrm>
            <a:off x="357025" y="2243200"/>
            <a:ext cx="8520600" cy="11952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 sz="4000">
                <a:solidFill>
                  <a:schemeClr val="dk1"/>
                </a:solidFill>
                <a:latin typeface="Courier New"/>
                <a:ea typeface="Courier New"/>
                <a:cs typeface="Courier New"/>
                <a:sym typeface="Courier New"/>
              </a:rPr>
              <a:t>Experimental Results</a:t>
            </a:r>
            <a:endParaRPr b="1" sz="4000">
              <a:solidFill>
                <a:schemeClr val="dk1"/>
              </a:solidFill>
              <a:latin typeface="Courier New"/>
              <a:ea typeface="Courier New"/>
              <a:cs typeface="Courier New"/>
              <a:sym typeface="Courier New"/>
            </a:endParaRPr>
          </a:p>
          <a:p>
            <a:pPr indent="0" lvl="0" marL="0" rtl="0" algn="ctr">
              <a:spcBef>
                <a:spcPts val="0"/>
              </a:spcBef>
              <a:spcAft>
                <a:spcPts val="1600"/>
              </a:spcAft>
              <a:buNone/>
            </a:pPr>
            <a:r>
              <a:t/>
            </a:r>
            <a:endParaRPr sz="4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6"/>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ourier New"/>
                <a:ea typeface="Courier New"/>
                <a:cs typeface="Courier New"/>
                <a:sym typeface="Courier New"/>
              </a:rPr>
              <a:t>Experimental Results</a:t>
            </a:r>
            <a:endParaRPr b="1" sz="2400">
              <a:latin typeface="Courier New"/>
              <a:ea typeface="Courier New"/>
              <a:cs typeface="Courier New"/>
              <a:sym typeface="Courier New"/>
            </a:endParaRPr>
          </a:p>
        </p:txBody>
      </p:sp>
      <p:sp>
        <p:nvSpPr>
          <p:cNvPr id="292" name="Google Shape;292;p46"/>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We make use of IMPALA,a policy-gradient algorithm to train the RL models and which is also responsible for the action distribution. </a:t>
            </a:r>
            <a:endParaRPr sz="1200">
              <a:solidFill>
                <a:schemeClr val="dk1"/>
              </a:solidFill>
              <a:latin typeface="Courier New"/>
              <a:ea typeface="Courier New"/>
              <a:cs typeface="Courier New"/>
              <a:sym typeface="Courier New"/>
            </a:endParaRPr>
          </a:p>
          <a:p>
            <a:pPr indent="-304800" lvl="0" marL="4572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We assess the effectiveness of our approach against the following well-established Graph Neural Network(GNN) models.</a:t>
            </a:r>
            <a:endParaRPr sz="1200">
              <a:solidFill>
                <a:schemeClr val="dk1"/>
              </a:solidFill>
              <a:latin typeface="Courier New"/>
              <a:ea typeface="Courier New"/>
              <a:cs typeface="Courier New"/>
              <a:sym typeface="Courier New"/>
            </a:endParaRPr>
          </a:p>
          <a:p>
            <a:pPr indent="-304800" lvl="1" marL="9144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Graph Attention Network (GAT)</a:t>
            </a:r>
            <a:endParaRPr sz="1200">
              <a:solidFill>
                <a:schemeClr val="dk1"/>
              </a:solidFill>
              <a:latin typeface="Courier New"/>
              <a:ea typeface="Courier New"/>
              <a:cs typeface="Courier New"/>
              <a:sym typeface="Courier New"/>
            </a:endParaRPr>
          </a:p>
          <a:p>
            <a:pPr indent="-304800" lvl="1" marL="9144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Graph Convolutional Network (GCN)</a:t>
            </a:r>
            <a:endParaRPr sz="1200">
              <a:solidFill>
                <a:schemeClr val="dk1"/>
              </a:solidFill>
              <a:latin typeface="Courier New"/>
              <a:ea typeface="Courier New"/>
              <a:cs typeface="Courier New"/>
              <a:sym typeface="Courier New"/>
            </a:endParaRPr>
          </a:p>
          <a:p>
            <a:pPr indent="-304800" lvl="1" marL="9144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Vanilla Relational Graph Convolutional Network (RGCN)</a:t>
            </a:r>
            <a:endParaRPr sz="1200">
              <a:solidFill>
                <a:schemeClr val="dk1"/>
              </a:solidFill>
              <a:latin typeface="Courier New"/>
              <a:ea typeface="Courier New"/>
              <a:cs typeface="Courier New"/>
              <a:sym typeface="Courier New"/>
            </a:endParaRPr>
          </a:p>
          <a:p>
            <a:pPr indent="0" lvl="0" marL="457200" rtl="0" algn="l">
              <a:spcBef>
                <a:spcPts val="160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7"/>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ourier New"/>
                <a:ea typeface="Courier New"/>
                <a:cs typeface="Courier New"/>
                <a:sym typeface="Courier New"/>
              </a:rPr>
              <a:t>Training Performance Evaluation</a:t>
            </a:r>
            <a:endParaRPr b="1" sz="2400">
              <a:latin typeface="Courier New"/>
              <a:ea typeface="Courier New"/>
              <a:cs typeface="Courier New"/>
              <a:sym typeface="Courier New"/>
            </a:endParaRPr>
          </a:p>
        </p:txBody>
      </p:sp>
      <p:sp>
        <p:nvSpPr>
          <p:cNvPr id="298" name="Google Shape;298;p47"/>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We designed three measurement metrics to access the sample complexity as follows :</a:t>
            </a:r>
            <a:endParaRPr sz="1200">
              <a:solidFill>
                <a:schemeClr val="dk1"/>
              </a:solidFill>
              <a:latin typeface="Courier New"/>
              <a:ea typeface="Courier New"/>
              <a:cs typeface="Courier New"/>
              <a:sym typeface="Courier New"/>
            </a:endParaRPr>
          </a:p>
          <a:p>
            <a:pPr indent="-304800" lvl="1" marL="914400" rtl="0" algn="l">
              <a:lnSpc>
                <a:spcPct val="100000"/>
              </a:lnSpc>
              <a:spcBef>
                <a:spcPts val="0"/>
              </a:spcBef>
              <a:spcAft>
                <a:spcPts val="0"/>
              </a:spcAft>
              <a:buClr>
                <a:schemeClr val="dk1"/>
              </a:buClr>
              <a:buSzPts val="1200"/>
              <a:buFont typeface="Courier New"/>
              <a:buChar char="○"/>
            </a:pPr>
            <a:r>
              <a:rPr lang="en" sz="1100">
                <a:solidFill>
                  <a:schemeClr val="dk1"/>
                </a:solidFill>
                <a:latin typeface="Courier New"/>
                <a:ea typeface="Courier New"/>
                <a:cs typeface="Courier New"/>
                <a:sym typeface="Courier New"/>
              </a:rPr>
              <a:t>Mean Episode Return</a:t>
            </a:r>
            <a:endParaRPr sz="1100">
              <a:solidFill>
                <a:schemeClr val="dk1"/>
              </a:solidFill>
              <a:latin typeface="Courier New"/>
              <a:ea typeface="Courier New"/>
              <a:cs typeface="Courier New"/>
              <a:sym typeface="Courier New"/>
            </a:endParaRPr>
          </a:p>
          <a:p>
            <a:pPr indent="-298450" lvl="1" marL="914400" rtl="0" algn="l">
              <a:lnSpc>
                <a:spcPct val="100000"/>
              </a:lnSpc>
              <a:spcBef>
                <a:spcPts val="0"/>
              </a:spcBef>
              <a:spcAft>
                <a:spcPts val="0"/>
              </a:spcAft>
              <a:buClr>
                <a:schemeClr val="dk1"/>
              </a:buClr>
              <a:buSzPts val="1100"/>
              <a:buFont typeface="Courier New"/>
              <a:buChar char="○"/>
            </a:pPr>
            <a:r>
              <a:rPr lang="en" sz="1100">
                <a:solidFill>
                  <a:schemeClr val="dk1"/>
                </a:solidFill>
                <a:latin typeface="Courier New"/>
                <a:ea typeface="Courier New"/>
                <a:cs typeface="Courier New"/>
                <a:sym typeface="Courier New"/>
              </a:rPr>
              <a:t>Total Number of Episodes or Timesteps</a:t>
            </a:r>
            <a:endParaRPr sz="1100">
              <a:solidFill>
                <a:schemeClr val="dk1"/>
              </a:solidFill>
              <a:latin typeface="Courier New"/>
              <a:ea typeface="Courier New"/>
              <a:cs typeface="Courier New"/>
              <a:sym typeface="Courier New"/>
            </a:endParaRPr>
          </a:p>
          <a:p>
            <a:pPr indent="-298450" lvl="1" marL="914400" rtl="0" algn="l">
              <a:lnSpc>
                <a:spcPct val="100000"/>
              </a:lnSpc>
              <a:spcBef>
                <a:spcPts val="0"/>
              </a:spcBef>
              <a:spcAft>
                <a:spcPts val="0"/>
              </a:spcAft>
              <a:buClr>
                <a:schemeClr val="dk1"/>
              </a:buClr>
              <a:buSzPts val="1100"/>
              <a:buFont typeface="Courier New"/>
              <a:buChar char="○"/>
            </a:pPr>
            <a:r>
              <a:rPr lang="en" sz="1100">
                <a:solidFill>
                  <a:schemeClr val="dk1"/>
                </a:solidFill>
                <a:latin typeface="Courier New"/>
                <a:ea typeface="Courier New"/>
                <a:cs typeface="Courier New"/>
                <a:sym typeface="Courier New"/>
              </a:rPr>
              <a:t>Asymptotic Performance</a:t>
            </a:r>
            <a:endParaRPr sz="1100">
              <a:solidFill>
                <a:schemeClr val="dk1"/>
              </a:solidFill>
              <a:latin typeface="Courier New"/>
              <a:ea typeface="Courier New"/>
              <a:cs typeface="Courier New"/>
              <a:sym typeface="Courier New"/>
            </a:endParaRPr>
          </a:p>
          <a:p>
            <a:pPr indent="0" lvl="0" marL="0" rtl="0" algn="l">
              <a:spcBef>
                <a:spcPts val="0"/>
              </a:spcBef>
              <a:spcAft>
                <a:spcPts val="1600"/>
              </a:spcAft>
              <a:buNone/>
            </a:pPr>
            <a:r>
              <a:t/>
            </a:r>
            <a:endParaRPr sz="1200">
              <a:solidFill>
                <a:schemeClr val="dk1"/>
              </a:solidFill>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8"/>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ourier New"/>
                <a:ea typeface="Courier New"/>
                <a:cs typeface="Courier New"/>
                <a:sym typeface="Courier New"/>
              </a:rPr>
              <a:t>Minigrid Environment Results</a:t>
            </a:r>
            <a:endParaRPr b="1" sz="2400">
              <a:latin typeface="Courier New"/>
              <a:ea typeface="Courier New"/>
              <a:cs typeface="Courier New"/>
              <a:sym typeface="Courier New"/>
            </a:endParaRPr>
          </a:p>
        </p:txBody>
      </p:sp>
      <p:sp>
        <p:nvSpPr>
          <p:cNvPr id="304" name="Google Shape;304;p48"/>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05" name="Google Shape;305;p48"/>
          <p:cNvPicPr preferRelativeResize="0"/>
          <p:nvPr/>
        </p:nvPicPr>
        <p:blipFill rotWithShape="1">
          <a:blip r:embed="rId3">
            <a:alphaModFix/>
          </a:blip>
          <a:srcRect b="11476" l="0" r="0" t="8157"/>
          <a:stretch/>
        </p:blipFill>
        <p:spPr>
          <a:xfrm>
            <a:off x="311700" y="1677950"/>
            <a:ext cx="2809175" cy="2257825"/>
          </a:xfrm>
          <a:prstGeom prst="rect">
            <a:avLst/>
          </a:prstGeom>
          <a:noFill/>
          <a:ln>
            <a:noFill/>
          </a:ln>
        </p:spPr>
      </p:pic>
      <p:pic>
        <p:nvPicPr>
          <p:cNvPr id="306" name="Google Shape;306;p48"/>
          <p:cNvPicPr preferRelativeResize="0"/>
          <p:nvPr/>
        </p:nvPicPr>
        <p:blipFill rotWithShape="1">
          <a:blip r:embed="rId4">
            <a:alphaModFix/>
          </a:blip>
          <a:srcRect b="-9440" l="0" r="0" t="4310"/>
          <a:stretch/>
        </p:blipFill>
        <p:spPr>
          <a:xfrm>
            <a:off x="3120875" y="1677950"/>
            <a:ext cx="2656900" cy="2511176"/>
          </a:xfrm>
          <a:prstGeom prst="rect">
            <a:avLst/>
          </a:prstGeom>
          <a:noFill/>
          <a:ln>
            <a:noFill/>
          </a:ln>
        </p:spPr>
      </p:pic>
      <p:sp>
        <p:nvSpPr>
          <p:cNvPr id="307" name="Google Shape;307;p48"/>
          <p:cNvSpPr txBox="1"/>
          <p:nvPr/>
        </p:nvSpPr>
        <p:spPr>
          <a:xfrm>
            <a:off x="481975" y="3935775"/>
            <a:ext cx="2809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00">
                <a:solidFill>
                  <a:schemeClr val="dk1"/>
                </a:solidFill>
                <a:latin typeface="Courier New"/>
                <a:ea typeface="Courier New"/>
                <a:cs typeface="Courier New"/>
                <a:sym typeface="Courier New"/>
              </a:rPr>
              <a:t>Fig 6.1 Training curves of REAGLE and the baseline approach in the Minigrid L</a:t>
            </a:r>
            <a:r>
              <a:rPr lang="en" sz="800">
                <a:solidFill>
                  <a:schemeClr val="dk1"/>
                </a:solidFill>
                <a:latin typeface="Courier New"/>
                <a:ea typeface="Courier New"/>
                <a:cs typeface="Courier New"/>
                <a:sym typeface="Courier New"/>
              </a:rPr>
              <a:t>ava Crossing</a:t>
            </a:r>
            <a:r>
              <a:rPr lang="en" sz="800">
                <a:solidFill>
                  <a:schemeClr val="dk1"/>
                </a:solidFill>
                <a:latin typeface="Courier New"/>
                <a:ea typeface="Courier New"/>
                <a:cs typeface="Courier New"/>
                <a:sym typeface="Courier New"/>
              </a:rPr>
              <a:t> environment.</a:t>
            </a:r>
            <a:endParaRPr sz="8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1"/>
              </a:solidFill>
            </a:endParaRPr>
          </a:p>
        </p:txBody>
      </p:sp>
      <p:sp>
        <p:nvSpPr>
          <p:cNvPr id="308" name="Google Shape;308;p48"/>
          <p:cNvSpPr txBox="1"/>
          <p:nvPr/>
        </p:nvSpPr>
        <p:spPr>
          <a:xfrm>
            <a:off x="3291175" y="3935775"/>
            <a:ext cx="3005700" cy="440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800">
                <a:solidFill>
                  <a:schemeClr val="dk1"/>
                </a:solidFill>
                <a:latin typeface="Courier New"/>
                <a:ea typeface="Courier New"/>
                <a:cs typeface="Courier New"/>
                <a:sym typeface="Courier New"/>
              </a:rPr>
              <a:t>Fig 6.2 T</a:t>
            </a:r>
            <a:r>
              <a:rPr lang="en" sz="800">
                <a:solidFill>
                  <a:schemeClr val="dk1"/>
                </a:solidFill>
                <a:latin typeface="Courier New"/>
                <a:ea typeface="Courier New"/>
                <a:cs typeface="Courier New"/>
                <a:sym typeface="Courier New"/>
              </a:rPr>
              <a:t>raining curves of our method and </a:t>
            </a:r>
            <a:r>
              <a:rPr lang="en" sz="800">
                <a:solidFill>
                  <a:schemeClr val="dk1"/>
                </a:solidFill>
                <a:latin typeface="Courier New"/>
                <a:ea typeface="Courier New"/>
                <a:cs typeface="Courier New"/>
                <a:sym typeface="Courier New"/>
              </a:rPr>
              <a:t>the </a:t>
            </a:r>
            <a:r>
              <a:rPr lang="en" sz="800">
                <a:solidFill>
                  <a:schemeClr val="dk1"/>
                </a:solidFill>
                <a:latin typeface="Courier New"/>
                <a:ea typeface="Courier New"/>
                <a:cs typeface="Courier New"/>
                <a:sym typeface="Courier New"/>
              </a:rPr>
              <a:t>baseline approaches in the</a:t>
            </a:r>
            <a:endParaRPr sz="800">
              <a:solidFill>
                <a:schemeClr val="dk1"/>
              </a:solidFill>
              <a:latin typeface="Courier New"/>
              <a:ea typeface="Courier New"/>
              <a:cs typeface="Courier New"/>
              <a:sym typeface="Courier New"/>
            </a:endParaRPr>
          </a:p>
          <a:p>
            <a:pPr indent="0" lvl="0" marL="0" rtl="0" algn="just">
              <a:spcBef>
                <a:spcPts val="0"/>
              </a:spcBef>
              <a:spcAft>
                <a:spcPts val="0"/>
              </a:spcAft>
              <a:buClr>
                <a:schemeClr val="dk1"/>
              </a:buClr>
              <a:buSzPts val="1100"/>
              <a:buFont typeface="Arial"/>
              <a:buNone/>
            </a:pPr>
            <a:r>
              <a:rPr lang="en" sz="800">
                <a:solidFill>
                  <a:schemeClr val="dk1"/>
                </a:solidFill>
                <a:latin typeface="Courier New"/>
                <a:ea typeface="Courier New"/>
                <a:cs typeface="Courier New"/>
                <a:sym typeface="Courier New"/>
              </a:rPr>
              <a:t>MiniGrid-LavaGapS7-v0 environment</a:t>
            </a:r>
            <a:endParaRPr sz="800">
              <a:solidFill>
                <a:schemeClr val="dk1"/>
              </a:solidFill>
              <a:latin typeface="Courier New"/>
              <a:ea typeface="Courier New"/>
              <a:cs typeface="Courier New"/>
              <a:sym typeface="Courier New"/>
            </a:endParaRPr>
          </a:p>
          <a:p>
            <a:pPr indent="0" lvl="0" marL="0" rtl="0" algn="just">
              <a:spcBef>
                <a:spcPts val="0"/>
              </a:spcBef>
              <a:spcAft>
                <a:spcPts val="0"/>
              </a:spcAft>
              <a:buClr>
                <a:schemeClr val="dk1"/>
              </a:buClr>
              <a:buSzPts val="1100"/>
              <a:buFont typeface="Arial"/>
              <a:buNone/>
            </a:pPr>
            <a:r>
              <a:t/>
            </a:r>
            <a:endParaRPr sz="800">
              <a:solidFill>
                <a:schemeClr val="dk1"/>
              </a:solidFill>
              <a:latin typeface="Courier New"/>
              <a:ea typeface="Courier New"/>
              <a:cs typeface="Courier New"/>
              <a:sym typeface="Courier New"/>
            </a:endParaRPr>
          </a:p>
          <a:p>
            <a:pPr indent="0" lvl="0" marL="0" rtl="0" algn="just">
              <a:spcBef>
                <a:spcPts val="0"/>
              </a:spcBef>
              <a:spcAft>
                <a:spcPts val="0"/>
              </a:spcAft>
              <a:buNone/>
            </a:pPr>
            <a:r>
              <a:t/>
            </a:r>
            <a:endParaRPr sz="800">
              <a:solidFill>
                <a:schemeClr val="dk1"/>
              </a:solidFill>
              <a:latin typeface="Courier New"/>
              <a:ea typeface="Courier New"/>
              <a:cs typeface="Courier New"/>
              <a:sym typeface="Courier New"/>
            </a:endParaRPr>
          </a:p>
          <a:p>
            <a:pPr indent="0" lvl="0" marL="0" rtl="0" algn="just">
              <a:spcBef>
                <a:spcPts val="0"/>
              </a:spcBef>
              <a:spcAft>
                <a:spcPts val="0"/>
              </a:spcAft>
              <a:buNone/>
            </a:pPr>
            <a:r>
              <a:t/>
            </a:r>
            <a:endParaRPr sz="800">
              <a:solidFill>
                <a:schemeClr val="dk1"/>
              </a:solidFill>
            </a:endParaRPr>
          </a:p>
        </p:txBody>
      </p:sp>
      <p:pic>
        <p:nvPicPr>
          <p:cNvPr id="309" name="Google Shape;309;p48"/>
          <p:cNvPicPr preferRelativeResize="0"/>
          <p:nvPr/>
        </p:nvPicPr>
        <p:blipFill rotWithShape="1">
          <a:blip r:embed="rId5">
            <a:alphaModFix/>
          </a:blip>
          <a:srcRect b="4571" l="-3831" r="0" t="0"/>
          <a:stretch/>
        </p:blipFill>
        <p:spPr>
          <a:xfrm>
            <a:off x="5961200" y="1639475"/>
            <a:ext cx="2540301" cy="2334774"/>
          </a:xfrm>
          <a:prstGeom prst="rect">
            <a:avLst/>
          </a:prstGeom>
          <a:noFill/>
          <a:ln>
            <a:noFill/>
          </a:ln>
        </p:spPr>
      </p:pic>
      <p:sp>
        <p:nvSpPr>
          <p:cNvPr id="310" name="Google Shape;310;p48"/>
          <p:cNvSpPr txBox="1"/>
          <p:nvPr/>
        </p:nvSpPr>
        <p:spPr>
          <a:xfrm>
            <a:off x="6467175" y="3935775"/>
            <a:ext cx="2540400" cy="319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800">
                <a:solidFill>
                  <a:srgbClr val="1F1F1F"/>
                </a:solidFill>
                <a:latin typeface="Courier New"/>
                <a:ea typeface="Courier New"/>
                <a:cs typeface="Courier New"/>
                <a:sym typeface="Courier New"/>
              </a:rPr>
              <a:t>Fig 6.3 </a:t>
            </a:r>
            <a:r>
              <a:rPr lang="en" sz="800">
                <a:solidFill>
                  <a:srgbClr val="1F1F1F"/>
                </a:solidFill>
                <a:latin typeface="Courier New"/>
                <a:ea typeface="Courier New"/>
                <a:cs typeface="Courier New"/>
                <a:sym typeface="Courier New"/>
              </a:rPr>
              <a:t>Training curves of our method and the baseline approach in the</a:t>
            </a:r>
            <a:endParaRPr sz="800">
              <a:solidFill>
                <a:srgbClr val="1F1F1F"/>
              </a:solidFill>
              <a:latin typeface="Courier New"/>
              <a:ea typeface="Courier New"/>
              <a:cs typeface="Courier New"/>
              <a:sym typeface="Courier New"/>
            </a:endParaRPr>
          </a:p>
          <a:p>
            <a:pPr indent="0" lvl="0" marL="0" rtl="0" algn="just">
              <a:spcBef>
                <a:spcPts val="0"/>
              </a:spcBef>
              <a:spcAft>
                <a:spcPts val="0"/>
              </a:spcAft>
              <a:buClr>
                <a:schemeClr val="dk1"/>
              </a:buClr>
              <a:buSzPts val="1100"/>
              <a:buFont typeface="Arial"/>
              <a:buNone/>
            </a:pPr>
            <a:r>
              <a:rPr lang="en" sz="800">
                <a:solidFill>
                  <a:srgbClr val="1F1F1F"/>
                </a:solidFill>
                <a:latin typeface="Courier New"/>
                <a:ea typeface="Courier New"/>
                <a:cs typeface="Courier New"/>
                <a:sym typeface="Courier New"/>
              </a:rPr>
              <a:t>MiniGrid-DoorKey-5x5-v0 environment</a:t>
            </a:r>
            <a:endParaRPr sz="800">
              <a:solidFill>
                <a:srgbClr val="1F1F1F"/>
              </a:solidFill>
              <a:latin typeface="Courier New"/>
              <a:ea typeface="Courier New"/>
              <a:cs typeface="Courier New"/>
              <a:sym typeface="Courier New"/>
            </a:endParaRPr>
          </a:p>
          <a:p>
            <a:pPr indent="0" lvl="0" marL="0" rtl="0" algn="just">
              <a:spcBef>
                <a:spcPts val="0"/>
              </a:spcBef>
              <a:spcAft>
                <a:spcPts val="0"/>
              </a:spcAft>
              <a:buClr>
                <a:schemeClr val="dk1"/>
              </a:buClr>
              <a:buSzPts val="1100"/>
              <a:buFont typeface="Arial"/>
              <a:buNone/>
            </a:pPr>
            <a:r>
              <a:t/>
            </a:r>
            <a:endParaRPr sz="800">
              <a:solidFill>
                <a:srgbClr val="1F1F1F"/>
              </a:solidFill>
              <a:latin typeface="Courier New"/>
              <a:ea typeface="Courier New"/>
              <a:cs typeface="Courier New"/>
              <a:sym typeface="Courier New"/>
            </a:endParaRPr>
          </a:p>
          <a:p>
            <a:pPr indent="0" lvl="0" marL="0" rtl="0" algn="just">
              <a:spcBef>
                <a:spcPts val="0"/>
              </a:spcBef>
              <a:spcAft>
                <a:spcPts val="0"/>
              </a:spcAft>
              <a:buNone/>
            </a:pPr>
            <a:r>
              <a:rPr lang="en" sz="800">
                <a:solidFill>
                  <a:srgbClr val="1F1F1F"/>
                </a:solidFill>
                <a:latin typeface="Courier New"/>
                <a:ea typeface="Courier New"/>
                <a:cs typeface="Courier New"/>
                <a:sym typeface="Courier New"/>
              </a:rPr>
              <a:t> </a:t>
            </a:r>
            <a:endParaRPr sz="800">
              <a:solidFill>
                <a:srgbClr val="1F1F1F"/>
              </a:solidFill>
              <a:latin typeface="Courier New"/>
              <a:ea typeface="Courier New"/>
              <a:cs typeface="Courier New"/>
              <a:sym typeface="Courier New"/>
            </a:endParaRPr>
          </a:p>
          <a:p>
            <a:pPr indent="0" lvl="0" marL="0" rtl="0" algn="just">
              <a:spcBef>
                <a:spcPts val="0"/>
              </a:spcBef>
              <a:spcAft>
                <a:spcPts val="0"/>
              </a:spcAft>
              <a:buNone/>
            </a:pPr>
            <a:r>
              <a:t/>
            </a:r>
            <a:endParaRPr sz="800">
              <a:solidFill>
                <a:srgbClr val="1F1F1F"/>
              </a:solidFill>
              <a:latin typeface="Courier New"/>
              <a:ea typeface="Courier New"/>
              <a:cs typeface="Courier New"/>
              <a:sym typeface="Courier New"/>
            </a:endParaRPr>
          </a:p>
          <a:p>
            <a:pPr indent="0" lvl="0" marL="0" rtl="0" algn="just">
              <a:spcBef>
                <a:spcPts val="0"/>
              </a:spcBef>
              <a:spcAft>
                <a:spcPts val="0"/>
              </a:spcAft>
              <a:buNone/>
            </a:pPr>
            <a:r>
              <a:t/>
            </a:r>
            <a:endParaRPr sz="800">
              <a:solidFill>
                <a:srgbClr val="1F1F1F"/>
              </a:solidFill>
              <a:latin typeface="Courier New"/>
              <a:ea typeface="Courier New"/>
              <a:cs typeface="Courier New"/>
              <a:sym typeface="Courier New"/>
            </a:endParaRPr>
          </a:p>
          <a:p>
            <a:pPr indent="0" lvl="0" marL="0" rtl="0" algn="just">
              <a:spcBef>
                <a:spcPts val="0"/>
              </a:spcBef>
              <a:spcAft>
                <a:spcPts val="0"/>
              </a:spcAft>
              <a:buNone/>
            </a:pPr>
            <a:r>
              <a:t/>
            </a:r>
            <a:endParaRPr sz="800">
              <a:solidFill>
                <a:srgbClr val="1F1F1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9"/>
          <p:cNvSpPr txBox="1"/>
          <p:nvPr>
            <p:ph type="title"/>
          </p:nvPr>
        </p:nvSpPr>
        <p:spPr>
          <a:xfrm>
            <a:off x="311700" y="589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ourier New"/>
                <a:ea typeface="Courier New"/>
                <a:cs typeface="Courier New"/>
                <a:sym typeface="Courier New"/>
              </a:rPr>
              <a:t>Boxworld Environment Results</a:t>
            </a:r>
            <a:endParaRPr b="1" sz="2400">
              <a:latin typeface="Courier New"/>
              <a:ea typeface="Courier New"/>
              <a:cs typeface="Courier New"/>
              <a:sym typeface="Courier New"/>
            </a:endParaRPr>
          </a:p>
        </p:txBody>
      </p:sp>
      <p:pic>
        <p:nvPicPr>
          <p:cNvPr id="316" name="Google Shape;316;p49"/>
          <p:cNvPicPr preferRelativeResize="0"/>
          <p:nvPr/>
        </p:nvPicPr>
        <p:blipFill>
          <a:blip r:embed="rId3">
            <a:alphaModFix/>
          </a:blip>
          <a:stretch>
            <a:fillRect/>
          </a:stretch>
        </p:blipFill>
        <p:spPr>
          <a:xfrm>
            <a:off x="107900" y="3822700"/>
            <a:ext cx="9143999" cy="1320800"/>
          </a:xfrm>
          <a:prstGeom prst="rect">
            <a:avLst/>
          </a:prstGeom>
          <a:noFill/>
          <a:ln>
            <a:noFill/>
          </a:ln>
        </p:spPr>
      </p:pic>
      <p:pic>
        <p:nvPicPr>
          <p:cNvPr id="317" name="Google Shape;317;p49"/>
          <p:cNvPicPr preferRelativeResize="0"/>
          <p:nvPr/>
        </p:nvPicPr>
        <p:blipFill rotWithShape="1">
          <a:blip r:embed="rId4">
            <a:alphaModFix/>
          </a:blip>
          <a:srcRect b="4185" l="1961" r="1884" t="1970"/>
          <a:stretch/>
        </p:blipFill>
        <p:spPr>
          <a:xfrm>
            <a:off x="2216539" y="1161825"/>
            <a:ext cx="4700061" cy="26608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0"/>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ourier New"/>
                <a:ea typeface="Courier New"/>
                <a:cs typeface="Courier New"/>
                <a:sym typeface="Courier New"/>
              </a:rPr>
              <a:t>Conclusion</a:t>
            </a:r>
            <a:endParaRPr b="1" sz="2400">
              <a:latin typeface="Courier New"/>
              <a:ea typeface="Courier New"/>
              <a:cs typeface="Courier New"/>
              <a:sym typeface="Courier New"/>
            </a:endParaRPr>
          </a:p>
        </p:txBody>
      </p:sp>
      <p:sp>
        <p:nvSpPr>
          <p:cNvPr id="323" name="Google Shape;323;p50"/>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We </a:t>
            </a:r>
            <a:r>
              <a:rPr lang="en" sz="1200">
                <a:solidFill>
                  <a:schemeClr val="dk1"/>
                </a:solidFill>
                <a:latin typeface="Courier New"/>
                <a:ea typeface="Courier New"/>
                <a:cs typeface="Courier New"/>
                <a:sym typeface="Courier New"/>
              </a:rPr>
              <a:t>presented</a:t>
            </a:r>
            <a:r>
              <a:rPr lang="en" sz="1200">
                <a:solidFill>
                  <a:schemeClr val="dk1"/>
                </a:solidFill>
                <a:latin typeface="Courier New"/>
                <a:ea typeface="Courier New"/>
                <a:cs typeface="Courier New"/>
                <a:sym typeface="Courier New"/>
              </a:rPr>
              <a:t> a approach to enhance sample efficiency in reinforcement learning by dynamically weighting the edges in Relational Graph convolutional Networks (R-GCN) using Graph Attention Networks (GAT) called REAGLE.</a:t>
            </a:r>
            <a:endParaRPr sz="1200">
              <a:solidFill>
                <a:schemeClr val="dk1"/>
              </a:solidFill>
              <a:latin typeface="Courier New"/>
              <a:ea typeface="Courier New"/>
              <a:cs typeface="Courier New"/>
              <a:sym typeface="Courier New"/>
            </a:endParaRPr>
          </a:p>
          <a:p>
            <a:pPr indent="-304800" lvl="0" marL="4572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Enhances sample efficiency by prioritizing important relationships and edges.</a:t>
            </a:r>
            <a:endParaRPr sz="1200">
              <a:solidFill>
                <a:schemeClr val="dk1"/>
              </a:solidFill>
              <a:latin typeface="Courier New"/>
              <a:ea typeface="Courier New"/>
              <a:cs typeface="Courier New"/>
              <a:sym typeface="Courier New"/>
            </a:endParaRPr>
          </a:p>
          <a:p>
            <a:pPr indent="-304800" lvl="0" marL="4572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Achieves higher mean episodic returns.</a:t>
            </a:r>
            <a:endParaRPr sz="1200">
              <a:solidFill>
                <a:schemeClr val="dk1"/>
              </a:solidFill>
              <a:latin typeface="Courier New"/>
              <a:ea typeface="Courier New"/>
              <a:cs typeface="Courier New"/>
              <a:sym typeface="Courier New"/>
            </a:endParaRPr>
          </a:p>
          <a:p>
            <a:pPr indent="-304800" lvl="0" marL="4572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Faster convergence than baseline models.</a:t>
            </a:r>
            <a:endParaRPr sz="1200">
              <a:solidFill>
                <a:schemeClr val="dk1"/>
              </a:solidFill>
              <a:latin typeface="Courier New"/>
              <a:ea typeface="Courier New"/>
              <a:cs typeface="Courier New"/>
              <a:sym typeface="Courier New"/>
            </a:endParaRPr>
          </a:p>
          <a:p>
            <a:pPr indent="-304800" lvl="0" marL="4572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Reduces sample complexity in complex environments.</a:t>
            </a:r>
            <a:endParaRPr sz="1200">
              <a:solidFill>
                <a:schemeClr val="dk1"/>
              </a:solidFill>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1"/>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1"/>
          <p:cNvSpPr txBox="1"/>
          <p:nvPr>
            <p:ph idx="1" type="body"/>
          </p:nvPr>
        </p:nvSpPr>
        <p:spPr>
          <a:xfrm>
            <a:off x="371650" y="2169600"/>
            <a:ext cx="8520600" cy="2163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5600">
                <a:solidFill>
                  <a:schemeClr val="dk1"/>
                </a:solidFill>
                <a:latin typeface="Courier New"/>
                <a:ea typeface="Courier New"/>
                <a:cs typeface="Courier New"/>
                <a:sym typeface="Courier New"/>
              </a:rPr>
              <a:t>Thank You </a:t>
            </a:r>
            <a:endParaRPr b="1" sz="5600">
              <a:solidFill>
                <a:schemeClr val="dk1"/>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txBox="1"/>
          <p:nvPr>
            <p:ph idx="1" type="body"/>
          </p:nvPr>
        </p:nvSpPr>
        <p:spPr>
          <a:xfrm>
            <a:off x="311700" y="2166525"/>
            <a:ext cx="8520600" cy="133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4000">
                <a:solidFill>
                  <a:schemeClr val="dk1"/>
                </a:solidFill>
                <a:latin typeface="Times New Roman"/>
                <a:ea typeface="Times New Roman"/>
                <a:cs typeface="Times New Roman"/>
                <a:sym typeface="Times New Roman"/>
              </a:rPr>
              <a:t>Introduction</a:t>
            </a:r>
            <a:r>
              <a:rPr lang="en" sz="4000">
                <a:solidFill>
                  <a:schemeClr val="dk1"/>
                </a:solidFill>
                <a:latin typeface="Times New Roman"/>
                <a:ea typeface="Times New Roman"/>
                <a:cs typeface="Times New Roman"/>
                <a:sym typeface="Times New Roman"/>
              </a:rPr>
              <a:t> </a:t>
            </a:r>
            <a:endParaRPr sz="4000">
              <a:solidFill>
                <a:schemeClr val="dk1"/>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2"/>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2"/>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urier New"/>
                <a:ea typeface="Courier New"/>
                <a:cs typeface="Courier New"/>
                <a:sym typeface="Courier New"/>
              </a:rPr>
              <a:t>Reinforcement Learning Overview</a:t>
            </a:r>
            <a:endParaRPr b="1">
              <a:latin typeface="Courier New"/>
              <a:ea typeface="Courier New"/>
              <a:cs typeface="Courier New"/>
              <a:sym typeface="Courier New"/>
            </a:endParaRPr>
          </a:p>
        </p:txBody>
      </p:sp>
      <p:sp>
        <p:nvSpPr>
          <p:cNvPr id="81" name="Google Shape;81;p17"/>
          <p:cNvSpPr txBox="1"/>
          <p:nvPr>
            <p:ph idx="1" type="body"/>
          </p:nvPr>
        </p:nvSpPr>
        <p:spPr>
          <a:xfrm>
            <a:off x="311700" y="1222450"/>
            <a:ext cx="8520600" cy="3359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Reinforcement Learning (RL) is a machine learning approach that teaches agents to make decisions by interacting with the environment and receiving rewards.</a:t>
            </a:r>
            <a:endParaRPr sz="1200">
              <a:solidFill>
                <a:schemeClr val="dk1"/>
              </a:solidFill>
              <a:latin typeface="Courier New"/>
              <a:ea typeface="Courier New"/>
              <a:cs typeface="Courier New"/>
              <a:sym typeface="Courier New"/>
            </a:endParaRPr>
          </a:p>
          <a:p>
            <a:pPr indent="-304800" lvl="0" marL="4572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Applied in robotics, self driving cars , game AI, and natural language processing.</a:t>
            </a:r>
            <a:endParaRPr sz="1200">
              <a:solidFill>
                <a:schemeClr val="dk1"/>
              </a:solidFill>
              <a:latin typeface="Courier New"/>
              <a:ea typeface="Courier New"/>
              <a:cs typeface="Courier New"/>
              <a:sym typeface="Courier New"/>
            </a:endParaRPr>
          </a:p>
          <a:p>
            <a:pPr indent="-304800" lvl="0" marL="4572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Faces challenges like high sample complexity, requiring many interactions, costly in real-world applications.</a:t>
            </a:r>
            <a:endParaRPr sz="1200">
              <a:solidFill>
                <a:schemeClr val="dk1"/>
              </a:solidFill>
              <a:latin typeface="Courier New"/>
              <a:ea typeface="Courier New"/>
              <a:cs typeface="Courier New"/>
              <a:sym typeface="Courier New"/>
            </a:endParaRPr>
          </a:p>
          <a:p>
            <a:pPr indent="-304800" lvl="0" marL="457200" rtl="0" algn="l">
              <a:spcBef>
                <a:spcPts val="0"/>
              </a:spcBef>
              <a:spcAft>
                <a:spcPts val="0"/>
              </a:spcAft>
              <a:buClr>
                <a:schemeClr val="dk1"/>
              </a:buClr>
              <a:buSzPts val="1200"/>
              <a:buFont typeface="Courier New"/>
              <a:buChar char="●"/>
            </a:pPr>
            <a:r>
              <a:rPr b="1" lang="en" sz="1200">
                <a:solidFill>
                  <a:schemeClr val="dk1"/>
                </a:solidFill>
                <a:latin typeface="Courier New"/>
                <a:ea typeface="Courier New"/>
                <a:cs typeface="Courier New"/>
                <a:sym typeface="Courier New"/>
              </a:rPr>
              <a:t>Objective:</a:t>
            </a:r>
            <a:r>
              <a:rPr lang="en" sz="1200">
                <a:solidFill>
                  <a:schemeClr val="dk1"/>
                </a:solidFill>
                <a:latin typeface="Courier New"/>
                <a:ea typeface="Courier New"/>
                <a:cs typeface="Courier New"/>
                <a:sym typeface="Courier New"/>
              </a:rPr>
              <a:t> Reduce sample complexity to make RL more feasible for practical scenarios.</a:t>
            </a:r>
            <a:endParaRPr sz="1200">
              <a:solidFill>
                <a:schemeClr val="dk1"/>
              </a:solidFill>
              <a:latin typeface="Courier New"/>
              <a:ea typeface="Courier New"/>
              <a:cs typeface="Courier New"/>
              <a:sym typeface="Courier New"/>
            </a:endParaRPr>
          </a:p>
          <a:p>
            <a:pPr indent="0" lvl="0" marL="914400" rtl="0" algn="l">
              <a:spcBef>
                <a:spcPts val="1600"/>
              </a:spcBef>
              <a:spcAft>
                <a:spcPts val="0"/>
              </a:spcAft>
              <a:buNone/>
            </a:pPr>
            <a:r>
              <a:t/>
            </a:r>
            <a:endParaRPr sz="1600">
              <a:solidFill>
                <a:schemeClr val="dk1"/>
              </a:solidFill>
              <a:latin typeface="Courier New"/>
              <a:ea typeface="Courier New"/>
              <a:cs typeface="Courier New"/>
              <a:sym typeface="Courier New"/>
            </a:endParaRPr>
          </a:p>
          <a:p>
            <a:pPr indent="0" lvl="0" marL="914400" rtl="0" algn="l">
              <a:spcBef>
                <a:spcPts val="1600"/>
              </a:spcBef>
              <a:spcAft>
                <a:spcPts val="1600"/>
              </a:spcAft>
              <a:buNone/>
            </a:pPr>
            <a:r>
              <a:t/>
            </a:r>
            <a:endParaRPr sz="1600">
              <a:solidFill>
                <a:schemeClr val="dk1"/>
              </a:solidFill>
              <a:latin typeface="Courier New"/>
              <a:ea typeface="Courier New"/>
              <a:cs typeface="Courier New"/>
              <a:sym typeface="Courier New"/>
            </a:endParaRPr>
          </a:p>
        </p:txBody>
      </p:sp>
      <p:pic>
        <p:nvPicPr>
          <p:cNvPr id="82" name="Google Shape;82;p17"/>
          <p:cNvPicPr preferRelativeResize="0"/>
          <p:nvPr/>
        </p:nvPicPr>
        <p:blipFill>
          <a:blip r:embed="rId3">
            <a:alphaModFix/>
          </a:blip>
          <a:stretch>
            <a:fillRect/>
          </a:stretch>
        </p:blipFill>
        <p:spPr>
          <a:xfrm>
            <a:off x="2177500" y="3147250"/>
            <a:ext cx="4679475" cy="1796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Components of </a:t>
            </a:r>
            <a:r>
              <a:rPr b="1" lang="en" sz="2400">
                <a:latin typeface="Times New Roman"/>
                <a:ea typeface="Times New Roman"/>
                <a:cs typeface="Times New Roman"/>
                <a:sym typeface="Times New Roman"/>
              </a:rPr>
              <a:t>Reinforcement Learning </a:t>
            </a:r>
            <a:endParaRPr b="1" sz="2400">
              <a:latin typeface="Times New Roman"/>
              <a:ea typeface="Times New Roman"/>
              <a:cs typeface="Times New Roman"/>
              <a:sym typeface="Times New Roman"/>
            </a:endParaRPr>
          </a:p>
        </p:txBody>
      </p:sp>
      <p:sp>
        <p:nvSpPr>
          <p:cNvPr id="88" name="Google Shape;88;p18"/>
          <p:cNvSpPr txBox="1"/>
          <p:nvPr>
            <p:ph idx="1" type="body"/>
          </p:nvPr>
        </p:nvSpPr>
        <p:spPr>
          <a:xfrm>
            <a:off x="311700" y="1113050"/>
            <a:ext cx="8779500" cy="4030500"/>
          </a:xfrm>
          <a:prstGeom prst="rect">
            <a:avLst/>
          </a:prstGeom>
        </p:spPr>
        <p:txBody>
          <a:bodyPr anchorCtr="0" anchor="t" bIns="91425" lIns="91425" spcFirstLastPara="1" rIns="91425" wrap="square" tIns="91425">
            <a:noAutofit/>
          </a:bodyPr>
          <a:lstStyle/>
          <a:p>
            <a:pPr indent="-304800" lvl="0" marL="457200" rtl="0" algn="l">
              <a:spcBef>
                <a:spcPts val="120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Agent:</a:t>
            </a:r>
            <a:r>
              <a:rPr lang="en" sz="1200">
                <a:solidFill>
                  <a:schemeClr val="dk1"/>
                </a:solidFill>
                <a:latin typeface="Times New Roman"/>
                <a:ea typeface="Times New Roman"/>
                <a:cs typeface="Times New Roman"/>
                <a:sym typeface="Times New Roman"/>
              </a:rPr>
              <a:t> A learner that interacts with an environment by taking actions to maximize cumulative rewards.</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Environment:</a:t>
            </a:r>
            <a:r>
              <a:rPr lang="en" sz="1200">
                <a:solidFill>
                  <a:schemeClr val="dk1"/>
                </a:solidFill>
                <a:latin typeface="Times New Roman"/>
                <a:ea typeface="Times New Roman"/>
                <a:cs typeface="Times New Roman"/>
                <a:sym typeface="Times New Roman"/>
              </a:rPr>
              <a:t> The external system that provides states and rewards to the agent based on its actions.</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State :</a:t>
            </a:r>
            <a:r>
              <a:rPr lang="en" sz="1200">
                <a:solidFill>
                  <a:schemeClr val="dk1"/>
                </a:solidFill>
                <a:latin typeface="Times New Roman"/>
                <a:ea typeface="Times New Roman"/>
                <a:cs typeface="Times New Roman"/>
                <a:sym typeface="Times New Roman"/>
              </a:rPr>
              <a:t> </a:t>
            </a:r>
            <a:r>
              <a:rPr lang="en" sz="1200">
                <a:solidFill>
                  <a:srgbClr val="242424"/>
                </a:solidFill>
                <a:highlight>
                  <a:srgbClr val="FFFFFF"/>
                </a:highlight>
                <a:latin typeface="Times New Roman"/>
                <a:ea typeface="Times New Roman"/>
                <a:cs typeface="Times New Roman"/>
                <a:sym typeface="Times New Roman"/>
              </a:rPr>
              <a:t>The observation, the agent does on the environment after performing an action</a:t>
            </a:r>
            <a:endParaRPr sz="1200">
              <a:solidFill>
                <a:srgbClr val="242424"/>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Action :</a:t>
            </a:r>
            <a:r>
              <a:rPr lang="en" sz="1200">
                <a:solidFill>
                  <a:schemeClr val="dk1"/>
                </a:solidFill>
                <a:latin typeface="Times New Roman"/>
                <a:ea typeface="Times New Roman"/>
                <a:cs typeface="Times New Roman"/>
                <a:sym typeface="Times New Roman"/>
              </a:rPr>
              <a:t> </a:t>
            </a:r>
            <a:r>
              <a:rPr lang="en" sz="1200">
                <a:solidFill>
                  <a:srgbClr val="242424"/>
                </a:solidFill>
                <a:highlight>
                  <a:srgbClr val="FFFFFF"/>
                </a:highlight>
                <a:latin typeface="Times New Roman"/>
                <a:ea typeface="Times New Roman"/>
                <a:cs typeface="Times New Roman"/>
                <a:sym typeface="Times New Roman"/>
              </a:rPr>
              <a:t>An action that the agent performs on the environment based on its observation</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Reward:</a:t>
            </a:r>
            <a:r>
              <a:rPr lang="en" sz="1200">
                <a:solidFill>
                  <a:schemeClr val="dk1"/>
                </a:solidFill>
                <a:latin typeface="Times New Roman"/>
                <a:ea typeface="Times New Roman"/>
                <a:cs typeface="Times New Roman"/>
                <a:sym typeface="Times New Roman"/>
              </a:rPr>
              <a:t> A feedback signal that quantifies the benefit of the agent’s actions within the environment.</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Model:</a:t>
            </a:r>
            <a:r>
              <a:rPr lang="en" sz="1200">
                <a:solidFill>
                  <a:schemeClr val="dk1"/>
                </a:solidFill>
                <a:latin typeface="Times New Roman"/>
                <a:ea typeface="Times New Roman"/>
                <a:cs typeface="Times New Roman"/>
                <a:sym typeface="Times New Roman"/>
              </a:rPr>
              <a:t> The agent’s internal representation of the dynamics of the environment, often used for planning or decision-making.</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Policy:</a:t>
            </a:r>
            <a:r>
              <a:rPr lang="en" sz="1200">
                <a:solidFill>
                  <a:schemeClr val="dk1"/>
                </a:solidFill>
                <a:latin typeface="Times New Roman"/>
                <a:ea typeface="Times New Roman"/>
                <a:cs typeface="Times New Roman"/>
                <a:sym typeface="Times New Roman"/>
              </a:rPr>
              <a:t> A function or mapping that determines the actions an agent should take in given states. It can be deterministic or stochastic.</a:t>
            </a:r>
            <a:endParaRPr sz="1200">
              <a:solidFill>
                <a:schemeClr val="dk1"/>
              </a:solidFill>
              <a:latin typeface="Times New Roman"/>
              <a:ea typeface="Times New Roman"/>
              <a:cs typeface="Times New Roman"/>
              <a:sym typeface="Times New Roman"/>
            </a:endParaRPr>
          </a:p>
          <a:p>
            <a:pPr indent="0" lvl="0" marL="1371600" rtl="0" algn="l">
              <a:spcBef>
                <a:spcPts val="1200"/>
              </a:spcBef>
              <a:spcAft>
                <a:spcPts val="1600"/>
              </a:spcAft>
              <a:buNone/>
            </a:pPr>
            <a:r>
              <a:t/>
            </a:r>
            <a:endParaRPr sz="1200"/>
          </a:p>
        </p:txBody>
      </p:sp>
      <p:pic>
        <p:nvPicPr>
          <p:cNvPr id="89" name="Google Shape;89;p18"/>
          <p:cNvPicPr preferRelativeResize="0"/>
          <p:nvPr/>
        </p:nvPicPr>
        <p:blipFill rotWithShape="1">
          <a:blip r:embed="rId3">
            <a:alphaModFix/>
          </a:blip>
          <a:srcRect b="0" l="-1640" r="1639" t="7910"/>
          <a:stretch/>
        </p:blipFill>
        <p:spPr>
          <a:xfrm>
            <a:off x="1289350" y="3215025"/>
            <a:ext cx="2661975" cy="1819025"/>
          </a:xfrm>
          <a:prstGeom prst="rect">
            <a:avLst/>
          </a:prstGeom>
          <a:noFill/>
          <a:ln>
            <a:noFill/>
          </a:ln>
        </p:spPr>
      </p:pic>
      <p:pic>
        <p:nvPicPr>
          <p:cNvPr id="90" name="Google Shape;90;p18"/>
          <p:cNvPicPr preferRelativeResize="0"/>
          <p:nvPr/>
        </p:nvPicPr>
        <p:blipFill rotWithShape="1">
          <a:blip r:embed="rId4">
            <a:alphaModFix/>
          </a:blip>
          <a:srcRect b="0" l="10599" r="11687" t="3984"/>
          <a:stretch/>
        </p:blipFill>
        <p:spPr>
          <a:xfrm>
            <a:off x="5242200" y="3324463"/>
            <a:ext cx="2035325" cy="1709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579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Relational Domains in RL</a:t>
            </a:r>
            <a:endParaRPr b="1" sz="2400">
              <a:latin typeface="Times New Roman"/>
              <a:ea typeface="Times New Roman"/>
              <a:cs typeface="Times New Roman"/>
              <a:sym typeface="Times New Roman"/>
            </a:endParaRPr>
          </a:p>
        </p:txBody>
      </p:sp>
      <p:sp>
        <p:nvSpPr>
          <p:cNvPr id="96" name="Google Shape;96;p19"/>
          <p:cNvSpPr txBox="1"/>
          <p:nvPr>
            <p:ph idx="1" type="body"/>
          </p:nvPr>
        </p:nvSpPr>
        <p:spPr>
          <a:xfrm>
            <a:off x="311700" y="1111300"/>
            <a:ext cx="8520600" cy="4032300"/>
          </a:xfrm>
          <a:prstGeom prst="rect">
            <a:avLst/>
          </a:prstGeom>
        </p:spPr>
        <p:txBody>
          <a:bodyPr anchorCtr="0" anchor="t" bIns="91425" lIns="91425" spcFirstLastPara="1" rIns="91425" wrap="square" tIns="91425">
            <a:noAutofit/>
          </a:bodyPr>
          <a:lstStyle/>
          <a:p>
            <a:pPr indent="-304800" lvl="0" marL="457200" rtl="0" algn="l">
              <a:spcBef>
                <a:spcPts val="12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Examples include social networks, traffic management systems, knowledge graphs, and multi-agent environments.</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Nodes represent entities (e.g., people, vehicles, or agents), and edges represent relationships or interactions (e.g., friendship, communication, spatial proximity,coordination).</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Capturing the dependencies and interactions between entities is crucial for effective decision-making.</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Conventional RL models struggle to handle these complex interactions efficiently. </a:t>
            </a:r>
            <a:endParaRPr sz="120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20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100">
              <a:solidFill>
                <a:schemeClr val="dk1"/>
              </a:solidFill>
              <a:latin typeface="Times New Roman"/>
              <a:ea typeface="Times New Roman"/>
              <a:cs typeface="Times New Roman"/>
              <a:sym typeface="Times New Roman"/>
            </a:endParaRPr>
          </a:p>
          <a:p>
            <a:pPr indent="0" lvl="0" marL="0" rtl="0" algn="l">
              <a:spcBef>
                <a:spcPts val="1200"/>
              </a:spcBef>
              <a:spcAft>
                <a:spcPts val="1600"/>
              </a:spcAft>
              <a:buNone/>
            </a:pPr>
            <a:r>
              <a:t/>
            </a:r>
            <a:endParaRPr sz="1300">
              <a:solidFill>
                <a:schemeClr val="dk1"/>
              </a:solidFill>
              <a:latin typeface="Times New Roman"/>
              <a:ea typeface="Times New Roman"/>
              <a:cs typeface="Times New Roman"/>
              <a:sym typeface="Times New Roman"/>
            </a:endParaRPr>
          </a:p>
        </p:txBody>
      </p:sp>
      <p:pic>
        <p:nvPicPr>
          <p:cNvPr id="97" name="Google Shape;97;p19"/>
          <p:cNvPicPr preferRelativeResize="0"/>
          <p:nvPr/>
        </p:nvPicPr>
        <p:blipFill rotWithShape="1">
          <a:blip r:embed="rId3">
            <a:alphaModFix/>
          </a:blip>
          <a:srcRect b="12755" l="0" r="0" t="0"/>
          <a:stretch/>
        </p:blipFill>
        <p:spPr>
          <a:xfrm>
            <a:off x="1131187" y="3157800"/>
            <a:ext cx="3701425" cy="1276500"/>
          </a:xfrm>
          <a:prstGeom prst="rect">
            <a:avLst/>
          </a:prstGeom>
          <a:noFill/>
          <a:ln>
            <a:noFill/>
          </a:ln>
        </p:spPr>
      </p:pic>
      <p:pic>
        <p:nvPicPr>
          <p:cNvPr id="98" name="Google Shape;98;p19"/>
          <p:cNvPicPr preferRelativeResize="0"/>
          <p:nvPr/>
        </p:nvPicPr>
        <p:blipFill rotWithShape="1">
          <a:blip r:embed="rId4">
            <a:alphaModFix/>
          </a:blip>
          <a:srcRect b="23271" l="31901" r="28185" t="25367"/>
          <a:stretch/>
        </p:blipFill>
        <p:spPr>
          <a:xfrm>
            <a:off x="6400850" y="3134538"/>
            <a:ext cx="1370850" cy="1323025"/>
          </a:xfrm>
          <a:prstGeom prst="rect">
            <a:avLst/>
          </a:prstGeom>
          <a:noFill/>
          <a:ln>
            <a:noFill/>
          </a:ln>
        </p:spPr>
      </p:pic>
      <p:sp>
        <p:nvSpPr>
          <p:cNvPr id="99" name="Google Shape;99;p19"/>
          <p:cNvSpPr txBox="1"/>
          <p:nvPr/>
        </p:nvSpPr>
        <p:spPr>
          <a:xfrm>
            <a:off x="1316438" y="4481500"/>
            <a:ext cx="3330900" cy="35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1"/>
                </a:solidFill>
                <a:latin typeface="Courier New"/>
                <a:ea typeface="Courier New"/>
                <a:cs typeface="Courier New"/>
                <a:sym typeface="Courier New"/>
              </a:rPr>
              <a:t>Box-world Environment </a:t>
            </a:r>
            <a:r>
              <a:rPr lang="en" sz="1000">
                <a:solidFill>
                  <a:srgbClr val="222222"/>
                </a:solidFill>
                <a:highlight>
                  <a:srgbClr val="FFFFFF"/>
                </a:highlight>
                <a:latin typeface="Courier New"/>
                <a:ea typeface="Courier New"/>
                <a:cs typeface="Courier New"/>
                <a:sym typeface="Courier New"/>
              </a:rPr>
              <a:t>Zambaldi, Vinicius, et al. "Relational deep reinforcement learning." (2018).</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1"/>
              </a:solidFill>
              <a:latin typeface="Courier New"/>
              <a:ea typeface="Courier New"/>
              <a:cs typeface="Courier New"/>
              <a:sym typeface="Courier New"/>
            </a:endParaRPr>
          </a:p>
        </p:txBody>
      </p:sp>
      <p:sp>
        <p:nvSpPr>
          <p:cNvPr id="100" name="Google Shape;100;p19"/>
          <p:cNvSpPr txBox="1"/>
          <p:nvPr/>
        </p:nvSpPr>
        <p:spPr>
          <a:xfrm>
            <a:off x="5492075" y="4481500"/>
            <a:ext cx="3188400" cy="54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1"/>
                </a:solidFill>
                <a:latin typeface="Courier New"/>
                <a:ea typeface="Courier New"/>
                <a:cs typeface="Courier New"/>
                <a:sym typeface="Courier New"/>
              </a:rPr>
              <a:t>gym-Wolfpack </a:t>
            </a:r>
            <a:r>
              <a:rPr lang="en" sz="1000">
                <a:solidFill>
                  <a:srgbClr val="222222"/>
                </a:solidFill>
                <a:highlight>
                  <a:srgbClr val="FFFFFF"/>
                </a:highlight>
                <a:latin typeface="Courier New"/>
                <a:ea typeface="Courier New"/>
                <a:cs typeface="Courier New"/>
                <a:sym typeface="Courier New"/>
              </a:rPr>
              <a:t>Leibo, Joel Z., et al. "Multi-agent reinforcement learning in sequential social dilemmas." (2017).</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 Reinforcement Learning</a:t>
            </a:r>
            <a:endParaRPr/>
          </a:p>
        </p:txBody>
      </p:sp>
      <p:sp>
        <p:nvSpPr>
          <p:cNvPr id="106" name="Google Shape;106;p20"/>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idx="1" type="body"/>
          </p:nvPr>
        </p:nvSpPr>
        <p:spPr>
          <a:xfrm>
            <a:off x="311700" y="1960950"/>
            <a:ext cx="8520600" cy="122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4000">
                <a:solidFill>
                  <a:schemeClr val="dk1"/>
                </a:solidFill>
                <a:latin typeface="Courier New"/>
                <a:ea typeface="Courier New"/>
                <a:cs typeface="Courier New"/>
                <a:sym typeface="Courier New"/>
              </a:rPr>
              <a:t>Background and Related Work</a:t>
            </a:r>
            <a:endParaRPr b="1" sz="4000">
              <a:solidFill>
                <a:schemeClr val="dk1"/>
              </a:solidFill>
              <a:latin typeface="Courier New"/>
              <a:ea typeface="Courier New"/>
              <a:cs typeface="Courier New"/>
              <a:sym typeface="Courier New"/>
            </a:endParaRPr>
          </a:p>
          <a:p>
            <a:pPr indent="0" lvl="0" marL="0" rtl="0" algn="ctr">
              <a:spcBef>
                <a:spcPts val="0"/>
              </a:spcBef>
              <a:spcAft>
                <a:spcPts val="1600"/>
              </a:spcAft>
              <a:buNone/>
            </a:pPr>
            <a:r>
              <a:t/>
            </a:r>
            <a:endParaRPr b="1" sz="4000">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