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D5EEBBC-37B1-494E-82E5-1D56F68BFE68}">
  <a:tblStyle styleId="{5D5EEBBC-37B1-494E-82E5-1D56F68BFE6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6" name="Shape 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4" name="Shape 1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2" name="Shape 15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Shape 158"/>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200" u="none" cap="none" strike="noStrike">
                <a:solidFill>
                  <a:schemeClr val="dk1"/>
                </a:solidFill>
                <a:latin typeface="Calibri"/>
                <a:ea typeface="Calibri"/>
                <a:cs typeface="Calibri"/>
                <a:sym typeface="Calibri"/>
              </a:rPr>
              <a:t>As data is imbalanced we have to make the data set balanced by performing oversampling of under represented class and under-sampling  of over represented class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IN" sz="1200" u="none" cap="none" strike="noStrike">
                <a:solidFill>
                  <a:schemeClr val="dk1"/>
                </a:solidFill>
                <a:latin typeface="Calibri"/>
                <a:ea typeface="Calibri"/>
                <a:cs typeface="Calibri"/>
                <a:sym typeface="Calibri"/>
              </a:rPr>
              <a:t>Synthetic Minority Over-sampling Technique (SMOTE) is a technique that generates synthetic samples from the minority class (here fraudulent class) and undersampling of majority classes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IN" sz="1200" u="none" cap="none" strike="noStrike">
                <a:solidFill>
                  <a:schemeClr val="dk1"/>
                </a:solidFill>
                <a:latin typeface="Calibri"/>
                <a:ea typeface="Calibri"/>
                <a:cs typeface="Calibri"/>
                <a:sym typeface="Calibri"/>
              </a:rPr>
              <a:t>It accomplishes this by boot-strapping and considering the k-nearest neighbours.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IN" sz="1200" u="none" cap="none" strike="noStrike">
                <a:solidFill>
                  <a:schemeClr val="dk1"/>
                </a:solidFill>
                <a:latin typeface="Calibri"/>
                <a:ea typeface="Calibri"/>
                <a:cs typeface="Calibri"/>
                <a:sym typeface="Calibri"/>
              </a:rPr>
              <a:t>SMOTE must be performed on training data and not test data because it will not be representative of real world</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9" name="Shape 159"/>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5" name="Shape 16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1" name="Shape 17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0" name="Shape 18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6" name="Shape 1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1" name="Shape 1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 name="Shape 2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3" name="Shape 2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1" name="Shape 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8" name="Shape 21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6" name="Shape 2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2" name="Shape 23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9" name="Shape 2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7" name="Shape 2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Shape 25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6" name="Shape 25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67" name="Shape 26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2" name="Shape 27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7" name="Shape 2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86" name="Shape 286"/>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7" name="Shape 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93" name="Shape 293"/>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00" name="Shape 300"/>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07" name="Shape 307"/>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3" name="Shape 313"/>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nSpc>
                <a:spcPct val="90000"/>
              </a:lnSpc>
              <a:spcBef>
                <a:spcPts val="0"/>
              </a:spcBef>
              <a:spcAft>
                <a:spcPts val="0"/>
              </a:spcAft>
              <a:buNone/>
            </a:pPr>
            <a:r>
              <a:rPr lang="en-IN" sz="1400"/>
              <a:t>We believe that it is because of how the decision boundary changed with the class weights features. SVM was next, we got an accuracy of 95.86 using svm with linear kernel with 0.95 f score  and 92.6087 accuracy with radial kernel with 0.92 fscore. </a:t>
            </a:r>
            <a:endParaRPr sz="1400"/>
          </a:p>
        </p:txBody>
      </p:sp>
      <p:sp>
        <p:nvSpPr>
          <p:cNvPr id="320" name="Shape 3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27" name="Shape 327"/>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2" name="Shape 1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8" name="Shape 10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7" name="Shape 1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3" name="Shape 1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8" name="Shape 12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6" name="Shape 1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Shape 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Shape 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Shape 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Shape 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Shape 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Shape 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Shape 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Shape 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Shape 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1417728" y="1603774"/>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Calibri"/>
              <a:buNone/>
            </a:pPr>
            <a:r>
              <a:rPr b="1" i="0" lang="en-IN" sz="7200" u="none" cap="none" strike="noStrike">
                <a:solidFill>
                  <a:schemeClr val="dk1"/>
                </a:solidFill>
                <a:latin typeface="Calibri"/>
                <a:ea typeface="Calibri"/>
                <a:cs typeface="Calibri"/>
                <a:sym typeface="Calibri"/>
              </a:rPr>
              <a:t>CREDIT CARD FRAUD DETECTION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5" name="Shape 145"/>
        <p:cNvGrpSpPr/>
        <p:nvPr/>
      </p:nvGrpSpPr>
      <p:grpSpPr>
        <a:xfrm>
          <a:off x="0" y="0"/>
          <a:ext cx="0" cy="0"/>
          <a:chOff x="0" y="0"/>
          <a:chExt cx="0" cy="0"/>
        </a:xfrm>
      </p:grpSpPr>
      <p:sp>
        <p:nvSpPr>
          <p:cNvPr id="146" name="Shape 146"/>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Shape 147"/>
          <p:cNvSpPr txBox="1"/>
          <p:nvPr>
            <p:ph type="title"/>
          </p:nvPr>
        </p:nvSpPr>
        <p:spPr>
          <a:xfrm>
            <a:off x="643467" y="643467"/>
            <a:ext cx="3363974" cy="1597315"/>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800"/>
              <a:buFont typeface="Calibri"/>
              <a:buNone/>
            </a:pPr>
            <a:r>
              <a:rPr b="1" i="0" lang="en-IN" sz="2800" u="none" cap="none" strike="noStrike">
                <a:solidFill>
                  <a:schemeClr val="lt1"/>
                </a:solidFill>
                <a:latin typeface="Calibri"/>
                <a:ea typeface="Calibri"/>
                <a:cs typeface="Calibri"/>
                <a:sym typeface="Calibri"/>
              </a:rPr>
              <a:t>Checking Number of Transactions by Hour</a:t>
            </a:r>
            <a:br>
              <a:rPr b="1" i="0" lang="en-IN" sz="2800" u="none" cap="none" strike="noStrike">
                <a:solidFill>
                  <a:schemeClr val="lt1"/>
                </a:solidFill>
                <a:latin typeface="Calibri"/>
                <a:ea typeface="Calibri"/>
                <a:cs typeface="Calibri"/>
                <a:sym typeface="Calibri"/>
              </a:rPr>
            </a:br>
            <a:endParaRPr b="1" i="0" sz="2800" u="none" cap="none" strike="noStrike">
              <a:solidFill>
                <a:schemeClr val="lt1"/>
              </a:solidFill>
              <a:latin typeface="Calibri"/>
              <a:ea typeface="Calibri"/>
              <a:cs typeface="Calibri"/>
              <a:sym typeface="Calibri"/>
            </a:endParaRPr>
          </a:p>
        </p:txBody>
      </p:sp>
      <p:sp>
        <p:nvSpPr>
          <p:cNvPr id="148" name="Shape 148"/>
          <p:cNvSpPr txBox="1"/>
          <p:nvPr>
            <p:ph idx="1" type="body"/>
          </p:nvPr>
        </p:nvSpPr>
        <p:spPr>
          <a:xfrm>
            <a:off x="643468" y="2638044"/>
            <a:ext cx="3363974" cy="341562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1900"/>
              <a:buFont typeface="Arial"/>
              <a:buChar char="•"/>
            </a:pPr>
            <a:r>
              <a:rPr b="0" i="0" lang="en-IN" sz="1900" u="none" cap="none" strike="noStrike">
                <a:solidFill>
                  <a:schemeClr val="lt1"/>
                </a:solidFill>
                <a:latin typeface="Calibri"/>
                <a:ea typeface="Calibri"/>
                <a:cs typeface="Calibri"/>
                <a:sym typeface="Calibri"/>
              </a:rPr>
              <a:t>To check the number of transactions by day and hour, normalize the time by day and categorize them into four quarters according to the time of the day</a:t>
            </a:r>
            <a:endParaRPr/>
          </a:p>
          <a:p>
            <a:pPr indent="-228600" lvl="0" marL="228600" marR="0" rtl="0" algn="l">
              <a:lnSpc>
                <a:spcPct val="90000"/>
              </a:lnSpc>
              <a:spcBef>
                <a:spcPts val="1000"/>
              </a:spcBef>
              <a:spcAft>
                <a:spcPts val="0"/>
              </a:spcAft>
              <a:buClr>
                <a:schemeClr val="lt1"/>
              </a:buClr>
              <a:buSzPts val="1900"/>
              <a:buFont typeface="Arial"/>
              <a:buChar char="•"/>
            </a:pPr>
            <a:r>
              <a:rPr b="0" i="0" lang="en-IN" sz="1900" u="none" cap="none" strike="noStrike">
                <a:solidFill>
                  <a:schemeClr val="lt1"/>
                </a:solidFill>
                <a:latin typeface="Calibri"/>
                <a:ea typeface="Calibri"/>
                <a:cs typeface="Calibri"/>
                <a:sym typeface="Calibri"/>
              </a:rPr>
              <a:t>The above graph shows the transactions of two days. It states that most of the fraudulent transactions occurred between 13 to 18 hours</a:t>
            </a:r>
            <a:endParaRPr/>
          </a:p>
          <a:p>
            <a:pPr indent="-107950" lvl="0" marL="228600" marR="0" rtl="0" algn="l">
              <a:lnSpc>
                <a:spcPct val="90000"/>
              </a:lnSpc>
              <a:spcBef>
                <a:spcPts val="1000"/>
              </a:spcBef>
              <a:spcAft>
                <a:spcPts val="0"/>
              </a:spcAft>
              <a:buClr>
                <a:schemeClr val="dk1"/>
              </a:buClr>
              <a:buSzPts val="1900"/>
              <a:buFont typeface="Arial"/>
              <a:buNone/>
            </a:pPr>
            <a:r>
              <a:t/>
            </a:r>
            <a:endParaRPr b="0" i="0" sz="1900" u="none" cap="none" strike="noStrike">
              <a:solidFill>
                <a:schemeClr val="lt1"/>
              </a:solidFill>
              <a:latin typeface="Calibri"/>
              <a:ea typeface="Calibri"/>
              <a:cs typeface="Calibri"/>
              <a:sym typeface="Calibri"/>
            </a:endParaRPr>
          </a:p>
          <a:p>
            <a:pPr indent="-107950" lvl="0" marL="228600" marR="0" rtl="0" algn="l">
              <a:lnSpc>
                <a:spcPct val="90000"/>
              </a:lnSpc>
              <a:spcBef>
                <a:spcPts val="1000"/>
              </a:spcBef>
              <a:spcAft>
                <a:spcPts val="0"/>
              </a:spcAft>
              <a:buClr>
                <a:schemeClr val="dk1"/>
              </a:buClr>
              <a:buSzPts val="1900"/>
              <a:buFont typeface="Arial"/>
              <a:buNone/>
            </a:pPr>
            <a:r>
              <a:t/>
            </a:r>
            <a:endParaRPr b="0" i="0" sz="1900" u="none" cap="none" strike="noStrike">
              <a:solidFill>
                <a:schemeClr val="lt1"/>
              </a:solidFill>
              <a:latin typeface="Calibri"/>
              <a:ea typeface="Calibri"/>
              <a:cs typeface="Calibri"/>
              <a:sym typeface="Calibri"/>
            </a:endParaRPr>
          </a:p>
          <a:p>
            <a:pPr indent="-107950" lvl="0" marL="228600" marR="0" rtl="0" algn="l">
              <a:lnSpc>
                <a:spcPct val="90000"/>
              </a:lnSpc>
              <a:spcBef>
                <a:spcPts val="1000"/>
              </a:spcBef>
              <a:spcAft>
                <a:spcPts val="0"/>
              </a:spcAft>
              <a:buClr>
                <a:schemeClr val="dk1"/>
              </a:buClr>
              <a:buSzPts val="1900"/>
              <a:buFont typeface="Arial"/>
              <a:buNone/>
            </a:pPr>
            <a:r>
              <a:t/>
            </a:r>
            <a:endParaRPr b="0" i="0" sz="1900" u="none" cap="none" strike="noStrike">
              <a:solidFill>
                <a:schemeClr val="lt1"/>
              </a:solidFill>
              <a:latin typeface="Calibri"/>
              <a:ea typeface="Calibri"/>
              <a:cs typeface="Calibri"/>
              <a:sym typeface="Calibri"/>
            </a:endParaRPr>
          </a:p>
        </p:txBody>
      </p:sp>
      <p:pic>
        <p:nvPicPr>
          <p:cNvPr id="149" name="Shape 149"/>
          <p:cNvPicPr preferRelativeResize="0"/>
          <p:nvPr/>
        </p:nvPicPr>
        <p:blipFill rotWithShape="1">
          <a:blip r:embed="rId3">
            <a:alphaModFix/>
          </a:blip>
          <a:srcRect b="0" l="0" r="0" t="0"/>
          <a:stretch/>
        </p:blipFill>
        <p:spPr>
          <a:xfrm>
            <a:off x="4650908" y="0"/>
            <a:ext cx="7522835" cy="6857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1" i="0" lang="en-IN" sz="6000" u="none" cap="none" strike="noStrike">
                <a:solidFill>
                  <a:schemeClr val="dk1"/>
                </a:solidFill>
                <a:latin typeface="Calibri"/>
                <a:ea typeface="Calibri"/>
                <a:cs typeface="Calibri"/>
                <a:sym typeface="Calibri"/>
              </a:rPr>
              <a:t>Pre-processing the data</a:t>
            </a:r>
            <a:endParaRPr/>
          </a:p>
        </p:txBody>
      </p:sp>
      <p:sp>
        <p:nvSpPr>
          <p:cNvPr id="155" name="Shape 155"/>
          <p:cNvSpPr txBox="1"/>
          <p:nvPr>
            <p:ph idx="1" type="body"/>
          </p:nvPr>
        </p:nvSpPr>
        <p:spPr>
          <a:xfrm>
            <a:off x="838200" y="1838877"/>
            <a:ext cx="10515600" cy="4351338"/>
          </a:xfrm>
          <a:prstGeom prst="rect">
            <a:avLst/>
          </a:prstGeom>
          <a:noFill/>
          <a:ln>
            <a:noFill/>
          </a:ln>
        </p:spPr>
        <p:txBody>
          <a:bodyPr anchorCtr="0" anchor="t" bIns="45700" lIns="91425" spcFirstLastPara="1" rIns="91425" wrap="square" tIns="45700">
            <a:noAutofit/>
          </a:bodyPr>
          <a:lstStyle/>
          <a:p>
            <a:pPr indent="-203200" lvl="0" marL="228600" marR="0" rtl="0" algn="l">
              <a:lnSpc>
                <a:spcPct val="9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In predictive modelling, data needs to be partitioned for the training set (70% of data) and testing set (30% of data)</a:t>
            </a:r>
            <a:endParaRPr sz="2400"/>
          </a:p>
          <a:p>
            <a:pPr indent="-203200" lvl="0" marL="228600" marR="0" rtl="0" algn="l">
              <a:lnSpc>
                <a:spcPct val="90000"/>
              </a:lnSpc>
              <a:spcBef>
                <a:spcPts val="10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 After partitioning the data, feature scaling is applied to standardize the range of independent variables</a:t>
            </a:r>
            <a:endParaRPr sz="2400"/>
          </a:p>
          <a:p>
            <a:pPr indent="-203200" lvl="0" marL="228600" marR="0" rtl="0" algn="l">
              <a:lnSpc>
                <a:spcPct val="90000"/>
              </a:lnSpc>
              <a:spcBef>
                <a:spcPts val="10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We normalise the dataset before training and testing – Feature Scaling</a:t>
            </a:r>
            <a:endParaRPr sz="2400"/>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IN" sz="4400" u="none" cap="none" strike="noStrike">
                <a:solidFill>
                  <a:schemeClr val="dk1"/>
                </a:solidFill>
                <a:latin typeface="Calibri"/>
                <a:ea typeface="Calibri"/>
                <a:cs typeface="Calibri"/>
                <a:sym typeface="Calibri"/>
              </a:rPr>
              <a:t>Creating a balanced dataset</a:t>
            </a:r>
            <a:endParaRPr/>
          </a:p>
        </p:txBody>
      </p:sp>
      <p:sp>
        <p:nvSpPr>
          <p:cNvPr id="162" name="Shape 1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03200" lvl="0" marL="228600" marR="0" rtl="0" algn="l">
              <a:lnSpc>
                <a:spcPct val="9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As data is imbalanced we have to make the data set balanced by performing oversampling of under represented class and under-sampling  of over represented class</a:t>
            </a:r>
            <a:endParaRPr sz="2400"/>
          </a:p>
          <a:p>
            <a:pPr indent="-203200" lvl="0" marL="228600" marR="0" rtl="0" algn="l">
              <a:lnSpc>
                <a:spcPct val="90000"/>
              </a:lnSpc>
              <a:spcBef>
                <a:spcPts val="1000"/>
              </a:spcBef>
              <a:spcAft>
                <a:spcPts val="0"/>
              </a:spcAft>
              <a:buClr>
                <a:schemeClr val="dk1"/>
              </a:buClr>
              <a:buSzPts val="2400"/>
              <a:buFont typeface="Arial"/>
              <a:buChar char="•"/>
            </a:pPr>
            <a:r>
              <a:rPr b="1" i="0" lang="en-IN" sz="2400" u="none" cap="none" strike="noStrike">
                <a:solidFill>
                  <a:schemeClr val="dk1"/>
                </a:solidFill>
                <a:latin typeface="Calibri"/>
                <a:ea typeface="Calibri"/>
                <a:cs typeface="Calibri"/>
                <a:sym typeface="Calibri"/>
              </a:rPr>
              <a:t>Synthetic Minority Over-sampling Technique (</a:t>
            </a:r>
            <a:r>
              <a:rPr b="1" i="0" lang="en-IN" sz="2400" u="none" cap="none" strike="noStrike">
                <a:solidFill>
                  <a:srgbClr val="FF0000"/>
                </a:solidFill>
                <a:latin typeface="Calibri"/>
                <a:ea typeface="Calibri"/>
                <a:cs typeface="Calibri"/>
                <a:sym typeface="Calibri"/>
              </a:rPr>
              <a:t>SMOTE</a:t>
            </a:r>
            <a:r>
              <a:rPr b="1" i="0" lang="en-IN" sz="2400" u="none" cap="none" strike="noStrike">
                <a:solidFill>
                  <a:schemeClr val="dk1"/>
                </a:solidFill>
                <a:latin typeface="Calibri"/>
                <a:ea typeface="Calibri"/>
                <a:cs typeface="Calibri"/>
                <a:sym typeface="Calibri"/>
              </a:rPr>
              <a:t>) </a:t>
            </a:r>
            <a:r>
              <a:rPr b="0" i="0" lang="en-IN" sz="2400" u="none" cap="none" strike="noStrike">
                <a:solidFill>
                  <a:schemeClr val="dk1"/>
                </a:solidFill>
                <a:latin typeface="Calibri"/>
                <a:ea typeface="Calibri"/>
                <a:cs typeface="Calibri"/>
                <a:sym typeface="Calibri"/>
              </a:rPr>
              <a:t>is a technique that generates synthetic samples from the minority class (here fraudulent class) and undersampling of majority classes</a:t>
            </a:r>
            <a:endParaRPr sz="2400"/>
          </a:p>
          <a:p>
            <a:pPr indent="-203200" lvl="0" marL="228600" marR="0" rtl="0" algn="l">
              <a:lnSpc>
                <a:spcPct val="90000"/>
              </a:lnSpc>
              <a:spcBef>
                <a:spcPts val="10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It accomplishes this by </a:t>
            </a:r>
            <a:r>
              <a:rPr b="1" i="0" lang="en-IN" sz="2400" u="none" cap="none" strike="noStrike">
                <a:solidFill>
                  <a:schemeClr val="dk1"/>
                </a:solidFill>
                <a:latin typeface="Calibri"/>
                <a:ea typeface="Calibri"/>
                <a:cs typeface="Calibri"/>
                <a:sym typeface="Calibri"/>
              </a:rPr>
              <a:t>boot-strapping</a:t>
            </a:r>
            <a:r>
              <a:rPr b="0" i="0" lang="en-IN" sz="2400" u="none" cap="none" strike="noStrike">
                <a:solidFill>
                  <a:schemeClr val="dk1"/>
                </a:solidFill>
                <a:latin typeface="Calibri"/>
                <a:ea typeface="Calibri"/>
                <a:cs typeface="Calibri"/>
                <a:sym typeface="Calibri"/>
              </a:rPr>
              <a:t> and considering the </a:t>
            </a:r>
            <a:r>
              <a:rPr b="1" i="0" lang="en-IN" sz="2400" u="none" cap="none" strike="noStrike">
                <a:solidFill>
                  <a:schemeClr val="dk1"/>
                </a:solidFill>
                <a:latin typeface="Calibri"/>
                <a:ea typeface="Calibri"/>
                <a:cs typeface="Calibri"/>
                <a:sym typeface="Calibri"/>
              </a:rPr>
              <a:t>k-nearest neighbours.</a:t>
            </a:r>
            <a:endParaRPr sz="2400"/>
          </a:p>
          <a:p>
            <a:pPr indent="-203200" lvl="0" marL="228600" marR="0" rtl="0" algn="l">
              <a:lnSpc>
                <a:spcPct val="90000"/>
              </a:lnSpc>
              <a:spcBef>
                <a:spcPts val="10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SMOTE must be performed on training data and not test data because it will not be representative of real world</a:t>
            </a:r>
            <a:endParaRPr sz="2400"/>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37322" y="365125"/>
            <a:ext cx="10916478" cy="150343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320"/>
              <a:buFont typeface="Calibri"/>
              <a:buNone/>
            </a:pPr>
            <a:r>
              <a:rPr b="1" i="0" lang="en-IN" sz="4320" u="none" cap="none" strike="noStrike">
                <a:solidFill>
                  <a:schemeClr val="dk1"/>
                </a:solidFill>
                <a:latin typeface="Calibri"/>
                <a:ea typeface="Calibri"/>
                <a:cs typeface="Calibri"/>
                <a:sym typeface="Calibri"/>
              </a:rPr>
              <a:t>Applying Sampling Methods to Balance Dataset</a:t>
            </a:r>
            <a:br>
              <a:rPr b="1" i="0" lang="en-IN" sz="4320" u="none" cap="none" strike="noStrike">
                <a:solidFill>
                  <a:schemeClr val="dk1"/>
                </a:solidFill>
                <a:latin typeface="Calibri"/>
                <a:ea typeface="Calibri"/>
                <a:cs typeface="Calibri"/>
                <a:sym typeface="Calibri"/>
              </a:rPr>
            </a:br>
            <a:endParaRPr b="1" i="0" sz="4320" u="none" cap="none" strike="noStrike">
              <a:solidFill>
                <a:schemeClr val="dk1"/>
              </a:solidFill>
              <a:latin typeface="Calibri"/>
              <a:ea typeface="Calibri"/>
              <a:cs typeface="Calibri"/>
              <a:sym typeface="Calibri"/>
            </a:endParaRPr>
          </a:p>
        </p:txBody>
      </p:sp>
      <p:sp>
        <p:nvSpPr>
          <p:cNvPr id="168" name="Shape 168"/>
          <p:cNvSpPr txBox="1"/>
          <p:nvPr>
            <p:ph idx="1" type="body"/>
          </p:nvPr>
        </p:nvSpPr>
        <p:spPr>
          <a:xfrm>
            <a:off x="838200" y="1690688"/>
            <a:ext cx="10515600" cy="2812636"/>
          </a:xfrm>
          <a:prstGeom prst="rect">
            <a:avLst/>
          </a:prstGeom>
          <a:noFill/>
          <a:ln>
            <a:noFill/>
          </a:ln>
        </p:spPr>
        <p:txBody>
          <a:bodyPr anchorCtr="0" anchor="t" bIns="45700" lIns="91425" spcFirstLastPara="1" rIns="91425" wrap="square" tIns="45700">
            <a:noAutofit/>
          </a:bodyPr>
          <a:lstStyle/>
          <a:p>
            <a:pPr indent="-203200" lvl="0" marL="228600" marR="0" rtl="0" algn="l">
              <a:lnSpc>
                <a:spcPct val="9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In R, Random Over Sampling Examples (</a:t>
            </a:r>
            <a:r>
              <a:rPr b="0" i="0" lang="en-IN" sz="2400" u="none" cap="none" strike="noStrike">
                <a:solidFill>
                  <a:srgbClr val="FF0000"/>
                </a:solidFill>
                <a:latin typeface="Calibri"/>
                <a:ea typeface="Calibri"/>
                <a:cs typeface="Calibri"/>
                <a:sym typeface="Calibri"/>
              </a:rPr>
              <a:t>ROSE</a:t>
            </a:r>
            <a:r>
              <a:rPr b="0" i="0" lang="en-IN" sz="2400" u="none" cap="none" strike="noStrike">
                <a:solidFill>
                  <a:schemeClr val="dk1"/>
                </a:solidFill>
                <a:latin typeface="Calibri"/>
                <a:ea typeface="Calibri"/>
                <a:cs typeface="Calibri"/>
                <a:sym typeface="Calibri"/>
              </a:rPr>
              <a:t>) and </a:t>
            </a:r>
            <a:r>
              <a:rPr b="0" i="0" lang="en-IN" sz="2400" u="none" cap="none" strike="noStrike">
                <a:solidFill>
                  <a:srgbClr val="FF0000"/>
                </a:solidFill>
                <a:latin typeface="Calibri"/>
                <a:ea typeface="Calibri"/>
                <a:cs typeface="Calibri"/>
                <a:sym typeface="Calibri"/>
              </a:rPr>
              <a:t>DMwR</a:t>
            </a:r>
            <a:r>
              <a:rPr b="0" i="0" lang="en-IN" sz="2400" u="none" cap="none" strike="noStrike">
                <a:solidFill>
                  <a:schemeClr val="dk1"/>
                </a:solidFill>
                <a:latin typeface="Calibri"/>
                <a:ea typeface="Calibri"/>
                <a:cs typeface="Calibri"/>
                <a:sym typeface="Calibri"/>
              </a:rPr>
              <a:t> packages are used to quickly perform sampling strategies. </a:t>
            </a:r>
            <a:endParaRPr sz="2400"/>
          </a:p>
          <a:p>
            <a:pPr indent="-203200" lvl="0" marL="228600" marR="0" rtl="0" algn="l">
              <a:lnSpc>
                <a:spcPct val="90000"/>
              </a:lnSpc>
              <a:spcBef>
                <a:spcPts val="10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The </a:t>
            </a:r>
            <a:r>
              <a:rPr b="0" i="0" lang="en-IN" sz="2400" u="none" cap="none" strike="noStrike">
                <a:solidFill>
                  <a:srgbClr val="FF0000"/>
                </a:solidFill>
                <a:latin typeface="Calibri"/>
                <a:ea typeface="Calibri"/>
                <a:cs typeface="Calibri"/>
                <a:sym typeface="Calibri"/>
              </a:rPr>
              <a:t>ROSE</a:t>
            </a:r>
            <a:r>
              <a:rPr b="0" i="0" lang="en-IN" sz="2400" u="none" cap="none" strike="noStrike">
                <a:solidFill>
                  <a:schemeClr val="dk1"/>
                </a:solidFill>
                <a:latin typeface="Calibri"/>
                <a:ea typeface="Calibri"/>
                <a:cs typeface="Calibri"/>
                <a:sym typeface="Calibri"/>
              </a:rPr>
              <a:t> package is </a:t>
            </a:r>
            <a:r>
              <a:rPr b="1" i="0" lang="en-IN" sz="2400" u="none" cap="none" strike="noStrike">
                <a:solidFill>
                  <a:schemeClr val="dk1"/>
                </a:solidFill>
                <a:latin typeface="Calibri"/>
                <a:ea typeface="Calibri"/>
                <a:cs typeface="Calibri"/>
                <a:sym typeface="Calibri"/>
              </a:rPr>
              <a:t>used to generate artificial data</a:t>
            </a:r>
            <a:r>
              <a:rPr b="0" i="0" lang="en-IN" sz="2400" u="none" cap="none" strike="noStrike">
                <a:solidFill>
                  <a:schemeClr val="dk1"/>
                </a:solidFill>
                <a:latin typeface="Calibri"/>
                <a:ea typeface="Calibri"/>
                <a:cs typeface="Calibri"/>
                <a:sym typeface="Calibri"/>
              </a:rPr>
              <a:t> based on sampling methods and smoothed bootstrap approach. </a:t>
            </a:r>
            <a:endParaRPr sz="2400"/>
          </a:p>
          <a:p>
            <a:pPr indent="-203200" lvl="0" marL="228600" marR="0" rtl="0" algn="l">
              <a:lnSpc>
                <a:spcPct val="90000"/>
              </a:lnSpc>
              <a:spcBef>
                <a:spcPts val="10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This package provides well-defined accuracy functions to quickly perform the tasks.</a:t>
            </a:r>
            <a:endParaRPr sz="2400"/>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1" i="0" lang="en-IN" sz="6000" u="none" cap="none" strike="noStrike">
                <a:solidFill>
                  <a:schemeClr val="dk1"/>
                </a:solidFill>
                <a:latin typeface="Calibri"/>
                <a:ea typeface="Calibri"/>
                <a:cs typeface="Calibri"/>
                <a:sym typeface="Calibri"/>
              </a:rPr>
              <a:t>Types of sampling</a:t>
            </a:r>
            <a:endParaRPr/>
          </a:p>
        </p:txBody>
      </p:sp>
      <p:sp>
        <p:nvSpPr>
          <p:cNvPr id="174" name="Shape 174"/>
          <p:cNvSpPr txBox="1"/>
          <p:nvPr>
            <p:ph idx="1" type="body"/>
          </p:nvPr>
        </p:nvSpPr>
        <p:spPr>
          <a:xfrm>
            <a:off x="1217156" y="1659816"/>
            <a:ext cx="3663462" cy="2245208"/>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3500"/>
              <a:buFont typeface="Arial"/>
              <a:buNone/>
            </a:pPr>
            <a:r>
              <a:rPr b="1" i="0" lang="en-IN" sz="3500" u="none" cap="none" strike="noStrike">
                <a:solidFill>
                  <a:schemeClr val="dk1"/>
                </a:solidFill>
                <a:latin typeface="Calibri"/>
                <a:ea typeface="Calibri"/>
                <a:cs typeface="Calibri"/>
                <a:sym typeface="Calibri"/>
              </a:rPr>
              <a:t>Over-sampling</a:t>
            </a:r>
            <a:endParaRPr b="1" i="0" sz="3200" u="none" cap="none" strike="noStrike">
              <a:solidFill>
                <a:schemeClr val="dk1"/>
              </a:solidFill>
              <a:latin typeface="Calibri"/>
              <a:ea typeface="Calibri"/>
              <a:cs typeface="Calibri"/>
              <a:sym typeface="Calibri"/>
            </a:endParaRPr>
          </a:p>
          <a:p>
            <a:pPr indent="0" lvl="0" marL="0" marR="0" rtl="0" algn="ctr">
              <a:lnSpc>
                <a:spcPct val="80000"/>
              </a:lnSpc>
              <a:spcBef>
                <a:spcPts val="1000"/>
              </a:spcBef>
              <a:spcAft>
                <a:spcPts val="0"/>
              </a:spcAft>
              <a:buClr>
                <a:schemeClr val="dk1"/>
              </a:buClr>
              <a:buSzPts val="1800"/>
              <a:buFont typeface="Arial"/>
              <a:buNone/>
            </a:pPr>
            <a:r>
              <a:rPr b="0" i="0" lang="en-IN" sz="1800" u="none" cap="none" strike="noStrike">
                <a:solidFill>
                  <a:schemeClr val="dk1"/>
                </a:solidFill>
                <a:latin typeface="Calibri"/>
                <a:ea typeface="Calibri"/>
                <a:cs typeface="Calibri"/>
                <a:sym typeface="Calibri"/>
              </a:rPr>
              <a:t>This method over instructs the algorithm to perform oversampling. As the original dataset had 227K good observations, this method is used to oversample minority class until it reaches 227K. The dataset has a total of 454K samples</a:t>
            </a:r>
            <a:r>
              <a:rPr b="0" i="0" lang="en-IN" sz="18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pic>
        <p:nvPicPr>
          <p:cNvPr id="175" name="Shape 175"/>
          <p:cNvPicPr preferRelativeResize="0"/>
          <p:nvPr/>
        </p:nvPicPr>
        <p:blipFill rotWithShape="1">
          <a:blip r:embed="rId3">
            <a:alphaModFix/>
          </a:blip>
          <a:srcRect b="0" l="0" r="0" t="0"/>
          <a:stretch/>
        </p:blipFill>
        <p:spPr>
          <a:xfrm>
            <a:off x="1552975" y="4644725"/>
            <a:ext cx="2914650" cy="2099750"/>
          </a:xfrm>
          <a:prstGeom prst="rect">
            <a:avLst/>
          </a:prstGeom>
          <a:noFill/>
          <a:ln>
            <a:noFill/>
          </a:ln>
        </p:spPr>
      </p:pic>
      <p:sp>
        <p:nvSpPr>
          <p:cNvPr id="176" name="Shape 176"/>
          <p:cNvSpPr txBox="1"/>
          <p:nvPr/>
        </p:nvSpPr>
        <p:spPr>
          <a:xfrm>
            <a:off x="6188765" y="1690688"/>
            <a:ext cx="4903304" cy="307776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3200">
                <a:solidFill>
                  <a:schemeClr val="dk1"/>
                </a:solidFill>
                <a:latin typeface="Calibri"/>
                <a:ea typeface="Calibri"/>
                <a:cs typeface="Calibri"/>
                <a:sym typeface="Calibri"/>
              </a:rPr>
              <a:t>Under-sampling</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This method functions similar to the oversampling method and is done without replacement. In this method, good transactions are equal to fraud transactions. Hence, no significant information can be obtained from this sample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pic>
        <p:nvPicPr>
          <p:cNvPr id="177" name="Shape 177"/>
          <p:cNvPicPr preferRelativeResize="0"/>
          <p:nvPr/>
        </p:nvPicPr>
        <p:blipFill rotWithShape="1">
          <a:blip r:embed="rId4">
            <a:alphaModFix/>
          </a:blip>
          <a:srcRect b="0" l="0" r="0" t="0"/>
          <a:stretch/>
        </p:blipFill>
        <p:spPr>
          <a:xfrm>
            <a:off x="6774400" y="4768450"/>
            <a:ext cx="3816650" cy="170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1" i="0" lang="en-IN" sz="5400" u="none" cap="none" strike="noStrike">
                <a:solidFill>
                  <a:schemeClr val="dk1"/>
                </a:solidFill>
                <a:latin typeface="Calibri"/>
                <a:ea typeface="Calibri"/>
                <a:cs typeface="Calibri"/>
                <a:sym typeface="Calibri"/>
              </a:rPr>
              <a:t>Algorithms Applied</a:t>
            </a:r>
            <a:endParaRPr/>
          </a:p>
        </p:txBody>
      </p:sp>
      <p:sp>
        <p:nvSpPr>
          <p:cNvPr id="183" name="Shape 1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79400" lvl="0" marL="228600" marR="0" rtl="0" algn="l">
              <a:lnSpc>
                <a:spcPct val="90000"/>
              </a:lnSpc>
              <a:spcBef>
                <a:spcPts val="0"/>
              </a:spcBef>
              <a:spcAft>
                <a:spcPts val="0"/>
              </a:spcAft>
              <a:buClr>
                <a:schemeClr val="dk1"/>
              </a:buClr>
              <a:buSzPts val="4400"/>
              <a:buFont typeface="Arial"/>
              <a:buChar char="•"/>
            </a:pPr>
            <a:r>
              <a:rPr b="0" i="0" lang="en-IN" sz="4400" u="none" cap="none" strike="noStrike">
                <a:solidFill>
                  <a:schemeClr val="dk1"/>
                </a:solidFill>
                <a:latin typeface="Calibri"/>
                <a:ea typeface="Calibri"/>
                <a:cs typeface="Calibri"/>
                <a:sym typeface="Calibri"/>
              </a:rPr>
              <a:t>Logistic Regression</a:t>
            </a:r>
            <a:endParaRPr/>
          </a:p>
          <a:p>
            <a:pPr indent="-279400" lvl="0" marL="228600" marR="0" rtl="0" algn="l">
              <a:lnSpc>
                <a:spcPct val="90000"/>
              </a:lnSpc>
              <a:spcBef>
                <a:spcPts val="1000"/>
              </a:spcBef>
              <a:spcAft>
                <a:spcPts val="0"/>
              </a:spcAft>
              <a:buClr>
                <a:schemeClr val="dk1"/>
              </a:buClr>
              <a:buSzPts val="4400"/>
              <a:buFont typeface="Arial"/>
              <a:buChar char="•"/>
            </a:pPr>
            <a:r>
              <a:rPr b="0" i="0" lang="en-IN" sz="4400" u="none" cap="none" strike="noStrike">
                <a:solidFill>
                  <a:schemeClr val="dk1"/>
                </a:solidFill>
                <a:latin typeface="Calibri"/>
                <a:ea typeface="Calibri"/>
                <a:cs typeface="Calibri"/>
                <a:sym typeface="Calibri"/>
              </a:rPr>
              <a:t>Support Vector Machine</a:t>
            </a:r>
            <a:endParaRPr/>
          </a:p>
          <a:p>
            <a:pPr indent="-279400" lvl="0" marL="228600" marR="0" rtl="0" algn="l">
              <a:lnSpc>
                <a:spcPct val="90000"/>
              </a:lnSpc>
              <a:spcBef>
                <a:spcPts val="1000"/>
              </a:spcBef>
              <a:spcAft>
                <a:spcPts val="0"/>
              </a:spcAft>
              <a:buClr>
                <a:schemeClr val="dk1"/>
              </a:buClr>
              <a:buSzPts val="4400"/>
              <a:buFont typeface="Arial"/>
              <a:buChar char="•"/>
            </a:pPr>
            <a:r>
              <a:rPr b="0" i="0" lang="en-IN" sz="4400" u="none" cap="none" strike="noStrike">
                <a:solidFill>
                  <a:schemeClr val="dk1"/>
                </a:solidFill>
                <a:latin typeface="Calibri"/>
                <a:ea typeface="Calibri"/>
                <a:cs typeface="Calibri"/>
                <a:sym typeface="Calibri"/>
              </a:rPr>
              <a:t>Decision Tree</a:t>
            </a:r>
            <a:endParaRPr/>
          </a:p>
          <a:p>
            <a:pPr indent="-279400" lvl="0" marL="228600" marR="0" rtl="0" algn="l">
              <a:lnSpc>
                <a:spcPct val="90000"/>
              </a:lnSpc>
              <a:spcBef>
                <a:spcPts val="1000"/>
              </a:spcBef>
              <a:spcAft>
                <a:spcPts val="0"/>
              </a:spcAft>
              <a:buClr>
                <a:schemeClr val="dk1"/>
              </a:buClr>
              <a:buSzPts val="4400"/>
              <a:buFont typeface="Arial"/>
              <a:buChar char="•"/>
            </a:pPr>
            <a:r>
              <a:rPr b="0" i="0" lang="en-IN" sz="4400" u="none" cap="none" strike="noStrike">
                <a:solidFill>
                  <a:schemeClr val="dk1"/>
                </a:solidFill>
                <a:latin typeface="Calibri"/>
                <a:ea typeface="Calibri"/>
                <a:cs typeface="Calibri"/>
                <a:sym typeface="Calibri"/>
              </a:rPr>
              <a:t>ANN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904460" y="2014331"/>
            <a:ext cx="10515600" cy="248581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10350"/>
              <a:buFont typeface="Calibri"/>
              <a:buNone/>
            </a:pPr>
            <a:r>
              <a:rPr b="1" i="0" lang="en-IN" sz="10350" u="none" cap="none" strike="noStrike">
                <a:solidFill>
                  <a:schemeClr val="dk1"/>
                </a:solidFill>
                <a:latin typeface="Calibri"/>
                <a:ea typeface="Calibri"/>
                <a:cs typeface="Calibri"/>
                <a:sym typeface="Calibri"/>
              </a:rPr>
              <a:t>Logistic Regression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2" name="Shape 192"/>
        <p:cNvGrpSpPr/>
        <p:nvPr/>
      </p:nvGrpSpPr>
      <p:grpSpPr>
        <a:xfrm>
          <a:off x="0" y="0"/>
          <a:ext cx="0" cy="0"/>
          <a:chOff x="0" y="0"/>
          <a:chExt cx="0" cy="0"/>
        </a:xfrm>
      </p:grpSpPr>
      <p:sp>
        <p:nvSpPr>
          <p:cNvPr id="193" name="Shape 193"/>
          <p:cNvSpPr/>
          <p:nvPr/>
        </p:nvSpPr>
        <p:spPr>
          <a:xfrm>
            <a:off x="0" y="0"/>
            <a:ext cx="4636008" cy="6858000"/>
          </a:xfrm>
          <a:prstGeom prst="rect">
            <a:avLst/>
          </a:prstGeom>
          <a:solidFill>
            <a:srgbClr val="5657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Shape 194"/>
          <p:cNvSpPr/>
          <p:nvPr/>
        </p:nvSpPr>
        <p:spPr>
          <a:xfrm>
            <a:off x="484632" y="484632"/>
            <a:ext cx="3666744"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5" name="Shape 195"/>
          <p:cNvPicPr preferRelativeResize="0"/>
          <p:nvPr/>
        </p:nvPicPr>
        <p:blipFill rotWithShape="1">
          <a:blip r:embed="rId3">
            <a:alphaModFix/>
          </a:blip>
          <a:srcRect b="0" l="0" r="0" t="0"/>
          <a:stretch/>
        </p:blipFill>
        <p:spPr>
          <a:xfrm>
            <a:off x="5116880" y="2560320"/>
            <a:ext cx="4778773" cy="4346464"/>
          </a:xfrm>
          <a:prstGeom prst="rect">
            <a:avLst/>
          </a:prstGeom>
          <a:noFill/>
          <a:ln>
            <a:noFill/>
          </a:ln>
        </p:spPr>
      </p:pic>
      <p:pic>
        <p:nvPicPr>
          <p:cNvPr id="196" name="Shape 196"/>
          <p:cNvPicPr preferRelativeResize="0"/>
          <p:nvPr/>
        </p:nvPicPr>
        <p:blipFill rotWithShape="1">
          <a:blip r:embed="rId4">
            <a:alphaModFix/>
          </a:blip>
          <a:srcRect b="0" l="0" r="0" t="0"/>
          <a:stretch/>
        </p:blipFill>
        <p:spPr>
          <a:xfrm>
            <a:off x="140676" y="239150"/>
            <a:ext cx="4360985" cy="6485207"/>
          </a:xfrm>
          <a:prstGeom prst="rect">
            <a:avLst/>
          </a:prstGeom>
          <a:noFill/>
          <a:ln>
            <a:noFill/>
          </a:ln>
        </p:spPr>
      </p:pic>
      <p:sp>
        <p:nvSpPr>
          <p:cNvPr id="197" name="Shape 197"/>
          <p:cNvSpPr txBox="1"/>
          <p:nvPr>
            <p:ph idx="1" type="body"/>
          </p:nvPr>
        </p:nvSpPr>
        <p:spPr>
          <a:xfrm>
            <a:off x="5227449" y="239150"/>
            <a:ext cx="6422848" cy="3785419"/>
          </a:xfrm>
          <a:prstGeom prst="rect">
            <a:avLst/>
          </a:prstGeom>
          <a:noFill/>
          <a:ln>
            <a:noFill/>
          </a:ln>
        </p:spPr>
        <p:txBody>
          <a:bodyPr anchorCtr="0" anchor="t" bIns="45700" lIns="91425" spcFirstLastPara="1" rIns="91425" wrap="square" tIns="45700">
            <a:noAutofit/>
          </a:bodyPr>
          <a:lstStyle/>
          <a:p>
            <a:pPr indent="-203200" lvl="0" marL="228600" marR="0" rtl="0" algn="l">
              <a:lnSpc>
                <a:spcPct val="9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Using the Confusion Matrix, the test result shows </a:t>
            </a:r>
            <a:r>
              <a:rPr b="0" i="0" lang="en-IN" sz="2400" u="none" cap="none" strike="noStrike">
                <a:solidFill>
                  <a:srgbClr val="FF0000"/>
                </a:solidFill>
                <a:latin typeface="Calibri"/>
                <a:ea typeface="Calibri"/>
                <a:cs typeface="Calibri"/>
                <a:sym typeface="Calibri"/>
              </a:rPr>
              <a:t>99.9% </a:t>
            </a:r>
            <a:r>
              <a:rPr b="0" i="0" lang="en-IN" sz="2400" u="none" cap="none" strike="noStrike">
                <a:solidFill>
                  <a:schemeClr val="dk1"/>
                </a:solidFill>
                <a:latin typeface="Calibri"/>
                <a:ea typeface="Calibri"/>
                <a:cs typeface="Calibri"/>
                <a:sym typeface="Calibri"/>
              </a:rPr>
              <a:t>accuracy due to the Class 1 records. So, let's neglect this accuracy. Using ROC curve, the test result shows </a:t>
            </a:r>
            <a:r>
              <a:rPr b="0" i="0" lang="en-IN" sz="2400" u="none" cap="none" strike="noStrike">
                <a:solidFill>
                  <a:srgbClr val="FF0000"/>
                </a:solidFill>
                <a:latin typeface="Calibri"/>
                <a:ea typeface="Calibri"/>
                <a:cs typeface="Calibri"/>
                <a:sym typeface="Calibri"/>
              </a:rPr>
              <a:t>79% </a:t>
            </a:r>
            <a:r>
              <a:rPr b="0" i="0" lang="en-IN" sz="2400" u="none" cap="none" strike="noStrike">
                <a:solidFill>
                  <a:schemeClr val="dk1"/>
                </a:solidFill>
                <a:latin typeface="Calibri"/>
                <a:ea typeface="Calibri"/>
                <a:cs typeface="Calibri"/>
                <a:sym typeface="Calibri"/>
              </a:rPr>
              <a:t>accuracy. That is very low.</a:t>
            </a:r>
            <a:endParaRPr b="0" i="0" sz="2400" u="none" cap="none" strike="noStrike">
              <a:solidFill>
                <a:schemeClr val="dk1"/>
              </a:solidFill>
              <a:latin typeface="Calibri"/>
              <a:ea typeface="Calibri"/>
              <a:cs typeface="Calibri"/>
              <a:sym typeface="Calibri"/>
            </a:endParaRPr>
          </a:p>
        </p:txBody>
      </p:sp>
      <p:sp>
        <p:nvSpPr>
          <p:cNvPr id="198" name="Shape 198"/>
          <p:cNvSpPr/>
          <p:nvPr/>
        </p:nvSpPr>
        <p:spPr>
          <a:xfrm>
            <a:off x="2110154" y="2278966"/>
            <a:ext cx="604911" cy="281354"/>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Shape 199"/>
          <p:cNvSpPr txBox="1"/>
          <p:nvPr/>
        </p:nvSpPr>
        <p:spPr>
          <a:xfrm>
            <a:off x="9895653" y="5321709"/>
            <a:ext cx="186066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Area under the ROC Curve: 0.791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Shape 204"/>
          <p:cNvPicPr preferRelativeResize="0"/>
          <p:nvPr>
            <p:ph idx="1" type="body"/>
          </p:nvPr>
        </p:nvPicPr>
        <p:blipFill rotWithShape="1">
          <a:blip r:embed="rId3">
            <a:alphaModFix/>
          </a:blip>
          <a:srcRect b="0" l="0" r="0" t="0"/>
          <a:stretch/>
        </p:blipFill>
        <p:spPr>
          <a:xfrm>
            <a:off x="1368999" y="1220579"/>
            <a:ext cx="9343030" cy="4881759"/>
          </a:xfrm>
          <a:prstGeom prst="rect">
            <a:avLst/>
          </a:prstGeom>
          <a:noFill/>
          <a:ln>
            <a:noFill/>
          </a:ln>
        </p:spPr>
      </p:pic>
      <p:sp>
        <p:nvSpPr>
          <p:cNvPr id="205" name="Shape 205"/>
          <p:cNvSpPr txBox="1"/>
          <p:nvPr/>
        </p:nvSpPr>
        <p:spPr>
          <a:xfrm>
            <a:off x="1903644" y="3478579"/>
            <a:ext cx="2700997"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Over-sampling data</a:t>
            </a:r>
            <a:endParaRPr/>
          </a:p>
        </p:txBody>
      </p:sp>
      <p:sp>
        <p:nvSpPr>
          <p:cNvPr id="206" name="Shape 206"/>
          <p:cNvSpPr txBox="1"/>
          <p:nvPr/>
        </p:nvSpPr>
        <p:spPr>
          <a:xfrm>
            <a:off x="5010437" y="3503479"/>
            <a:ext cx="2700997"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Under-sampling data</a:t>
            </a:r>
            <a:endParaRPr/>
          </a:p>
        </p:txBody>
      </p:sp>
      <p:sp>
        <p:nvSpPr>
          <p:cNvPr id="207" name="Shape 207"/>
          <p:cNvSpPr txBox="1"/>
          <p:nvPr/>
        </p:nvSpPr>
        <p:spPr>
          <a:xfrm>
            <a:off x="8652803" y="3503479"/>
            <a:ext cx="2700997"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Both-sampling data</a:t>
            </a:r>
            <a:endParaRPr/>
          </a:p>
        </p:txBody>
      </p:sp>
      <p:sp>
        <p:nvSpPr>
          <p:cNvPr id="208" name="Shape 208"/>
          <p:cNvSpPr txBox="1"/>
          <p:nvPr/>
        </p:nvSpPr>
        <p:spPr>
          <a:xfrm>
            <a:off x="2021759" y="5997356"/>
            <a:ext cx="2700997"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ROSE-sampling</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data</a:t>
            </a:r>
            <a:endParaRPr/>
          </a:p>
        </p:txBody>
      </p:sp>
      <p:sp>
        <p:nvSpPr>
          <p:cNvPr id="209" name="Shape 209"/>
          <p:cNvSpPr txBox="1"/>
          <p:nvPr/>
        </p:nvSpPr>
        <p:spPr>
          <a:xfrm>
            <a:off x="5010436" y="5981508"/>
            <a:ext cx="2700997"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SMOTE-sampling data</a:t>
            </a:r>
            <a:endParaRPr/>
          </a:p>
        </p:txBody>
      </p:sp>
      <p:sp>
        <p:nvSpPr>
          <p:cNvPr id="210" name="Shape 210"/>
          <p:cNvSpPr txBox="1"/>
          <p:nvPr/>
        </p:nvSpPr>
        <p:spPr>
          <a:xfrm>
            <a:off x="335871" y="65647"/>
            <a:ext cx="11409286"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lang="en-IN" sz="4400">
                <a:solidFill>
                  <a:schemeClr val="dk1"/>
                </a:solidFill>
                <a:latin typeface="Calibri"/>
                <a:ea typeface="Calibri"/>
                <a:cs typeface="Calibri"/>
                <a:sym typeface="Calibri"/>
              </a:rPr>
              <a:t>Applying Sampling Methods to Balance Dataset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851452" y="2398644"/>
            <a:ext cx="10515600" cy="182321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919"/>
              <a:buFont typeface="Calibri"/>
              <a:buNone/>
            </a:pPr>
            <a:r>
              <a:rPr b="1" i="0" lang="en-IN" sz="7919" u="none" cap="none" strike="noStrike">
                <a:solidFill>
                  <a:schemeClr val="dk1"/>
                </a:solidFill>
                <a:latin typeface="Calibri"/>
                <a:ea typeface="Calibri"/>
                <a:cs typeface="Calibri"/>
                <a:sym typeface="Calibri"/>
              </a:rPr>
              <a:t>Support Vector Machine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rPr b="1" i="0" lang="en-IN" sz="4400" u="none" cap="none" strike="noStrike">
                <a:solidFill>
                  <a:schemeClr val="dk1"/>
                </a:solidFill>
                <a:latin typeface="Calibri"/>
                <a:ea typeface="Calibri"/>
                <a:cs typeface="Calibri"/>
                <a:sym typeface="Calibri"/>
              </a:rPr>
              <a:t>Introduction		</a:t>
            </a:r>
            <a:endParaRPr/>
          </a:p>
        </p:txBody>
      </p:sp>
      <p:sp>
        <p:nvSpPr>
          <p:cNvPr id="94" name="Shape 9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03200" lvl="0" marL="228600" marR="0" rtl="0" algn="l">
              <a:lnSpc>
                <a:spcPct val="90000"/>
              </a:lnSpc>
              <a:spcBef>
                <a:spcPts val="0"/>
              </a:spcBef>
              <a:spcAft>
                <a:spcPts val="0"/>
              </a:spcAft>
              <a:buClr>
                <a:schemeClr val="dk1"/>
              </a:buClr>
              <a:buSzPts val="2400"/>
              <a:buFont typeface="Arial"/>
              <a:buChar char="•"/>
            </a:pPr>
            <a:r>
              <a:rPr b="1" i="0" lang="en-IN" sz="2400" u="none" cap="none" strike="noStrike">
                <a:solidFill>
                  <a:schemeClr val="dk1"/>
                </a:solidFill>
                <a:latin typeface="Calibri"/>
                <a:ea typeface="Calibri"/>
                <a:cs typeface="Calibri"/>
                <a:sym typeface="Calibri"/>
              </a:rPr>
              <a:t>Credit card fraud</a:t>
            </a:r>
            <a:r>
              <a:rPr b="0" i="0" lang="en-IN" sz="2400" u="none" cap="none" strike="noStrike">
                <a:solidFill>
                  <a:schemeClr val="dk1"/>
                </a:solidFill>
                <a:latin typeface="Calibri"/>
                <a:ea typeface="Calibri"/>
                <a:cs typeface="Calibri"/>
                <a:sym typeface="Calibri"/>
              </a:rPr>
              <a:t> is a wide-ranging term for theft and fraud committed using or involving a payment card, such as a credit card or debit card, as a fraudulent source of funds in a transaction.</a:t>
            </a:r>
            <a:endParaRPr sz="2400"/>
          </a:p>
          <a:p>
            <a:pPr indent="-203200" lvl="0" marL="228600" marR="0" rtl="0" algn="l">
              <a:lnSpc>
                <a:spcPct val="90000"/>
              </a:lnSpc>
              <a:spcBef>
                <a:spcPts val="10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The purpose may be to obtain goods without paying, or to obtain unauthorized funds from an account. Credit card fraud is also an adjunct to identity theft.</a:t>
            </a:r>
            <a:endParaRPr sz="2400"/>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graphicFrame>
        <p:nvGraphicFramePr>
          <p:cNvPr id="220" name="Shape 220"/>
          <p:cNvGraphicFramePr/>
          <p:nvPr/>
        </p:nvGraphicFramePr>
        <p:xfrm>
          <a:off x="838200" y="1340694"/>
          <a:ext cx="3000000" cy="3000000"/>
        </p:xfrm>
        <a:graphic>
          <a:graphicData uri="http://schemas.openxmlformats.org/drawingml/2006/table">
            <a:tbl>
              <a:tblPr bandRow="1" firstRow="1">
                <a:noFill/>
                <a:tableStyleId>{5D5EEBBC-37B1-494E-82E5-1D56F68BFE68}</a:tableStyleId>
              </a:tblPr>
              <a:tblGrid>
                <a:gridCol w="3505200"/>
                <a:gridCol w="2015200"/>
                <a:gridCol w="4995200"/>
              </a:tblGrid>
              <a:tr h="716750">
                <a:tc>
                  <a:txBody>
                    <a:bodyPr>
                      <a:noAutofit/>
                    </a:bodyPr>
                    <a:lstStyle/>
                    <a:p>
                      <a:pPr indent="0" lvl="0" marL="0" marR="0" rtl="0" algn="ctr">
                        <a:spcBef>
                          <a:spcPts val="0"/>
                        </a:spcBef>
                        <a:spcAft>
                          <a:spcPts val="0"/>
                        </a:spcAft>
                        <a:buNone/>
                      </a:pPr>
                      <a:r>
                        <a:rPr lang="en-IN" sz="1800" u="none" cap="none" strike="noStrike"/>
                        <a:t>CLASS</a:t>
                      </a:r>
                      <a:endParaRPr/>
                    </a:p>
                  </a:txBody>
                  <a:tcPr marT="45725" marB="45725" marR="91450" marL="91450"/>
                </a:tc>
                <a:tc>
                  <a:txBody>
                    <a:bodyPr>
                      <a:noAutofit/>
                    </a:bodyPr>
                    <a:lstStyle/>
                    <a:p>
                      <a:pPr indent="0" lvl="0" marL="0" marR="0" rtl="0" algn="ctr">
                        <a:spcBef>
                          <a:spcPts val="0"/>
                        </a:spcBef>
                        <a:spcAft>
                          <a:spcPts val="0"/>
                        </a:spcAft>
                        <a:buNone/>
                      </a:pPr>
                      <a:r>
                        <a:rPr lang="en-IN" sz="1800" u="none" cap="none" strike="noStrike"/>
                        <a:t>FREQ.</a:t>
                      </a:r>
                      <a:endParaRPr/>
                    </a:p>
                  </a:txBody>
                  <a:tcPr marT="45725" marB="45725" marR="91450" marL="91450"/>
                </a:tc>
                <a:tc>
                  <a:txBody>
                    <a:bodyPr>
                      <a:noAutofit/>
                    </a:bodyPr>
                    <a:lstStyle/>
                    <a:p>
                      <a:pPr indent="0" lvl="0" marL="0" marR="0" rtl="0" algn="ctr">
                        <a:spcBef>
                          <a:spcPts val="0"/>
                        </a:spcBef>
                        <a:spcAft>
                          <a:spcPts val="0"/>
                        </a:spcAft>
                        <a:buNone/>
                      </a:pPr>
                      <a:r>
                        <a:rPr lang="en-IN" sz="1800" u="none" cap="none" strike="noStrike"/>
                        <a:t>PERCENTAGE</a:t>
                      </a:r>
                      <a:endParaRPr/>
                    </a:p>
                  </a:txBody>
                  <a:tcPr marT="45725" marB="45725" marR="91450" marL="91450"/>
                </a:tc>
              </a:tr>
              <a:tr h="404400">
                <a:tc>
                  <a:txBody>
                    <a:bodyPr>
                      <a:noAutofit/>
                    </a:bodyPr>
                    <a:lstStyle/>
                    <a:p>
                      <a:pPr indent="0" lvl="0" marL="0" marR="0" rtl="0" algn="l">
                        <a:spcBef>
                          <a:spcPts val="0"/>
                        </a:spcBef>
                        <a:spcAft>
                          <a:spcPts val="0"/>
                        </a:spcAft>
                        <a:buNone/>
                      </a:pPr>
                      <a:r>
                        <a:rPr lang="en-IN" sz="1800" u="none" cap="none" strike="noStrike"/>
                        <a:t>0</a:t>
                      </a:r>
                      <a:endParaRPr/>
                    </a:p>
                  </a:txBody>
                  <a:tcPr marT="45725" marB="45725" marR="91450" marL="91450"/>
                </a:tc>
                <a:tc>
                  <a:txBody>
                    <a:bodyPr>
                      <a:noAutofit/>
                    </a:bodyPr>
                    <a:lstStyle/>
                    <a:p>
                      <a:pPr indent="0" lvl="0" marL="0" marR="0" rtl="0" algn="l">
                        <a:spcBef>
                          <a:spcPts val="0"/>
                        </a:spcBef>
                        <a:spcAft>
                          <a:spcPts val="0"/>
                        </a:spcAft>
                        <a:buNone/>
                      </a:pPr>
                      <a:r>
                        <a:rPr lang="en-IN" sz="1800"/>
                        <a:t>199019 </a:t>
                      </a:r>
                      <a:endParaRPr sz="1800"/>
                    </a:p>
                  </a:txBody>
                  <a:tcPr marT="45725" marB="45725" marR="91450" marL="91450"/>
                </a:tc>
                <a:tc>
                  <a:txBody>
                    <a:bodyPr>
                      <a:noAutofit/>
                    </a:bodyPr>
                    <a:lstStyle/>
                    <a:p>
                      <a:pPr indent="0" lvl="0" marL="0" marR="0" rtl="0" algn="l">
                        <a:spcBef>
                          <a:spcPts val="0"/>
                        </a:spcBef>
                        <a:spcAft>
                          <a:spcPts val="0"/>
                        </a:spcAft>
                        <a:buNone/>
                      </a:pPr>
                      <a:r>
                        <a:rPr lang="en-IN" sz="1800"/>
                        <a:t>99.826</a:t>
                      </a:r>
                      <a:endParaRPr sz="1800"/>
                    </a:p>
                  </a:txBody>
                  <a:tcPr marT="45725" marB="45725" marR="91450" marL="91450"/>
                </a:tc>
              </a:tr>
              <a:tr h="418850">
                <a:tc>
                  <a:txBody>
                    <a:bodyPr>
                      <a:noAutofit/>
                    </a:bodyPr>
                    <a:lstStyle/>
                    <a:p>
                      <a:pPr indent="0" lvl="0" marL="0" marR="0" rtl="0" algn="l">
                        <a:spcBef>
                          <a:spcPts val="0"/>
                        </a:spcBef>
                        <a:spcAft>
                          <a:spcPts val="0"/>
                        </a:spcAft>
                        <a:buNone/>
                      </a:pPr>
                      <a:r>
                        <a:rPr lang="en-IN" sz="1800"/>
                        <a:t>1</a:t>
                      </a:r>
                      <a:endParaRPr/>
                    </a:p>
                  </a:txBody>
                  <a:tcPr marT="45725" marB="45725" marR="91450" marL="91450"/>
                </a:tc>
                <a:tc>
                  <a:txBody>
                    <a:bodyPr>
                      <a:noAutofit/>
                    </a:bodyPr>
                    <a:lstStyle/>
                    <a:p>
                      <a:pPr indent="0" lvl="0" marL="0" marR="0" rtl="0" algn="l">
                        <a:spcBef>
                          <a:spcPts val="0"/>
                        </a:spcBef>
                        <a:spcAft>
                          <a:spcPts val="0"/>
                        </a:spcAft>
                        <a:buNone/>
                      </a:pPr>
                      <a:r>
                        <a:rPr lang="en-IN" sz="1800"/>
                        <a:t>346</a:t>
                      </a:r>
                      <a:endParaRPr sz="1800"/>
                    </a:p>
                  </a:txBody>
                  <a:tcPr marT="45725" marB="45725" marR="91450" marL="91450"/>
                </a:tc>
                <a:tc>
                  <a:txBody>
                    <a:bodyPr>
                      <a:noAutofit/>
                    </a:bodyPr>
                    <a:lstStyle/>
                    <a:p>
                      <a:pPr indent="0" lvl="0" marL="0" marR="0" rtl="0" algn="l">
                        <a:spcBef>
                          <a:spcPts val="0"/>
                        </a:spcBef>
                        <a:spcAft>
                          <a:spcPts val="0"/>
                        </a:spcAft>
                        <a:buNone/>
                      </a:pPr>
                      <a:r>
                        <a:rPr lang="en-IN" sz="1800"/>
                        <a:t>0.1735</a:t>
                      </a:r>
                      <a:endParaRPr sz="1800"/>
                    </a:p>
                  </a:txBody>
                  <a:tcPr marT="45725" marB="45725" marR="91450" marL="91450"/>
                </a:tc>
              </a:tr>
            </a:tbl>
          </a:graphicData>
        </a:graphic>
      </p:graphicFrame>
      <p:graphicFrame>
        <p:nvGraphicFramePr>
          <p:cNvPr id="221" name="Shape 221"/>
          <p:cNvGraphicFramePr/>
          <p:nvPr/>
        </p:nvGraphicFramePr>
        <p:xfrm>
          <a:off x="705338" y="3886487"/>
          <a:ext cx="3000000" cy="3000000"/>
        </p:xfrm>
        <a:graphic>
          <a:graphicData uri="http://schemas.openxmlformats.org/drawingml/2006/table">
            <a:tbl>
              <a:tblPr bandRow="1" firstRow="1">
                <a:noFill/>
                <a:tableStyleId>{5D5EEBBC-37B1-494E-82E5-1D56F68BFE68}</a:tableStyleId>
              </a:tblPr>
              <a:tblGrid>
                <a:gridCol w="2928350"/>
                <a:gridCol w="2928350"/>
                <a:gridCol w="4608075"/>
              </a:tblGrid>
              <a:tr h="612875">
                <a:tc>
                  <a:txBody>
                    <a:bodyPr>
                      <a:noAutofit/>
                    </a:bodyPr>
                    <a:lstStyle/>
                    <a:p>
                      <a:pPr indent="0" lvl="0" marL="0" marR="0" rtl="0" algn="ctr">
                        <a:spcBef>
                          <a:spcPts val="0"/>
                        </a:spcBef>
                        <a:spcAft>
                          <a:spcPts val="0"/>
                        </a:spcAft>
                        <a:buNone/>
                      </a:pPr>
                      <a:r>
                        <a:rPr lang="en-IN" sz="1800"/>
                        <a:t>CLASS</a:t>
                      </a:r>
                      <a:endParaRPr/>
                    </a:p>
                  </a:txBody>
                  <a:tcPr marT="45725" marB="45725" marR="91450" marL="91450"/>
                </a:tc>
                <a:tc>
                  <a:txBody>
                    <a:bodyPr>
                      <a:noAutofit/>
                    </a:bodyPr>
                    <a:lstStyle/>
                    <a:p>
                      <a:pPr indent="0" lvl="0" marL="0" marR="0" rtl="0" algn="ctr">
                        <a:spcBef>
                          <a:spcPts val="0"/>
                        </a:spcBef>
                        <a:spcAft>
                          <a:spcPts val="0"/>
                        </a:spcAft>
                        <a:buNone/>
                      </a:pPr>
                      <a:r>
                        <a:rPr lang="en-IN" sz="1800"/>
                        <a:t>FREQ.</a:t>
                      </a:r>
                      <a:endParaRPr/>
                    </a:p>
                  </a:txBody>
                  <a:tcPr marT="45725" marB="45725" marR="91450" marL="91450"/>
                </a:tc>
                <a:tc>
                  <a:txBody>
                    <a:bodyPr>
                      <a:noAutofit/>
                    </a:bodyPr>
                    <a:lstStyle/>
                    <a:p>
                      <a:pPr indent="0" lvl="0" marL="0" marR="0" rtl="0" algn="ctr">
                        <a:spcBef>
                          <a:spcPts val="0"/>
                        </a:spcBef>
                        <a:spcAft>
                          <a:spcPts val="0"/>
                        </a:spcAft>
                        <a:buNone/>
                      </a:pPr>
                      <a:r>
                        <a:rPr lang="en-IN" sz="1800"/>
                        <a:t>PRECENTAGE</a:t>
                      </a:r>
                      <a:endParaRPr/>
                    </a:p>
                  </a:txBody>
                  <a:tcPr marT="45725" marB="45725" marR="91450" marL="91450"/>
                </a:tc>
              </a:tr>
              <a:tr h="384750">
                <a:tc>
                  <a:txBody>
                    <a:bodyPr>
                      <a:noAutofit/>
                    </a:bodyPr>
                    <a:lstStyle/>
                    <a:p>
                      <a:pPr indent="0" lvl="0" marL="0" marR="0" rtl="0" algn="l">
                        <a:spcBef>
                          <a:spcPts val="0"/>
                        </a:spcBef>
                        <a:spcAft>
                          <a:spcPts val="0"/>
                        </a:spcAft>
                        <a:buNone/>
                      </a:pPr>
                      <a:r>
                        <a:rPr lang="en-IN" sz="1800"/>
                        <a:t>0</a:t>
                      </a:r>
                      <a:endParaRPr/>
                    </a:p>
                  </a:txBody>
                  <a:tcPr marT="45725" marB="45725" marR="91450" marL="91450"/>
                </a:tc>
                <a:tc>
                  <a:txBody>
                    <a:bodyPr>
                      <a:noAutofit/>
                    </a:bodyPr>
                    <a:lstStyle/>
                    <a:p>
                      <a:pPr indent="0" lvl="0" marL="0" marR="0" rtl="0" algn="l">
                        <a:spcBef>
                          <a:spcPts val="0"/>
                        </a:spcBef>
                        <a:spcAft>
                          <a:spcPts val="0"/>
                        </a:spcAft>
                        <a:buNone/>
                      </a:pPr>
                      <a:r>
                        <a:rPr lang="en-IN" sz="1800"/>
                        <a:t>85296</a:t>
                      </a:r>
                      <a:endParaRPr sz="1800"/>
                    </a:p>
                  </a:txBody>
                  <a:tcPr marT="45725" marB="45725" marR="91450" marL="91450"/>
                </a:tc>
                <a:tc>
                  <a:txBody>
                    <a:bodyPr>
                      <a:noAutofit/>
                    </a:bodyPr>
                    <a:lstStyle/>
                    <a:p>
                      <a:pPr indent="0" lvl="0" marL="0" marR="0" rtl="0" algn="l">
                        <a:spcBef>
                          <a:spcPts val="0"/>
                        </a:spcBef>
                        <a:spcAft>
                          <a:spcPts val="0"/>
                        </a:spcAft>
                        <a:buNone/>
                      </a:pPr>
                      <a:r>
                        <a:rPr lang="en-IN" sz="1800"/>
                        <a:t>99.829</a:t>
                      </a:r>
                      <a:endParaRPr sz="1800"/>
                    </a:p>
                  </a:txBody>
                  <a:tcPr marT="45725" marB="45725" marR="91450" marL="91450"/>
                </a:tc>
              </a:tr>
              <a:tr h="228600">
                <a:tc>
                  <a:txBody>
                    <a:bodyPr>
                      <a:noAutofit/>
                    </a:bodyPr>
                    <a:lstStyle/>
                    <a:p>
                      <a:pPr indent="0" lvl="0" marL="0" marR="0" rtl="0" algn="l">
                        <a:spcBef>
                          <a:spcPts val="0"/>
                        </a:spcBef>
                        <a:spcAft>
                          <a:spcPts val="0"/>
                        </a:spcAft>
                        <a:buNone/>
                      </a:pPr>
                      <a:r>
                        <a:rPr lang="en-IN" sz="1800"/>
                        <a:t>1</a:t>
                      </a:r>
                      <a:endParaRP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800"/>
                        <a:buFont typeface="Calibri"/>
                        <a:buNone/>
                      </a:pPr>
                      <a:r>
                        <a:rPr lang="en-IN" sz="1800"/>
                        <a:t>146 </a:t>
                      </a:r>
                      <a:endParaRPr sz="1800"/>
                    </a:p>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rPr lang="en-IN" sz="1800"/>
                        <a:t>0.171</a:t>
                      </a:r>
                      <a:endParaRPr sz="1800"/>
                    </a:p>
                  </a:txBody>
                  <a:tcPr marT="45725" marB="45725" marR="91450" marL="91450"/>
                </a:tc>
              </a:tr>
            </a:tbl>
          </a:graphicData>
        </a:graphic>
      </p:graphicFrame>
      <p:sp>
        <p:nvSpPr>
          <p:cNvPr id="222" name="Shape 222"/>
          <p:cNvSpPr txBox="1"/>
          <p:nvPr/>
        </p:nvSpPr>
        <p:spPr>
          <a:xfrm>
            <a:off x="889000" y="580487"/>
            <a:ext cx="105156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3200">
                <a:solidFill>
                  <a:schemeClr val="dk1"/>
                </a:solidFill>
                <a:latin typeface="Calibri"/>
                <a:ea typeface="Calibri"/>
                <a:cs typeface="Calibri"/>
                <a:sym typeface="Calibri"/>
              </a:rPr>
              <a:t>Training data ratio before sampling</a:t>
            </a:r>
            <a:endParaRPr/>
          </a:p>
        </p:txBody>
      </p:sp>
      <p:sp>
        <p:nvSpPr>
          <p:cNvPr id="223" name="Shape 223"/>
          <p:cNvSpPr txBox="1"/>
          <p:nvPr/>
        </p:nvSpPr>
        <p:spPr>
          <a:xfrm>
            <a:off x="889000" y="3301712"/>
            <a:ext cx="105156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3200">
                <a:solidFill>
                  <a:schemeClr val="dk1"/>
                </a:solidFill>
                <a:latin typeface="Calibri"/>
                <a:ea typeface="Calibri"/>
                <a:cs typeface="Calibri"/>
                <a:sym typeface="Calibri"/>
              </a:rPr>
              <a:t>Testing data ratio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graphicFrame>
        <p:nvGraphicFramePr>
          <p:cNvPr id="228" name="Shape 228"/>
          <p:cNvGraphicFramePr/>
          <p:nvPr/>
        </p:nvGraphicFramePr>
        <p:xfrm>
          <a:off x="744881" y="1427922"/>
          <a:ext cx="3000000" cy="3000000"/>
        </p:xfrm>
        <a:graphic>
          <a:graphicData uri="http://schemas.openxmlformats.org/drawingml/2006/table">
            <a:tbl>
              <a:tblPr bandRow="1" firstRow="1">
                <a:noFill/>
                <a:tableStyleId>{5D5EEBBC-37B1-494E-82E5-1D56F68BFE68}</a:tableStyleId>
              </a:tblPr>
              <a:tblGrid>
                <a:gridCol w="3448875"/>
                <a:gridCol w="3448875"/>
                <a:gridCol w="3448875"/>
              </a:tblGrid>
              <a:tr h="350150">
                <a:tc>
                  <a:txBody>
                    <a:bodyPr>
                      <a:noAutofit/>
                    </a:bodyPr>
                    <a:lstStyle/>
                    <a:p>
                      <a:pPr indent="0" lvl="0" marL="0" marR="0" rtl="0" algn="ctr">
                        <a:spcBef>
                          <a:spcPts val="0"/>
                        </a:spcBef>
                        <a:spcAft>
                          <a:spcPts val="0"/>
                        </a:spcAft>
                        <a:buNone/>
                      </a:pPr>
                      <a:r>
                        <a:rPr lang="en-IN" sz="1800"/>
                        <a:t>CLASS</a:t>
                      </a:r>
                      <a:endParaRPr/>
                    </a:p>
                  </a:txBody>
                  <a:tcPr marT="45725" marB="45725" marR="91450" marL="91450"/>
                </a:tc>
                <a:tc>
                  <a:txBody>
                    <a:bodyPr>
                      <a:noAutofit/>
                    </a:bodyPr>
                    <a:lstStyle/>
                    <a:p>
                      <a:pPr indent="0" lvl="0" marL="0" marR="0" rtl="0" algn="ctr">
                        <a:spcBef>
                          <a:spcPts val="0"/>
                        </a:spcBef>
                        <a:spcAft>
                          <a:spcPts val="0"/>
                        </a:spcAft>
                        <a:buNone/>
                      </a:pPr>
                      <a:r>
                        <a:rPr lang="en-IN" sz="1800"/>
                        <a:t>FREQ.</a:t>
                      </a:r>
                      <a:endParaRPr/>
                    </a:p>
                  </a:txBody>
                  <a:tcPr marT="45725" marB="45725" marR="91450" marL="91450"/>
                </a:tc>
                <a:tc>
                  <a:txBody>
                    <a:bodyPr>
                      <a:noAutofit/>
                    </a:bodyPr>
                    <a:lstStyle/>
                    <a:p>
                      <a:pPr indent="0" lvl="0" marL="0" marR="0" rtl="0" algn="ctr">
                        <a:spcBef>
                          <a:spcPts val="0"/>
                        </a:spcBef>
                        <a:spcAft>
                          <a:spcPts val="0"/>
                        </a:spcAft>
                        <a:buNone/>
                      </a:pPr>
                      <a:r>
                        <a:rPr lang="en-IN" sz="1800"/>
                        <a:t>PERCENTAGE</a:t>
                      </a:r>
                      <a:endParaRPr/>
                    </a:p>
                  </a:txBody>
                  <a:tcPr marT="45725" marB="45725" marR="91450" marL="91450"/>
                </a:tc>
              </a:tr>
              <a:tr h="402875">
                <a:tc>
                  <a:txBody>
                    <a:bodyPr>
                      <a:noAutofit/>
                    </a:bodyPr>
                    <a:lstStyle/>
                    <a:p>
                      <a:pPr indent="0" lvl="0" marL="0" marR="0" rtl="0" algn="l">
                        <a:spcBef>
                          <a:spcPts val="0"/>
                        </a:spcBef>
                        <a:spcAft>
                          <a:spcPts val="0"/>
                        </a:spcAft>
                        <a:buNone/>
                      </a:pPr>
                      <a:r>
                        <a:rPr lang="en-IN" sz="1800"/>
                        <a:t>0</a:t>
                      </a:r>
                      <a:endParaRPr/>
                    </a:p>
                  </a:txBody>
                  <a:tcPr marT="45725" marB="45725" marR="91450" marL="91450"/>
                </a:tc>
                <a:tc>
                  <a:txBody>
                    <a:bodyPr>
                      <a:noAutofit/>
                    </a:bodyPr>
                    <a:lstStyle/>
                    <a:p>
                      <a:pPr indent="0" lvl="0" marL="0" marR="0" rtl="0" algn="l">
                        <a:spcBef>
                          <a:spcPts val="0"/>
                        </a:spcBef>
                        <a:spcAft>
                          <a:spcPts val="0"/>
                        </a:spcAft>
                        <a:buNone/>
                      </a:pPr>
                      <a:r>
                        <a:rPr lang="en-IN" sz="1800"/>
                        <a:t>3114</a:t>
                      </a:r>
                      <a:endParaRPr sz="1800"/>
                    </a:p>
                  </a:txBody>
                  <a:tcPr marT="45725" marB="45725" marR="91450" marL="91450"/>
                </a:tc>
                <a:tc>
                  <a:txBody>
                    <a:bodyPr>
                      <a:noAutofit/>
                    </a:bodyPr>
                    <a:lstStyle/>
                    <a:p>
                      <a:pPr indent="0" lvl="0" marL="0" marR="0" rtl="0" algn="l">
                        <a:spcBef>
                          <a:spcPts val="0"/>
                        </a:spcBef>
                        <a:spcAft>
                          <a:spcPts val="0"/>
                        </a:spcAft>
                        <a:buNone/>
                      </a:pPr>
                      <a:r>
                        <a:rPr lang="en-IN" sz="1800"/>
                        <a:t>50</a:t>
                      </a:r>
                      <a:endParaRPr/>
                    </a:p>
                  </a:txBody>
                  <a:tcPr marT="45725" marB="45725" marR="91450" marL="91450"/>
                </a:tc>
              </a:tr>
              <a:tr h="338300">
                <a:tc>
                  <a:txBody>
                    <a:bodyPr>
                      <a:noAutofit/>
                    </a:bodyPr>
                    <a:lstStyle/>
                    <a:p>
                      <a:pPr indent="0" lvl="0" marL="0" marR="0" rtl="0" algn="l">
                        <a:spcBef>
                          <a:spcPts val="0"/>
                        </a:spcBef>
                        <a:spcAft>
                          <a:spcPts val="0"/>
                        </a:spcAft>
                        <a:buNone/>
                      </a:pPr>
                      <a:r>
                        <a:rPr lang="en-IN" sz="1800"/>
                        <a:t>1</a:t>
                      </a:r>
                      <a:endParaRPr/>
                    </a:p>
                  </a:txBody>
                  <a:tcPr marT="45725" marB="45725" marR="91450" marL="91450"/>
                </a:tc>
                <a:tc>
                  <a:txBody>
                    <a:bodyPr>
                      <a:noAutofit/>
                    </a:bodyPr>
                    <a:lstStyle/>
                    <a:p>
                      <a:pPr indent="0" lvl="0" marL="0" marR="0" rtl="0" algn="l">
                        <a:spcBef>
                          <a:spcPts val="0"/>
                        </a:spcBef>
                        <a:spcAft>
                          <a:spcPts val="0"/>
                        </a:spcAft>
                        <a:buNone/>
                      </a:pPr>
                      <a:r>
                        <a:rPr lang="en-IN" sz="1800"/>
                        <a:t>3114</a:t>
                      </a:r>
                      <a:endParaRPr sz="1800"/>
                    </a:p>
                  </a:txBody>
                  <a:tcPr marT="45725" marB="45725" marR="91450" marL="91450"/>
                </a:tc>
                <a:tc>
                  <a:txBody>
                    <a:bodyPr>
                      <a:noAutofit/>
                    </a:bodyPr>
                    <a:lstStyle/>
                    <a:p>
                      <a:pPr indent="0" lvl="0" marL="0" marR="0" rtl="0" algn="l">
                        <a:spcBef>
                          <a:spcPts val="0"/>
                        </a:spcBef>
                        <a:spcAft>
                          <a:spcPts val="0"/>
                        </a:spcAft>
                        <a:buNone/>
                      </a:pPr>
                      <a:r>
                        <a:rPr lang="en-IN" sz="1800"/>
                        <a:t>50</a:t>
                      </a:r>
                      <a:endParaRPr/>
                    </a:p>
                  </a:txBody>
                  <a:tcPr marT="45725" marB="45725" marR="91450" marL="91450"/>
                </a:tc>
              </a:tr>
            </a:tbl>
          </a:graphicData>
        </a:graphic>
      </p:graphicFrame>
      <p:sp>
        <p:nvSpPr>
          <p:cNvPr id="229" name="Shape 229"/>
          <p:cNvSpPr txBox="1"/>
          <p:nvPr/>
        </p:nvSpPr>
        <p:spPr>
          <a:xfrm>
            <a:off x="1168400" y="457200"/>
            <a:ext cx="94996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3200">
                <a:solidFill>
                  <a:schemeClr val="dk1"/>
                </a:solidFill>
                <a:latin typeface="Calibri"/>
                <a:ea typeface="Calibri"/>
                <a:cs typeface="Calibri"/>
                <a:sym typeface="Calibri"/>
              </a:rPr>
              <a:t>Training data ratio after SMOTE sampling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Shape 234"/>
          <p:cNvPicPr preferRelativeResize="0"/>
          <p:nvPr/>
        </p:nvPicPr>
        <p:blipFill rotWithShape="1">
          <a:blip r:embed="rId3">
            <a:alphaModFix/>
          </a:blip>
          <a:srcRect b="8049" l="691" r="57663" t="44802"/>
          <a:stretch/>
        </p:blipFill>
        <p:spPr>
          <a:xfrm>
            <a:off x="661737" y="1082841"/>
            <a:ext cx="6351142" cy="4427621"/>
          </a:xfrm>
          <a:prstGeom prst="rect">
            <a:avLst/>
          </a:prstGeom>
          <a:noFill/>
          <a:ln>
            <a:noFill/>
          </a:ln>
        </p:spPr>
      </p:pic>
      <p:pic>
        <p:nvPicPr>
          <p:cNvPr id="235" name="Shape 235"/>
          <p:cNvPicPr preferRelativeResize="0"/>
          <p:nvPr/>
        </p:nvPicPr>
        <p:blipFill rotWithShape="1">
          <a:blip r:embed="rId4">
            <a:alphaModFix/>
          </a:blip>
          <a:srcRect b="9629" l="1123" r="57468" t="42767"/>
          <a:stretch/>
        </p:blipFill>
        <p:spPr>
          <a:xfrm>
            <a:off x="5919537" y="1082842"/>
            <a:ext cx="5967663" cy="4427621"/>
          </a:xfrm>
          <a:prstGeom prst="rect">
            <a:avLst/>
          </a:prstGeom>
          <a:noFill/>
          <a:ln>
            <a:noFill/>
          </a:ln>
        </p:spPr>
      </p:pic>
      <p:sp>
        <p:nvSpPr>
          <p:cNvPr id="236" name="Shape 236"/>
          <p:cNvSpPr txBox="1"/>
          <p:nvPr/>
        </p:nvSpPr>
        <p:spPr>
          <a:xfrm>
            <a:off x="1732547" y="288758"/>
            <a:ext cx="904774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TRAINING</a:t>
            </a:r>
            <a:r>
              <a:rPr lang="en-IN" sz="1800">
                <a:solidFill>
                  <a:schemeClr val="dk1"/>
                </a:solidFill>
                <a:latin typeface="Calibri"/>
                <a:ea typeface="Calibri"/>
                <a:cs typeface="Calibri"/>
                <a:sym typeface="Calibri"/>
              </a:rPr>
              <a:t>                                                                    </a:t>
            </a:r>
            <a:r>
              <a:rPr b="1" lang="en-IN" sz="1800">
                <a:solidFill>
                  <a:schemeClr val="dk1"/>
                </a:solidFill>
                <a:latin typeface="Calibri"/>
                <a:ea typeface="Calibri"/>
                <a:cs typeface="Calibri"/>
                <a:sym typeface="Calibri"/>
              </a:rPr>
              <a:t>TESTING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graphicFrame>
        <p:nvGraphicFramePr>
          <p:cNvPr id="241" name="Shape 241"/>
          <p:cNvGraphicFramePr/>
          <p:nvPr/>
        </p:nvGraphicFramePr>
        <p:xfrm>
          <a:off x="1935747" y="4016319"/>
          <a:ext cx="3000000" cy="3000000"/>
        </p:xfrm>
        <a:graphic>
          <a:graphicData uri="http://schemas.openxmlformats.org/drawingml/2006/table">
            <a:tbl>
              <a:tblPr bandRow="1" firstRow="1">
                <a:noFill/>
                <a:tableStyleId>{5D5EEBBC-37B1-494E-82E5-1D56F68BFE68}</a:tableStyleId>
              </a:tblPr>
              <a:tblGrid>
                <a:gridCol w="1354675"/>
                <a:gridCol w="1354675"/>
                <a:gridCol w="1354675"/>
                <a:gridCol w="1354675"/>
                <a:gridCol w="1354675"/>
                <a:gridCol w="1354675"/>
              </a:tblGrid>
              <a:tr h="370850">
                <a:tc>
                  <a:txBody>
                    <a:bodyPr>
                      <a:noAutofit/>
                    </a:bodyPr>
                    <a:lstStyle/>
                    <a:p>
                      <a:pPr indent="0" lvl="0" marL="0" marR="0" rtl="0" algn="l">
                        <a:spcBef>
                          <a:spcPts val="0"/>
                        </a:spcBef>
                        <a:spcAft>
                          <a:spcPts val="0"/>
                        </a:spcAft>
                        <a:buNone/>
                      </a:pPr>
                      <a:r>
                        <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IN" sz="2000" u="none" strike="noStrike"/>
                        <a:t>Fscore</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IN" sz="2000" u="none" strike="noStrike"/>
                        <a:t>Recall</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IN" sz="2000" u="none" strike="noStrike"/>
                        <a:t>Precision</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IN" sz="2000" u="none" strike="noStrike"/>
                        <a:t>Specificity</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IN" sz="2000" u="none" strike="noStrike"/>
                        <a:t>BalAcc</a:t>
                      </a:r>
                      <a:endParaRPr b="0" i="0" sz="2000" u="none" strike="noStrike">
                        <a:solidFill>
                          <a:srgbClr val="000000"/>
                        </a:solidFill>
                        <a:latin typeface="Calibri"/>
                        <a:ea typeface="Calibri"/>
                        <a:cs typeface="Calibri"/>
                        <a:sym typeface="Calibri"/>
                      </a:endParaRPr>
                    </a:p>
                  </a:txBody>
                  <a:tcPr marT="9525" marB="0" marR="9525" marL="9525" anchor="b"/>
                </a:tc>
              </a:tr>
              <a:tr h="370850">
                <a:tc>
                  <a:txBody>
                    <a:bodyPr>
                      <a:noAutofit/>
                    </a:bodyPr>
                    <a:lstStyle/>
                    <a:p>
                      <a:pPr indent="0" lvl="0" marL="0" marR="0" rtl="0" algn="r">
                        <a:spcBef>
                          <a:spcPts val="0"/>
                        </a:spcBef>
                        <a:spcAft>
                          <a:spcPts val="0"/>
                        </a:spcAft>
                        <a:buNone/>
                      </a:pPr>
                      <a:r>
                        <a:rPr lang="en-IN" sz="2000" u="none" strike="noStrike"/>
                        <a:t>0</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2000" u="none" strike="noStrike"/>
                        <a:t>0.996873</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2000" u="none" strike="noStrike"/>
                        <a:t>0.994044</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2000" u="none" strike="noStrike"/>
                        <a:t>0.999717</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2000" u="none" strike="noStrike"/>
                        <a:t>0.835616</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2000" u="none" strike="noStrike"/>
                        <a:t>0.91483</a:t>
                      </a:r>
                      <a:endParaRPr b="0" i="0" sz="2000" u="none" strike="noStrike">
                        <a:solidFill>
                          <a:srgbClr val="000000"/>
                        </a:solidFill>
                        <a:latin typeface="Calibri"/>
                        <a:ea typeface="Calibri"/>
                        <a:cs typeface="Calibri"/>
                        <a:sym typeface="Calibri"/>
                      </a:endParaRPr>
                    </a:p>
                  </a:txBody>
                  <a:tcPr marT="9525" marB="0" marR="9525" marL="9525" anchor="b"/>
                </a:tc>
              </a:tr>
              <a:tr h="370850">
                <a:tc>
                  <a:txBody>
                    <a:bodyPr>
                      <a:noAutofit/>
                    </a:bodyPr>
                    <a:lstStyle/>
                    <a:p>
                      <a:pPr indent="0" lvl="0" marL="0" marR="0" rtl="0" algn="r">
                        <a:spcBef>
                          <a:spcPts val="0"/>
                        </a:spcBef>
                        <a:spcAft>
                          <a:spcPts val="0"/>
                        </a:spcAft>
                        <a:buNone/>
                      </a:pPr>
                      <a:r>
                        <a:rPr lang="en-IN" sz="2000" u="none" strike="noStrike"/>
                        <a:t>1</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2000" u="none" strike="noStrike"/>
                        <a:t>0.314433</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2000" u="none" strike="noStrike"/>
                        <a:t>0.835616</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2000" u="none" strike="noStrike"/>
                        <a:t>0.193651</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2000" u="none" strike="noStrike"/>
                        <a:t>0.994044</a:t>
                      </a:r>
                      <a:endParaRPr b="0" i="0" sz="20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2000" u="none" strike="noStrike"/>
                        <a:t>0.91483</a:t>
                      </a:r>
                      <a:endParaRPr b="0" i="0" sz="2000" u="none" strike="noStrike">
                        <a:solidFill>
                          <a:srgbClr val="000000"/>
                        </a:solidFill>
                        <a:latin typeface="Calibri"/>
                        <a:ea typeface="Calibri"/>
                        <a:cs typeface="Calibri"/>
                        <a:sym typeface="Calibri"/>
                      </a:endParaRPr>
                    </a:p>
                  </a:txBody>
                  <a:tcPr marT="9525" marB="0" marR="9525" marL="9525" anchor="b"/>
                </a:tc>
              </a:tr>
            </a:tbl>
          </a:graphicData>
        </a:graphic>
      </p:graphicFrame>
      <p:graphicFrame>
        <p:nvGraphicFramePr>
          <p:cNvPr id="242" name="Shape 242"/>
          <p:cNvGraphicFramePr/>
          <p:nvPr/>
        </p:nvGraphicFramePr>
        <p:xfrm>
          <a:off x="1935747" y="1922824"/>
          <a:ext cx="3000000" cy="3000000"/>
        </p:xfrm>
        <a:graphic>
          <a:graphicData uri="http://schemas.openxmlformats.org/drawingml/2006/table">
            <a:tbl>
              <a:tblPr bandRow="1" firstRow="1">
                <a:noFill/>
                <a:tableStyleId>{5D5EEBBC-37B1-494E-82E5-1D56F68BFE68}</a:tableStyleId>
              </a:tblPr>
              <a:tblGrid>
                <a:gridCol w="1354675"/>
                <a:gridCol w="1354675"/>
                <a:gridCol w="1354675"/>
                <a:gridCol w="1354675"/>
                <a:gridCol w="1354675"/>
                <a:gridCol w="1354675"/>
              </a:tblGrid>
              <a:tr h="370850">
                <a:tc>
                  <a:txBody>
                    <a:bodyPr>
                      <a:noAutofit/>
                    </a:bodyPr>
                    <a:lstStyle/>
                    <a:p>
                      <a:pPr indent="0" lvl="0" marL="0" marR="0" rtl="0" algn="l">
                        <a:spcBef>
                          <a:spcPts val="0"/>
                        </a:spcBef>
                        <a:spcAft>
                          <a:spcPts val="0"/>
                        </a:spcAft>
                        <a:buNone/>
                      </a:pPr>
                      <a:r>
                        <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IN" sz="1800" u="none" strike="noStrike"/>
                        <a:t>Fscore</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IN" sz="1800" u="none" strike="noStrike"/>
                        <a:t>Recall</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IN" sz="1800" u="none" strike="noStrike"/>
                        <a:t>Precision</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IN" sz="1800" u="none" strike="noStrike"/>
                        <a:t>Specificity</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l">
                        <a:spcBef>
                          <a:spcPts val="0"/>
                        </a:spcBef>
                        <a:spcAft>
                          <a:spcPts val="0"/>
                        </a:spcAft>
                        <a:buNone/>
                      </a:pPr>
                      <a:r>
                        <a:rPr lang="en-IN" sz="1800" u="none" strike="noStrike"/>
                        <a:t>BalAcc</a:t>
                      </a:r>
                      <a:endParaRPr b="0" i="0" sz="1800" u="none" strike="noStrike">
                        <a:solidFill>
                          <a:srgbClr val="000000"/>
                        </a:solidFill>
                        <a:latin typeface="Calibri"/>
                        <a:ea typeface="Calibri"/>
                        <a:cs typeface="Calibri"/>
                        <a:sym typeface="Calibri"/>
                      </a:endParaRPr>
                    </a:p>
                  </a:txBody>
                  <a:tcPr marT="9525" marB="0" marR="9525" marL="9525" anchor="b"/>
                </a:tc>
              </a:tr>
              <a:tr h="370850">
                <a:tc>
                  <a:txBody>
                    <a:bodyPr>
                      <a:noAutofit/>
                    </a:bodyPr>
                    <a:lstStyle/>
                    <a:p>
                      <a:pPr indent="0" lvl="0" marL="0" marR="0" rtl="0" algn="r">
                        <a:spcBef>
                          <a:spcPts val="0"/>
                        </a:spcBef>
                        <a:spcAft>
                          <a:spcPts val="0"/>
                        </a:spcAft>
                        <a:buNone/>
                      </a:pPr>
                      <a:r>
                        <a:rPr lang="en-IN" sz="1800" u="none" strike="noStrike"/>
                        <a:t>0</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1800" u="none" strike="noStrike"/>
                        <a:t>0.983664</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1800" u="none" strike="noStrike"/>
                        <a:t>0.995825</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1800" u="none" strike="noStrike"/>
                        <a:t>0.971796</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1800" u="none" strike="noStrike"/>
                        <a:t>0.971098</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1800" u="none" strike="noStrike"/>
                        <a:t>0.983462</a:t>
                      </a:r>
                      <a:endParaRPr b="0" i="0" sz="1800" u="none" strike="noStrike">
                        <a:solidFill>
                          <a:srgbClr val="000000"/>
                        </a:solidFill>
                        <a:latin typeface="Calibri"/>
                        <a:ea typeface="Calibri"/>
                        <a:cs typeface="Calibri"/>
                        <a:sym typeface="Calibri"/>
                      </a:endParaRPr>
                    </a:p>
                  </a:txBody>
                  <a:tcPr marT="9525" marB="0" marR="9525" marL="9525" anchor="b"/>
                </a:tc>
              </a:tr>
              <a:tr h="370850">
                <a:tc>
                  <a:txBody>
                    <a:bodyPr>
                      <a:noAutofit/>
                    </a:bodyPr>
                    <a:lstStyle/>
                    <a:p>
                      <a:pPr indent="0" lvl="0" marL="0" marR="0" rtl="0" algn="r">
                        <a:spcBef>
                          <a:spcPts val="0"/>
                        </a:spcBef>
                        <a:spcAft>
                          <a:spcPts val="0"/>
                        </a:spcAft>
                        <a:buNone/>
                      </a:pPr>
                      <a:r>
                        <a:rPr lang="en-IN" sz="1800" u="none" strike="noStrike"/>
                        <a:t>1</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1800" u="none" strike="noStrike"/>
                        <a:t>0.983255</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1800" u="none" strike="noStrike"/>
                        <a:t>0.971098</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1800" u="none" strike="noStrike"/>
                        <a:t>0.995719</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1800" u="none" strike="noStrike"/>
                        <a:t>0.995825</a:t>
                      </a:r>
                      <a:endParaRPr b="0" i="0" sz="1800" u="none" strike="noStrike">
                        <a:solidFill>
                          <a:srgbClr val="000000"/>
                        </a:solidFill>
                        <a:latin typeface="Calibri"/>
                        <a:ea typeface="Calibri"/>
                        <a:cs typeface="Calibri"/>
                        <a:sym typeface="Calibri"/>
                      </a:endParaRPr>
                    </a:p>
                  </a:txBody>
                  <a:tcPr marT="9525" marB="0" marR="9525" marL="9525" anchor="b"/>
                </a:tc>
                <a:tc>
                  <a:txBody>
                    <a:bodyPr>
                      <a:noAutofit/>
                    </a:bodyPr>
                    <a:lstStyle/>
                    <a:p>
                      <a:pPr indent="0" lvl="0" marL="0" marR="0" rtl="0" algn="r">
                        <a:spcBef>
                          <a:spcPts val="0"/>
                        </a:spcBef>
                        <a:spcAft>
                          <a:spcPts val="0"/>
                        </a:spcAft>
                        <a:buNone/>
                      </a:pPr>
                      <a:r>
                        <a:rPr lang="en-IN" sz="1800" u="none" strike="noStrike"/>
                        <a:t>0.983462</a:t>
                      </a:r>
                      <a:endParaRPr b="0" i="0" sz="1800" u="none" strike="noStrike">
                        <a:solidFill>
                          <a:srgbClr val="000000"/>
                        </a:solidFill>
                        <a:latin typeface="Calibri"/>
                        <a:ea typeface="Calibri"/>
                        <a:cs typeface="Calibri"/>
                        <a:sym typeface="Calibri"/>
                      </a:endParaRPr>
                    </a:p>
                  </a:txBody>
                  <a:tcPr marT="9525" marB="0" marR="9525" marL="9525" anchor="b"/>
                </a:tc>
              </a:tr>
            </a:tbl>
          </a:graphicData>
        </a:graphic>
      </p:graphicFrame>
      <p:sp>
        <p:nvSpPr>
          <p:cNvPr id="243" name="Shape 243"/>
          <p:cNvSpPr txBox="1"/>
          <p:nvPr/>
        </p:nvSpPr>
        <p:spPr>
          <a:xfrm>
            <a:off x="1836821" y="1311442"/>
            <a:ext cx="851835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Training accuracy parameters</a:t>
            </a:r>
            <a:endParaRPr/>
          </a:p>
        </p:txBody>
      </p:sp>
      <p:sp>
        <p:nvSpPr>
          <p:cNvPr id="244" name="Shape 244"/>
          <p:cNvSpPr txBox="1"/>
          <p:nvPr/>
        </p:nvSpPr>
        <p:spPr>
          <a:xfrm>
            <a:off x="1935747" y="3429000"/>
            <a:ext cx="851835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Testing accuracy parameters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3">
            <a:alphaModFix/>
          </a:blip>
          <a:srcRect b="0" l="0" r="0" t="0"/>
          <a:stretch/>
        </p:blipFill>
        <p:spPr>
          <a:xfrm>
            <a:off x="3107127" y="192505"/>
            <a:ext cx="7015441" cy="3236495"/>
          </a:xfrm>
          <a:prstGeom prst="rect">
            <a:avLst/>
          </a:prstGeom>
          <a:noFill/>
          <a:ln>
            <a:noFill/>
          </a:ln>
        </p:spPr>
      </p:pic>
      <p:sp>
        <p:nvSpPr>
          <p:cNvPr id="250" name="Shape 250"/>
          <p:cNvSpPr txBox="1"/>
          <p:nvPr/>
        </p:nvSpPr>
        <p:spPr>
          <a:xfrm>
            <a:off x="2069432" y="348916"/>
            <a:ext cx="67497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TRAIN- FSCORE</a:t>
            </a:r>
            <a:endParaRPr/>
          </a:p>
        </p:txBody>
      </p:sp>
      <p:pic>
        <p:nvPicPr>
          <p:cNvPr id="251" name="Shape 251"/>
          <p:cNvPicPr preferRelativeResize="0"/>
          <p:nvPr/>
        </p:nvPicPr>
        <p:blipFill rotWithShape="1">
          <a:blip r:embed="rId4">
            <a:alphaModFix/>
          </a:blip>
          <a:srcRect b="0" l="0" r="0" t="0"/>
          <a:stretch/>
        </p:blipFill>
        <p:spPr>
          <a:xfrm>
            <a:off x="3588391" y="3270564"/>
            <a:ext cx="6401130" cy="3394931"/>
          </a:xfrm>
          <a:prstGeom prst="rect">
            <a:avLst/>
          </a:prstGeom>
          <a:noFill/>
          <a:ln>
            <a:noFill/>
          </a:ln>
        </p:spPr>
      </p:pic>
      <p:sp>
        <p:nvSpPr>
          <p:cNvPr id="252" name="Shape 252"/>
          <p:cNvSpPr txBox="1"/>
          <p:nvPr/>
        </p:nvSpPr>
        <p:spPr>
          <a:xfrm>
            <a:off x="2202479" y="4254441"/>
            <a:ext cx="293570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TEST-FSCORE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Shape 258"/>
          <p:cNvPicPr preferRelativeResize="0"/>
          <p:nvPr/>
        </p:nvPicPr>
        <p:blipFill rotWithShape="1">
          <a:blip r:embed="rId3">
            <a:alphaModFix/>
          </a:blip>
          <a:srcRect b="12947" l="28327" r="2974" t="36539"/>
          <a:stretch/>
        </p:blipFill>
        <p:spPr>
          <a:xfrm>
            <a:off x="671668" y="3417220"/>
            <a:ext cx="5658794" cy="3308750"/>
          </a:xfrm>
          <a:prstGeom prst="rect">
            <a:avLst/>
          </a:prstGeom>
          <a:noFill/>
          <a:ln>
            <a:noFill/>
          </a:ln>
        </p:spPr>
      </p:pic>
      <p:pic>
        <p:nvPicPr>
          <p:cNvPr id="259" name="Shape 259"/>
          <p:cNvPicPr preferRelativeResize="0"/>
          <p:nvPr/>
        </p:nvPicPr>
        <p:blipFill rotWithShape="1">
          <a:blip r:embed="rId4">
            <a:alphaModFix/>
          </a:blip>
          <a:srcRect b="11795" l="28313" r="3443" t="35641"/>
          <a:stretch/>
        </p:blipFill>
        <p:spPr>
          <a:xfrm>
            <a:off x="671668" y="0"/>
            <a:ext cx="5720340" cy="3287441"/>
          </a:xfrm>
          <a:prstGeom prst="rect">
            <a:avLst/>
          </a:prstGeom>
          <a:noFill/>
          <a:ln>
            <a:noFill/>
          </a:ln>
        </p:spPr>
      </p:pic>
      <p:sp>
        <p:nvSpPr>
          <p:cNvPr id="260" name="Shape 260"/>
          <p:cNvSpPr txBox="1"/>
          <p:nvPr/>
        </p:nvSpPr>
        <p:spPr>
          <a:xfrm>
            <a:off x="8774724" y="0"/>
            <a:ext cx="137159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600">
                <a:solidFill>
                  <a:schemeClr val="dk1"/>
                </a:solidFill>
                <a:latin typeface="Calibri"/>
                <a:ea typeface="Calibri"/>
                <a:cs typeface="Calibri"/>
                <a:sym typeface="Calibri"/>
              </a:rPr>
              <a:t>Weka</a:t>
            </a:r>
            <a:endParaRPr/>
          </a:p>
        </p:txBody>
      </p:sp>
      <p:sp>
        <p:nvSpPr>
          <p:cNvPr id="261" name="Shape 261"/>
          <p:cNvSpPr txBox="1"/>
          <p:nvPr/>
        </p:nvSpPr>
        <p:spPr>
          <a:xfrm>
            <a:off x="8220807" y="1351332"/>
            <a:ext cx="289267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Linear model</a:t>
            </a:r>
            <a:endParaRPr/>
          </a:p>
        </p:txBody>
      </p:sp>
      <p:sp>
        <p:nvSpPr>
          <p:cNvPr id="262" name="Shape 262"/>
          <p:cNvSpPr txBox="1"/>
          <p:nvPr/>
        </p:nvSpPr>
        <p:spPr>
          <a:xfrm>
            <a:off x="8194430" y="4325816"/>
            <a:ext cx="253218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Radial model</a:t>
            </a:r>
            <a:endParaRPr/>
          </a:p>
        </p:txBody>
      </p:sp>
      <p:cxnSp>
        <p:nvCxnSpPr>
          <p:cNvPr id="263" name="Shape 263"/>
          <p:cNvCxnSpPr/>
          <p:nvPr/>
        </p:nvCxnSpPr>
        <p:spPr>
          <a:xfrm rot="10800000">
            <a:off x="6559062" y="1643719"/>
            <a:ext cx="1354015" cy="0"/>
          </a:xfrm>
          <a:prstGeom prst="straightConnector1">
            <a:avLst/>
          </a:prstGeom>
          <a:noFill/>
          <a:ln cap="flat" cmpd="sng" w="57150">
            <a:solidFill>
              <a:schemeClr val="accent1"/>
            </a:solidFill>
            <a:prstDash val="solid"/>
            <a:miter lim="800000"/>
            <a:headEnd len="sm" w="sm" type="none"/>
            <a:tailEnd len="med" w="med" type="triangle"/>
          </a:ln>
        </p:spPr>
      </p:cxnSp>
      <p:cxnSp>
        <p:nvCxnSpPr>
          <p:cNvPr id="264" name="Shape 264"/>
          <p:cNvCxnSpPr/>
          <p:nvPr/>
        </p:nvCxnSpPr>
        <p:spPr>
          <a:xfrm rot="10800000">
            <a:off x="6559061" y="4618203"/>
            <a:ext cx="1354015" cy="0"/>
          </a:xfrm>
          <a:prstGeom prst="straightConnector1">
            <a:avLst/>
          </a:prstGeom>
          <a:noFill/>
          <a:ln cap="flat" cmpd="sng" w="57150">
            <a:solidFill>
              <a:schemeClr val="accent1"/>
            </a:solidFill>
            <a:prstDash val="solid"/>
            <a:miter lim="800000"/>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nvSpPr>
        <p:spPr>
          <a:xfrm>
            <a:off x="1948069" y="2504661"/>
            <a:ext cx="8441700" cy="1569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9600">
                <a:solidFill>
                  <a:schemeClr val="dk1"/>
                </a:solidFill>
                <a:latin typeface="Calibri"/>
                <a:ea typeface="Calibri"/>
                <a:cs typeface="Calibri"/>
                <a:sym typeface="Calibri"/>
              </a:rPr>
              <a:t>Decision Tree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idx="1" type="body"/>
          </p:nvPr>
        </p:nvSpPr>
        <p:spPr>
          <a:xfrm>
            <a:off x="715617" y="583096"/>
            <a:ext cx="10638183" cy="5593867"/>
          </a:xfrm>
          <a:prstGeom prst="rect">
            <a:avLst/>
          </a:prstGeom>
          <a:noFill/>
          <a:ln>
            <a:noFill/>
          </a:ln>
        </p:spPr>
        <p:txBody>
          <a:bodyPr anchorCtr="0" anchor="t" bIns="45700" lIns="91425" spcFirstLastPara="1" rIns="91425" wrap="square" tIns="45700">
            <a:noAutofit/>
          </a:bodyPr>
          <a:lstStyle/>
          <a:p>
            <a:pPr indent="-254000" lvl="0" marL="228600" marR="0" rtl="0" algn="l">
              <a:lnSpc>
                <a:spcPct val="90000"/>
              </a:lnSpc>
              <a:spcBef>
                <a:spcPts val="0"/>
              </a:spcBef>
              <a:spcAft>
                <a:spcPts val="0"/>
              </a:spcAft>
              <a:buClr>
                <a:schemeClr val="dk1"/>
              </a:buClr>
              <a:buSzPts val="4000"/>
              <a:buFont typeface="Arial"/>
              <a:buChar char="•"/>
            </a:pPr>
            <a:r>
              <a:rPr b="0" i="0" lang="en-IN" sz="4000" u="none" cap="none" strike="noStrike">
                <a:solidFill>
                  <a:schemeClr val="dk1"/>
                </a:solidFill>
                <a:latin typeface="Calibri"/>
                <a:ea typeface="Calibri"/>
                <a:cs typeface="Calibri"/>
                <a:sym typeface="Calibri"/>
              </a:rPr>
              <a:t>Before under-sampling data</a:t>
            </a:r>
            <a:endParaRPr/>
          </a:p>
          <a:p>
            <a:pPr indent="0" lvl="0" marL="0" marR="0" rtl="0" algn="l">
              <a:lnSpc>
                <a:spcPct val="90000"/>
              </a:lnSpc>
              <a:spcBef>
                <a:spcPts val="1000"/>
              </a:spcBef>
              <a:spcAft>
                <a:spcPts val="0"/>
              </a:spcAft>
              <a:buClr>
                <a:srgbClr val="002060"/>
              </a:buClr>
              <a:buSzPts val="4000"/>
              <a:buFont typeface="Arial"/>
              <a:buNone/>
            </a:pPr>
            <a:r>
              <a:rPr b="0" i="0" lang="en-IN" sz="4000" u="none" cap="none" strike="noStrike">
                <a:solidFill>
                  <a:srgbClr val="002060"/>
                </a:solidFill>
                <a:latin typeface="Calibri"/>
                <a:ea typeface="Calibri"/>
                <a:cs typeface="Calibri"/>
                <a:sym typeface="Calibri"/>
              </a:rPr>
              <a:t>Accuracy using Decision tree 99.9</a:t>
            </a:r>
            <a:r>
              <a:rPr lang="en-IN" sz="4000">
                <a:solidFill>
                  <a:srgbClr val="002060"/>
                </a:solidFill>
              </a:rPr>
              <a:t>1</a:t>
            </a:r>
            <a:r>
              <a:rPr b="0" i="0" lang="en-IN" sz="4000" u="none" cap="none" strike="noStrike">
                <a:solidFill>
                  <a:srgbClr val="002060"/>
                </a:solidFill>
                <a:latin typeface="Calibri"/>
                <a:ea typeface="Calibri"/>
                <a:cs typeface="Calibri"/>
                <a:sym typeface="Calibri"/>
              </a:rPr>
              <a:t> %</a:t>
            </a:r>
            <a:endParaRPr/>
          </a:p>
          <a:p>
            <a:pPr indent="0" lvl="0" marL="0" marR="0" rtl="0" algn="l">
              <a:lnSpc>
                <a:spcPct val="90000"/>
              </a:lnSpc>
              <a:spcBef>
                <a:spcPts val="1000"/>
              </a:spcBef>
              <a:spcAft>
                <a:spcPts val="0"/>
              </a:spcAft>
              <a:buClr>
                <a:srgbClr val="002060"/>
              </a:buClr>
              <a:buSzPts val="4000"/>
              <a:buFont typeface="Arial"/>
              <a:buNone/>
            </a:pPr>
            <a:r>
              <a:rPr b="0" i="0" lang="en-IN" sz="4000" u="none" cap="none" strike="noStrike">
                <a:solidFill>
                  <a:srgbClr val="002060"/>
                </a:solidFill>
                <a:latin typeface="Calibri"/>
                <a:ea typeface="Calibri"/>
                <a:cs typeface="Calibri"/>
                <a:sym typeface="Calibri"/>
              </a:rPr>
              <a:t>Recall: 7</a:t>
            </a:r>
            <a:r>
              <a:rPr lang="en-IN" sz="4000">
                <a:solidFill>
                  <a:srgbClr val="002060"/>
                </a:solidFill>
              </a:rPr>
              <a:t>8</a:t>
            </a:r>
            <a:r>
              <a:rPr b="0" i="0" lang="en-IN" sz="4000" u="none" cap="none" strike="noStrike">
                <a:solidFill>
                  <a:srgbClr val="002060"/>
                </a:solidFill>
                <a:latin typeface="Calibri"/>
                <a:ea typeface="Calibri"/>
                <a:cs typeface="Calibri"/>
                <a:sym typeface="Calibri"/>
              </a:rPr>
              <a:t>.</a:t>
            </a:r>
            <a:r>
              <a:rPr lang="en-IN" sz="4000">
                <a:solidFill>
                  <a:srgbClr val="002060"/>
                </a:solidFill>
              </a:rPr>
              <a:t>81</a:t>
            </a:r>
            <a:r>
              <a:rPr b="0" i="0" lang="en-IN" sz="4000" u="none" cap="none" strike="noStrike">
                <a:solidFill>
                  <a:srgbClr val="002060"/>
                </a:solidFill>
                <a:latin typeface="Calibri"/>
                <a:ea typeface="Calibri"/>
                <a:cs typeface="Calibri"/>
                <a:sym typeface="Calibri"/>
              </a:rPr>
              <a:t>%</a:t>
            </a:r>
            <a:endParaRPr/>
          </a:p>
          <a:p>
            <a:pPr indent="0" lvl="0" marL="0" marR="0" rtl="0" algn="l">
              <a:lnSpc>
                <a:spcPct val="90000"/>
              </a:lnSpc>
              <a:spcBef>
                <a:spcPts val="1000"/>
              </a:spcBef>
              <a:spcAft>
                <a:spcPts val="0"/>
              </a:spcAft>
              <a:buClr>
                <a:srgbClr val="002060"/>
              </a:buClr>
              <a:buSzPts val="4000"/>
              <a:buFont typeface="Arial"/>
              <a:buNone/>
            </a:pPr>
            <a:r>
              <a:rPr lang="en-IN" sz="3400"/>
              <a:t>F-Score : 1.0625</a:t>
            </a:r>
            <a:endParaRPr sz="3400"/>
          </a:p>
          <a:p>
            <a:pPr indent="-254000" lvl="0" marL="228600" marR="0" rtl="0" algn="l">
              <a:lnSpc>
                <a:spcPct val="90000"/>
              </a:lnSpc>
              <a:spcBef>
                <a:spcPts val="1000"/>
              </a:spcBef>
              <a:spcAft>
                <a:spcPts val="0"/>
              </a:spcAft>
              <a:buClr>
                <a:schemeClr val="dk1"/>
              </a:buClr>
              <a:buSzPts val="4000"/>
              <a:buFont typeface="Arial"/>
              <a:buChar char="•"/>
            </a:pPr>
            <a:r>
              <a:rPr b="0" i="0" lang="en-IN" sz="4000" u="none" cap="none" strike="noStrike">
                <a:solidFill>
                  <a:schemeClr val="dk1"/>
                </a:solidFill>
                <a:latin typeface="Calibri"/>
                <a:ea typeface="Calibri"/>
                <a:cs typeface="Calibri"/>
                <a:sym typeface="Calibri"/>
              </a:rPr>
              <a:t>After under-sampling data</a:t>
            </a:r>
            <a:endParaRPr/>
          </a:p>
          <a:p>
            <a:pPr indent="0" lvl="0" marL="0" marR="0" rtl="0" algn="l">
              <a:lnSpc>
                <a:spcPct val="90000"/>
              </a:lnSpc>
              <a:spcBef>
                <a:spcPts val="1000"/>
              </a:spcBef>
              <a:spcAft>
                <a:spcPts val="0"/>
              </a:spcAft>
              <a:buClr>
                <a:srgbClr val="002060"/>
              </a:buClr>
              <a:buSzPts val="4000"/>
              <a:buFont typeface="Arial"/>
              <a:buNone/>
            </a:pPr>
            <a:r>
              <a:rPr b="0" i="0" lang="en-IN" sz="4000" u="none" cap="none" strike="noStrike">
                <a:solidFill>
                  <a:srgbClr val="002060"/>
                </a:solidFill>
                <a:latin typeface="Calibri"/>
                <a:ea typeface="Calibri"/>
                <a:cs typeface="Calibri"/>
                <a:sym typeface="Calibri"/>
              </a:rPr>
              <a:t>Accuracy using Decision tree 9</a:t>
            </a:r>
            <a:r>
              <a:rPr lang="en-IN" sz="4000">
                <a:solidFill>
                  <a:srgbClr val="002060"/>
                </a:solidFill>
              </a:rPr>
              <a:t>2</a:t>
            </a:r>
            <a:r>
              <a:rPr b="0" i="0" lang="en-IN" sz="4000" u="none" cap="none" strike="noStrike">
                <a:solidFill>
                  <a:srgbClr val="002060"/>
                </a:solidFill>
                <a:latin typeface="Calibri"/>
                <a:ea typeface="Calibri"/>
                <a:cs typeface="Calibri"/>
                <a:sym typeface="Calibri"/>
              </a:rPr>
              <a:t>.</a:t>
            </a:r>
            <a:r>
              <a:rPr lang="en-IN" sz="4000">
                <a:solidFill>
                  <a:srgbClr val="002060"/>
                </a:solidFill>
              </a:rPr>
              <a:t>23</a:t>
            </a:r>
            <a:r>
              <a:rPr b="0" i="0" lang="en-IN" sz="4000" u="none" cap="none" strike="noStrike">
                <a:solidFill>
                  <a:srgbClr val="002060"/>
                </a:solidFill>
                <a:latin typeface="Calibri"/>
                <a:ea typeface="Calibri"/>
                <a:cs typeface="Calibri"/>
                <a:sym typeface="Calibri"/>
              </a:rPr>
              <a:t> %</a:t>
            </a:r>
            <a:endParaRPr/>
          </a:p>
          <a:p>
            <a:pPr indent="0" lvl="0" marL="0" marR="0" rtl="0" algn="l">
              <a:lnSpc>
                <a:spcPct val="90000"/>
              </a:lnSpc>
              <a:spcBef>
                <a:spcPts val="1000"/>
              </a:spcBef>
              <a:spcAft>
                <a:spcPts val="0"/>
              </a:spcAft>
              <a:buClr>
                <a:srgbClr val="002060"/>
              </a:buClr>
              <a:buSzPts val="4000"/>
              <a:buFont typeface="Arial"/>
              <a:buNone/>
            </a:pPr>
            <a:r>
              <a:rPr b="0" i="0" lang="en-IN" sz="4000" u="none" cap="none" strike="noStrike">
                <a:solidFill>
                  <a:srgbClr val="002060"/>
                </a:solidFill>
                <a:latin typeface="Calibri"/>
                <a:ea typeface="Calibri"/>
                <a:cs typeface="Calibri"/>
                <a:sym typeface="Calibri"/>
              </a:rPr>
              <a:t>Recall: 9</a:t>
            </a:r>
            <a:r>
              <a:rPr lang="en-IN" sz="4000">
                <a:solidFill>
                  <a:srgbClr val="002060"/>
                </a:solidFill>
              </a:rPr>
              <a:t>2</a:t>
            </a:r>
            <a:r>
              <a:rPr b="0" i="0" lang="en-IN" sz="4000" u="none" cap="none" strike="noStrike">
                <a:solidFill>
                  <a:srgbClr val="002060"/>
                </a:solidFill>
                <a:latin typeface="Calibri"/>
                <a:ea typeface="Calibri"/>
                <a:cs typeface="Calibri"/>
                <a:sym typeface="Calibri"/>
              </a:rPr>
              <a:t>.</a:t>
            </a:r>
            <a:r>
              <a:rPr lang="en-IN" sz="4000">
                <a:solidFill>
                  <a:srgbClr val="002060"/>
                </a:solidFill>
              </a:rPr>
              <a:t>52</a:t>
            </a:r>
            <a:r>
              <a:rPr b="0" i="0" lang="en-IN" sz="4000" u="none" cap="none" strike="noStrike">
                <a:solidFill>
                  <a:srgbClr val="002060"/>
                </a:solidFill>
                <a:latin typeface="Calibri"/>
                <a:ea typeface="Calibri"/>
                <a:cs typeface="Calibri"/>
                <a:sym typeface="Calibri"/>
              </a:rPr>
              <a:t>%</a:t>
            </a:r>
            <a:endParaRPr b="0" i="0" sz="4000" u="none" cap="none" strike="noStrike">
              <a:solidFill>
                <a:srgbClr val="002060"/>
              </a:solidFill>
              <a:latin typeface="Calibri"/>
              <a:ea typeface="Calibri"/>
              <a:cs typeface="Calibri"/>
              <a:sym typeface="Calibri"/>
            </a:endParaRPr>
          </a:p>
          <a:p>
            <a:pPr indent="0" lvl="0" marL="0" marR="0" rtl="0" algn="l">
              <a:lnSpc>
                <a:spcPct val="90000"/>
              </a:lnSpc>
              <a:spcBef>
                <a:spcPts val="1000"/>
              </a:spcBef>
              <a:spcAft>
                <a:spcPts val="0"/>
              </a:spcAft>
              <a:buClr>
                <a:srgbClr val="002060"/>
              </a:buClr>
              <a:buSzPts val="4000"/>
              <a:buFont typeface="Arial"/>
              <a:buNone/>
            </a:pPr>
            <a:r>
              <a:rPr lang="en-IN" sz="4000">
                <a:solidFill>
                  <a:srgbClr val="002060"/>
                </a:solidFill>
              </a:rPr>
              <a:t>F-score : 1.59</a:t>
            </a:r>
            <a:endParaRPr b="0" i="0" sz="4000" u="none" cap="none" strike="noStrike">
              <a:solidFill>
                <a:schemeClr val="dk1"/>
              </a:solidFill>
              <a:latin typeface="Calibri"/>
              <a:ea typeface="Calibri"/>
              <a:cs typeface="Calibri"/>
              <a:sym typeface="Calibri"/>
            </a:endParaRPr>
          </a:p>
          <a:p>
            <a:pPr indent="0" lvl="0" marL="228600" marR="0" rtl="0" algn="l">
              <a:lnSpc>
                <a:spcPct val="90000"/>
              </a:lnSpc>
              <a:spcBef>
                <a:spcPts val="100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Shape 279"/>
          <p:cNvPicPr preferRelativeResize="0"/>
          <p:nvPr/>
        </p:nvPicPr>
        <p:blipFill rotWithShape="1">
          <a:blip r:embed="rId3">
            <a:alphaModFix/>
          </a:blip>
          <a:srcRect b="13623" l="28116" r="3333" t="36715"/>
          <a:stretch/>
        </p:blipFill>
        <p:spPr>
          <a:xfrm>
            <a:off x="265043" y="3528182"/>
            <a:ext cx="9369288" cy="3061252"/>
          </a:xfrm>
          <a:prstGeom prst="rect">
            <a:avLst/>
          </a:prstGeom>
          <a:noFill/>
          <a:ln>
            <a:noFill/>
          </a:ln>
        </p:spPr>
      </p:pic>
      <p:pic>
        <p:nvPicPr>
          <p:cNvPr id="280" name="Shape 280"/>
          <p:cNvPicPr preferRelativeResize="0"/>
          <p:nvPr/>
        </p:nvPicPr>
        <p:blipFill rotWithShape="1">
          <a:blip r:embed="rId4">
            <a:alphaModFix/>
          </a:blip>
          <a:srcRect b="15282" l="19927" r="29709" t="41249"/>
          <a:stretch/>
        </p:blipFill>
        <p:spPr>
          <a:xfrm>
            <a:off x="265043" y="331611"/>
            <a:ext cx="9369288" cy="2981127"/>
          </a:xfrm>
          <a:prstGeom prst="rect">
            <a:avLst/>
          </a:prstGeom>
          <a:noFill/>
          <a:ln>
            <a:noFill/>
          </a:ln>
        </p:spPr>
      </p:pic>
      <p:sp>
        <p:nvSpPr>
          <p:cNvPr id="281" name="Shape 281"/>
          <p:cNvSpPr txBox="1"/>
          <p:nvPr/>
        </p:nvSpPr>
        <p:spPr>
          <a:xfrm>
            <a:off x="10084904" y="1033670"/>
            <a:ext cx="197457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Before Sampling</a:t>
            </a:r>
            <a:endParaRPr/>
          </a:p>
        </p:txBody>
      </p:sp>
      <p:sp>
        <p:nvSpPr>
          <p:cNvPr id="282" name="Shape 282"/>
          <p:cNvSpPr txBox="1"/>
          <p:nvPr/>
        </p:nvSpPr>
        <p:spPr>
          <a:xfrm>
            <a:off x="10084904" y="4658698"/>
            <a:ext cx="197457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alibri"/>
                <a:ea typeface="Calibri"/>
                <a:cs typeface="Calibri"/>
                <a:sym typeface="Calibri"/>
              </a:rPr>
              <a:t>After Sampling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994075" y="2766150"/>
            <a:ext cx="10515600" cy="13257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chemeClr val="dk1"/>
              </a:buClr>
              <a:buSzPts val="1100"/>
              <a:buFont typeface="Arial"/>
              <a:buNone/>
            </a:pPr>
            <a:r>
              <a:rPr lang="en-IN" sz="6000"/>
              <a:t>       </a:t>
            </a:r>
            <a:r>
              <a:rPr lang="en-IN" sz="6000"/>
              <a:t>Artificial Neural Network</a:t>
            </a:r>
            <a:endParaRPr sz="6000"/>
          </a:p>
        </p:txBody>
      </p:sp>
      <p:sp>
        <p:nvSpPr>
          <p:cNvPr id="289" name="Shape 28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spcBef>
                <a:spcPts val="0"/>
              </a:spcBef>
              <a:spcAft>
                <a:spcPts val="0"/>
              </a:spcAft>
              <a:buNone/>
            </a:pPr>
            <a:r>
              <a:rPr lang="en-IN" sz="6000"/>
              <a:t>          </a:t>
            </a:r>
            <a:endParaRPr sz="6000"/>
          </a:p>
          <a:p>
            <a:pPr indent="0" lvl="0" marL="0" rtl="0">
              <a:spcBef>
                <a:spcPts val="0"/>
              </a:spcBef>
              <a:spcAft>
                <a:spcPts val="0"/>
              </a:spcAft>
              <a:buClr>
                <a:schemeClr val="dk1"/>
              </a:buClr>
              <a:buSzPts val="1100"/>
              <a:buFont typeface="Arial"/>
              <a:buNone/>
            </a:pPr>
            <a:r>
              <a:rPr lang="en-IN" sz="6000"/>
              <a:t>         </a:t>
            </a:r>
            <a:endParaRPr sz="6000"/>
          </a:p>
          <a:p>
            <a:pPr indent="0" lvl="0" marL="0">
              <a:spcBef>
                <a:spcPts val="1000"/>
              </a:spcBef>
              <a:spcAft>
                <a:spcPts val="0"/>
              </a:spcAft>
              <a:buNone/>
            </a:pPr>
            <a:r>
              <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Shape 99"/>
          <p:cNvPicPr preferRelativeResize="0"/>
          <p:nvPr>
            <p:ph idx="1" type="body"/>
          </p:nvPr>
        </p:nvPicPr>
        <p:blipFill rotWithShape="1">
          <a:blip r:embed="rId3">
            <a:alphaModFix/>
          </a:blip>
          <a:srcRect b="21503" l="3733" r="33387" t="25853"/>
          <a:stretch/>
        </p:blipFill>
        <p:spPr>
          <a:xfrm>
            <a:off x="1254289" y="999241"/>
            <a:ext cx="9683421" cy="456021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96" name="Shape 29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a:spcBef>
                <a:spcPts val="1000"/>
              </a:spcBef>
              <a:spcAft>
                <a:spcPts val="0"/>
              </a:spcAft>
              <a:buNone/>
            </a:pPr>
            <a:r>
              <a:rPr b="1" lang="en-IN" sz="4000"/>
              <a:t>Before Sampling of the Data :</a:t>
            </a:r>
            <a:endParaRPr b="1" sz="4000"/>
          </a:p>
          <a:p>
            <a:pPr indent="0" lvl="0" marL="0">
              <a:spcBef>
                <a:spcPts val="1000"/>
              </a:spcBef>
              <a:spcAft>
                <a:spcPts val="0"/>
              </a:spcAft>
              <a:buClr>
                <a:srgbClr val="002060"/>
              </a:buClr>
              <a:buSzPts val="4000"/>
              <a:buFont typeface="Arial"/>
              <a:buNone/>
            </a:pPr>
            <a:r>
              <a:rPr lang="en-IN" sz="4000">
                <a:solidFill>
                  <a:srgbClr val="002060"/>
                </a:solidFill>
              </a:rPr>
              <a:t>Accuracy using Decision tree 99.98 %</a:t>
            </a:r>
            <a:endParaRPr/>
          </a:p>
          <a:p>
            <a:pPr indent="0" lvl="0" marL="0">
              <a:spcBef>
                <a:spcPts val="1000"/>
              </a:spcBef>
              <a:spcAft>
                <a:spcPts val="0"/>
              </a:spcAft>
              <a:buClr>
                <a:srgbClr val="002060"/>
              </a:buClr>
              <a:buSzPts val="4000"/>
              <a:buFont typeface="Arial"/>
              <a:buNone/>
            </a:pPr>
            <a:r>
              <a:rPr lang="en-IN" sz="4000">
                <a:solidFill>
                  <a:srgbClr val="002060"/>
                </a:solidFill>
              </a:rPr>
              <a:t>Precision: 99.8%</a:t>
            </a:r>
            <a:endParaRPr/>
          </a:p>
          <a:p>
            <a:pPr indent="0" lvl="0" marL="0">
              <a:spcBef>
                <a:spcPts val="1000"/>
              </a:spcBef>
              <a:spcAft>
                <a:spcPts val="0"/>
              </a:spcAft>
              <a:buNone/>
            </a:pPr>
            <a:r>
              <a:rPr lang="en-IN" sz="3400"/>
              <a:t>F-Score :0.99857</a:t>
            </a:r>
            <a:endParaRPr sz="3400"/>
          </a:p>
          <a:p>
            <a:pPr indent="0" lvl="0" marL="0">
              <a:spcBef>
                <a:spcPts val="1000"/>
              </a:spcBef>
              <a:spcAft>
                <a:spcPts val="0"/>
              </a:spcAft>
              <a:buClr>
                <a:srgbClr val="002060"/>
              </a:buClr>
              <a:buSzPts val="4000"/>
              <a:buFont typeface="Arial"/>
              <a:buNone/>
            </a:pPr>
            <a:r>
              <a:rPr lang="en-IN" sz="3400"/>
              <a:t>Recall : 1(For Non Fraud)</a:t>
            </a:r>
            <a:endParaRPr sz="3400"/>
          </a:p>
          <a:p>
            <a:pPr indent="0" lvl="0" marL="0">
              <a:spcBef>
                <a:spcPts val="1000"/>
              </a:spcBef>
              <a:spcAft>
                <a:spcPts val="0"/>
              </a:spcAft>
              <a:buNone/>
            </a:pPr>
            <a:r>
              <a:t/>
            </a:r>
            <a:endParaRPr b="1" sz="4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303" name="Shape 30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a:spcBef>
                <a:spcPts val="1000"/>
              </a:spcBef>
              <a:spcAft>
                <a:spcPts val="0"/>
              </a:spcAft>
              <a:buNone/>
            </a:pPr>
            <a:r>
              <a:rPr b="1" lang="en-IN" sz="4000"/>
              <a:t>After</a:t>
            </a:r>
            <a:r>
              <a:rPr b="1" lang="en-IN" sz="4000"/>
              <a:t> Sampling of the Data :</a:t>
            </a:r>
            <a:endParaRPr b="1" sz="4000"/>
          </a:p>
          <a:p>
            <a:pPr indent="0" lvl="0" marL="0">
              <a:spcBef>
                <a:spcPts val="1000"/>
              </a:spcBef>
              <a:spcAft>
                <a:spcPts val="0"/>
              </a:spcAft>
              <a:buNone/>
            </a:pPr>
            <a:r>
              <a:rPr lang="en-IN" sz="4000">
                <a:solidFill>
                  <a:srgbClr val="002060"/>
                </a:solidFill>
              </a:rPr>
              <a:t>Accuracy using Decision tree 91.69 %</a:t>
            </a:r>
            <a:endParaRPr/>
          </a:p>
          <a:p>
            <a:pPr indent="0" lvl="0" marL="0">
              <a:spcBef>
                <a:spcPts val="1000"/>
              </a:spcBef>
              <a:spcAft>
                <a:spcPts val="0"/>
              </a:spcAft>
              <a:buNone/>
            </a:pPr>
            <a:r>
              <a:rPr lang="en-IN" sz="4000">
                <a:solidFill>
                  <a:srgbClr val="002060"/>
                </a:solidFill>
              </a:rPr>
              <a:t>Precision:0.001835</a:t>
            </a:r>
            <a:endParaRPr/>
          </a:p>
          <a:p>
            <a:pPr indent="0" lvl="0" marL="0">
              <a:spcBef>
                <a:spcPts val="1000"/>
              </a:spcBef>
              <a:spcAft>
                <a:spcPts val="0"/>
              </a:spcAft>
              <a:buNone/>
            </a:pPr>
            <a:r>
              <a:rPr lang="en-IN" sz="3400"/>
              <a:t>F-Score :0.00366</a:t>
            </a:r>
            <a:endParaRPr sz="3400"/>
          </a:p>
          <a:p>
            <a:pPr indent="0" lvl="0" marL="0">
              <a:spcBef>
                <a:spcPts val="1000"/>
              </a:spcBef>
              <a:spcAft>
                <a:spcPts val="0"/>
              </a:spcAft>
              <a:buNone/>
            </a:pPr>
            <a:r>
              <a:rPr lang="en-IN" sz="3400"/>
              <a:t>Recall : 0.664</a:t>
            </a:r>
            <a:endParaRPr b="1" sz="4000"/>
          </a:p>
          <a:p>
            <a:pPr indent="0" lvl="0" marL="0">
              <a:spcBef>
                <a:spcPts val="1000"/>
              </a:spcBef>
              <a:spcAft>
                <a:spcPts val="0"/>
              </a:spcAft>
              <a:buClr>
                <a:schemeClr val="dk1"/>
              </a:buClr>
              <a:buSzPts val="1100"/>
              <a:buFont typeface="Arial"/>
              <a:buNone/>
            </a:pPr>
            <a:r>
              <a:t/>
            </a:r>
            <a:endParaRPr b="1" sz="4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Shape 309"/>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316" name="Shape 31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a:spcBef>
                <a:spcPts val="1000"/>
              </a:spcBef>
              <a:spcAft>
                <a:spcPts val="0"/>
              </a:spcAft>
              <a:buNone/>
            </a:pPr>
            <a:r>
              <a:t/>
            </a:r>
            <a:endParaRPr/>
          </a:p>
        </p:txBody>
      </p:sp>
      <p:pic>
        <p:nvPicPr>
          <p:cNvPr id="317" name="Shape 317"/>
          <p:cNvPicPr preferRelativeResize="0"/>
          <p:nvPr/>
        </p:nvPicPr>
        <p:blipFill>
          <a:blip r:embed="rId3">
            <a:alphaModFix/>
          </a:blip>
          <a:stretch>
            <a:fillRect/>
          </a:stretch>
        </p:blipFill>
        <p:spPr>
          <a:xfrm>
            <a:off x="0" y="0"/>
            <a:ext cx="12191999" cy="67800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Calibri"/>
              <a:buNone/>
            </a:pPr>
            <a:r>
              <a:rPr b="1" lang="en-IN" sz="7200"/>
              <a:t>Comparison of Models</a:t>
            </a:r>
            <a:endParaRPr b="1" i="0" sz="6000" u="none" cap="none" strike="noStrike">
              <a:solidFill>
                <a:schemeClr val="dk1"/>
              </a:solidFill>
              <a:latin typeface="Calibri"/>
              <a:ea typeface="Calibri"/>
              <a:cs typeface="Calibri"/>
              <a:sym typeface="Calibri"/>
            </a:endParaRPr>
          </a:p>
        </p:txBody>
      </p:sp>
      <p:sp>
        <p:nvSpPr>
          <p:cNvPr id="323" name="Shape 323"/>
          <p:cNvSpPr txBox="1"/>
          <p:nvPr>
            <p:ph idx="1" type="body"/>
          </p:nvPr>
        </p:nvSpPr>
        <p:spPr>
          <a:xfrm>
            <a:off x="838200" y="1841200"/>
            <a:ext cx="10515600" cy="43512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SzPts val="2800"/>
              <a:buChar char="•"/>
            </a:pPr>
            <a:r>
              <a:rPr lang="en-IN"/>
              <a:t>Logistic regression outperformed the SVM, decision tree,neural network. </a:t>
            </a:r>
            <a:endParaRPr/>
          </a:p>
          <a:p>
            <a:pPr indent="-406400" lvl="0" marL="457200" rtl="0">
              <a:spcBef>
                <a:spcPts val="0"/>
              </a:spcBef>
              <a:spcAft>
                <a:spcPts val="0"/>
              </a:spcAft>
              <a:buSzPts val="2800"/>
              <a:buChar char="•"/>
            </a:pPr>
            <a:r>
              <a:rPr lang="en-IN"/>
              <a:t>SVM was next, but  as there are lot of features and we cannot visualise the hyperplane separation , proper choice of kernel and parameters are required by tuning. </a:t>
            </a:r>
            <a:endParaRPr/>
          </a:p>
          <a:p>
            <a:pPr indent="-406400" lvl="0" marL="457200" marR="0" rtl="0" algn="l">
              <a:lnSpc>
                <a:spcPct val="90000"/>
              </a:lnSpc>
              <a:spcBef>
                <a:spcPts val="0"/>
              </a:spcBef>
              <a:spcAft>
                <a:spcPts val="0"/>
              </a:spcAft>
              <a:buSzPts val="2800"/>
              <a:buChar char="•"/>
            </a:pPr>
            <a:r>
              <a:rPr lang="en-IN"/>
              <a:t> The neural network was next,as the value of true positive is very low in Neural networks and we face problems like overfitting in neural networks  which prevents better accuracy in Neural networks. </a:t>
            </a:r>
            <a:endParaRPr/>
          </a:p>
          <a:p>
            <a:pPr indent="-50800" lvl="0" marL="228600" marR="0" rtl="0" algn="l">
              <a:lnSpc>
                <a:spcPct val="90000"/>
              </a:lnSpc>
              <a:spcBef>
                <a:spcPts val="0"/>
              </a:spcBef>
              <a:spcAft>
                <a:spcPts val="0"/>
              </a:spcAft>
              <a:buClr>
                <a:schemeClr val="dk1"/>
              </a:buClr>
              <a:buSzPts val="2800"/>
              <a:buFont typeface="Arial"/>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838200" y="136525"/>
            <a:ext cx="10515600" cy="1325700"/>
          </a:xfrm>
          <a:prstGeom prst="rect">
            <a:avLst/>
          </a:prstGeom>
        </p:spPr>
        <p:txBody>
          <a:bodyPr anchorCtr="0" anchor="ctr" bIns="45700" lIns="91425" spcFirstLastPara="1" rIns="91425" wrap="square" tIns="45700">
            <a:noAutofit/>
          </a:bodyPr>
          <a:lstStyle/>
          <a:p>
            <a:pPr indent="0" lvl="0" marL="0">
              <a:spcBef>
                <a:spcPts val="0"/>
              </a:spcBef>
              <a:spcAft>
                <a:spcPts val="0"/>
              </a:spcAft>
              <a:buNone/>
            </a:pPr>
            <a:r>
              <a:rPr lang="en-IN"/>
              <a:t> </a:t>
            </a:r>
            <a:endParaRPr/>
          </a:p>
        </p:txBody>
      </p:sp>
      <p:sp>
        <p:nvSpPr>
          <p:cNvPr id="330" name="Shape 33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838200" y="500061"/>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1" i="0" lang="en-IN" sz="5400" u="none" cap="none" strike="noStrike">
                <a:solidFill>
                  <a:schemeClr val="dk1"/>
                </a:solidFill>
                <a:latin typeface="Calibri"/>
                <a:ea typeface="Calibri"/>
                <a:cs typeface="Calibri"/>
                <a:sym typeface="Calibri"/>
              </a:rPr>
              <a:t>Problem Statement</a:t>
            </a:r>
            <a:endParaRPr/>
          </a:p>
        </p:txBody>
      </p:sp>
      <p:sp>
        <p:nvSpPr>
          <p:cNvPr id="105" name="Shape 105"/>
          <p:cNvSpPr txBox="1"/>
          <p:nvPr>
            <p:ph idx="1" type="body"/>
          </p:nvPr>
        </p:nvSpPr>
        <p:spPr>
          <a:xfrm>
            <a:off x="690769" y="1825624"/>
            <a:ext cx="10810462" cy="2083767"/>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3884"/>
              <a:buFont typeface="Arial"/>
              <a:buNone/>
            </a:pPr>
            <a:r>
              <a:rPr b="0" i="0" lang="en-IN" sz="2400" u="none" cap="none" strike="noStrike">
                <a:solidFill>
                  <a:schemeClr val="dk1"/>
                </a:solidFill>
                <a:latin typeface="Calibri"/>
                <a:ea typeface="Calibri"/>
                <a:cs typeface="Calibri"/>
                <a:sym typeface="Calibri"/>
              </a:rPr>
              <a:t>To enable credit card companies to recognize fraudulent credit card transactions so that customers are not charged for items that they did not purchase.</a:t>
            </a:r>
            <a:endParaRPr sz="2400"/>
          </a:p>
          <a:p>
            <a:pPr indent="-64135" lvl="0" marL="228600" marR="0" rtl="0" algn="ctr">
              <a:lnSpc>
                <a:spcPct val="80000"/>
              </a:lnSpc>
              <a:spcBef>
                <a:spcPts val="1000"/>
              </a:spcBef>
              <a:spcAft>
                <a:spcPts val="0"/>
              </a:spcAft>
              <a:buClr>
                <a:schemeClr val="dk1"/>
              </a:buClr>
              <a:buSzPts val="2590"/>
              <a:buFont typeface="Arial"/>
              <a:buNone/>
            </a:pPr>
            <a:r>
              <a:t/>
            </a:r>
            <a:endParaRPr b="0" i="0" sz="2400" u="none" cap="none" strike="noStrike">
              <a:solidFill>
                <a:schemeClr val="dk1"/>
              </a:solidFill>
              <a:latin typeface="Calibri"/>
              <a:ea typeface="Calibri"/>
              <a:cs typeface="Calibri"/>
              <a:sym typeface="Calibri"/>
            </a:endParaRPr>
          </a:p>
          <a:p>
            <a:pPr indent="-64135" lvl="0" marL="228600" marR="0" rtl="0" algn="ctr">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Shape 110"/>
          <p:cNvSpPr/>
          <p:nvPr/>
        </p:nvSpPr>
        <p:spPr>
          <a:xfrm>
            <a:off x="0" y="0"/>
            <a:ext cx="4796367" cy="6858000"/>
          </a:xfrm>
          <a:prstGeom prst="rect">
            <a:avLst/>
          </a:prstGeom>
          <a:solidFill>
            <a:schemeClr val="dk1">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 name="Shape 111"/>
          <p:cNvSpPr/>
          <p:nvPr/>
        </p:nvSpPr>
        <p:spPr>
          <a:xfrm>
            <a:off x="0" y="0"/>
            <a:ext cx="4654293" cy="6858000"/>
          </a:xfrm>
          <a:prstGeom prst="rect">
            <a:avLst/>
          </a:prstGeom>
          <a:solidFill>
            <a:srgbClr val="3F3F3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12" name="Shape 112"/>
          <p:cNvPicPr preferRelativeResize="0"/>
          <p:nvPr>
            <p:ph idx="1" type="body"/>
          </p:nvPr>
        </p:nvPicPr>
        <p:blipFill rotWithShape="1">
          <a:blip r:embed="rId3">
            <a:alphaModFix/>
          </a:blip>
          <a:srcRect b="0" l="0" r="0" t="0"/>
          <a:stretch/>
        </p:blipFill>
        <p:spPr>
          <a:xfrm>
            <a:off x="4796366" y="0"/>
            <a:ext cx="7395634" cy="6858000"/>
          </a:xfrm>
          <a:prstGeom prst="rect">
            <a:avLst/>
          </a:prstGeom>
          <a:noFill/>
          <a:ln>
            <a:noFill/>
          </a:ln>
        </p:spPr>
      </p:pic>
      <p:sp>
        <p:nvSpPr>
          <p:cNvPr id="113" name="Shape 113"/>
          <p:cNvSpPr txBox="1"/>
          <p:nvPr>
            <p:ph type="title"/>
          </p:nvPr>
        </p:nvSpPr>
        <p:spPr>
          <a:xfrm>
            <a:off x="191691" y="245642"/>
            <a:ext cx="4270910" cy="1318116"/>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EFEFE"/>
              </a:buClr>
              <a:buSzPts val="8800"/>
              <a:buFont typeface="Calibri"/>
              <a:buNone/>
            </a:pPr>
            <a:r>
              <a:rPr b="0" i="0" lang="en-IN" sz="8800" u="none" cap="none" strike="noStrike">
                <a:solidFill>
                  <a:srgbClr val="FEFEFE"/>
                </a:solidFill>
                <a:latin typeface="Calibri"/>
                <a:ea typeface="Calibri"/>
                <a:cs typeface="Calibri"/>
                <a:sym typeface="Calibri"/>
              </a:rPr>
              <a:t>Dataset</a:t>
            </a:r>
            <a:endParaRPr b="0" i="0" sz="8800" u="none" cap="none" strike="noStrike">
              <a:solidFill>
                <a:srgbClr val="FEFEFE"/>
              </a:solidFill>
              <a:latin typeface="Calibri"/>
              <a:ea typeface="Calibri"/>
              <a:cs typeface="Calibri"/>
              <a:sym typeface="Calibri"/>
            </a:endParaRPr>
          </a:p>
        </p:txBody>
      </p:sp>
      <p:sp>
        <p:nvSpPr>
          <p:cNvPr id="114" name="Shape 114"/>
          <p:cNvSpPr txBox="1"/>
          <p:nvPr/>
        </p:nvSpPr>
        <p:spPr>
          <a:xfrm>
            <a:off x="589261" y="1563758"/>
            <a:ext cx="3617844" cy="258532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1800"/>
              <a:buFont typeface="Arial"/>
              <a:buChar char="•"/>
            </a:pPr>
            <a:r>
              <a:rPr b="1" i="0" lang="en-IN" sz="1800" u="none" cap="none" strike="noStrike">
                <a:solidFill>
                  <a:schemeClr val="lt1"/>
                </a:solidFill>
                <a:latin typeface="Calibri"/>
                <a:ea typeface="Calibri"/>
                <a:cs typeface="Calibri"/>
                <a:sym typeface="Calibri"/>
              </a:rPr>
              <a:t>V1 to V28 are components after performing PCA (Principal Component Analysis) on the original (confidential) features</a:t>
            </a:r>
            <a:endParaRPr/>
          </a:p>
          <a:p>
            <a:pPr indent="-285750" lvl="0" marL="285750" marR="0" rtl="0" algn="l">
              <a:spcBef>
                <a:spcPts val="0"/>
              </a:spcBef>
              <a:spcAft>
                <a:spcPts val="0"/>
              </a:spcAft>
              <a:buClr>
                <a:schemeClr val="lt1"/>
              </a:buClr>
              <a:buSzPts val="1800"/>
              <a:buFont typeface="Arial"/>
              <a:buChar char="•"/>
            </a:pPr>
            <a:r>
              <a:rPr b="1" i="0" lang="en-IN" sz="1800" u="none" cap="none" strike="noStrike">
                <a:solidFill>
                  <a:schemeClr val="lt1"/>
                </a:solidFill>
                <a:latin typeface="Calibri"/>
                <a:ea typeface="Calibri"/>
                <a:cs typeface="Calibri"/>
                <a:sym typeface="Calibri"/>
              </a:rPr>
              <a:t>Class Labels: </a:t>
            </a:r>
            <a:endParaRPr/>
          </a:p>
          <a:p>
            <a:pPr indent="0" lvl="0" marL="0" marR="0" rtl="0" algn="l">
              <a:spcBef>
                <a:spcPts val="0"/>
              </a:spcBef>
              <a:spcAft>
                <a:spcPts val="0"/>
              </a:spcAft>
              <a:buNone/>
            </a:pPr>
            <a:r>
              <a:rPr b="1" i="0" lang="en-IN" sz="1800" u="none" cap="none" strike="noStrike">
                <a:solidFill>
                  <a:schemeClr val="lt1"/>
                </a:solidFill>
                <a:latin typeface="Calibri"/>
                <a:ea typeface="Calibri"/>
                <a:cs typeface="Calibri"/>
                <a:sym typeface="Calibri"/>
              </a:rPr>
              <a:t>      0 for Genuine</a:t>
            </a:r>
            <a:endParaRPr/>
          </a:p>
          <a:p>
            <a:pPr indent="0" lvl="0" marL="0" marR="0" rtl="0" algn="l">
              <a:spcBef>
                <a:spcPts val="0"/>
              </a:spcBef>
              <a:spcAft>
                <a:spcPts val="0"/>
              </a:spcAft>
              <a:buNone/>
            </a:pPr>
            <a:r>
              <a:rPr b="1" lang="en-IN" sz="1800">
                <a:solidFill>
                  <a:schemeClr val="lt1"/>
                </a:solidFill>
                <a:latin typeface="Calibri"/>
                <a:ea typeface="Calibri"/>
                <a:cs typeface="Calibri"/>
                <a:sym typeface="Calibri"/>
              </a:rPr>
              <a:t>      1 for Fraud</a:t>
            </a:r>
            <a:endParaRPr/>
          </a:p>
          <a:p>
            <a:pPr indent="-285750" lvl="0" marL="285750" marR="0" rtl="0" algn="l">
              <a:spcBef>
                <a:spcPts val="0"/>
              </a:spcBef>
              <a:spcAft>
                <a:spcPts val="0"/>
              </a:spcAft>
              <a:buClr>
                <a:schemeClr val="lt1"/>
              </a:buClr>
              <a:buSzPts val="1800"/>
              <a:buFont typeface="Arial"/>
              <a:buChar char="•"/>
            </a:pPr>
            <a:r>
              <a:rPr b="1" lang="en-IN" sz="1800">
                <a:solidFill>
                  <a:schemeClr val="lt1"/>
                </a:solidFill>
                <a:latin typeface="Calibri"/>
                <a:ea typeface="Calibri"/>
                <a:cs typeface="Calibri"/>
                <a:sym typeface="Calibri"/>
              </a:rPr>
              <a:t>NA values are absent</a:t>
            </a:r>
            <a:endParaRPr/>
          </a:p>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6600"/>
              <a:buFont typeface="Calibri"/>
              <a:buNone/>
            </a:pPr>
            <a:r>
              <a:rPr b="1" i="0" lang="en-IN" sz="6600" u="none" cap="none" strike="noStrike">
                <a:solidFill>
                  <a:schemeClr val="dk1"/>
                </a:solidFill>
                <a:latin typeface="Calibri"/>
                <a:ea typeface="Calibri"/>
                <a:cs typeface="Calibri"/>
                <a:sym typeface="Calibri"/>
              </a:rPr>
              <a:t>Challenges</a:t>
            </a:r>
            <a:endParaRPr b="1" i="0" sz="4400" u="none" cap="none" strike="noStrike">
              <a:solidFill>
                <a:schemeClr val="dk1"/>
              </a:solidFill>
              <a:latin typeface="Calibri"/>
              <a:ea typeface="Calibri"/>
              <a:cs typeface="Calibri"/>
              <a:sym typeface="Calibri"/>
            </a:endParaRPr>
          </a:p>
        </p:txBody>
      </p:sp>
      <p:sp>
        <p:nvSpPr>
          <p:cNvPr id="120" name="Shape 1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177800" lvl="0" marL="228600" marR="0" rtl="0" algn="l">
              <a:lnSpc>
                <a:spcPct val="90000"/>
              </a:lnSpc>
              <a:spcBef>
                <a:spcPts val="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The huge imbalance in the dataset: frauds only account for 0.172% of fraud transactions.</a:t>
            </a:r>
            <a:endParaRPr sz="2400"/>
          </a:p>
          <a:p>
            <a:pPr indent="-177800" lvl="0" marL="228600" marR="0" rtl="0" algn="l">
              <a:lnSpc>
                <a:spcPct val="90000"/>
              </a:lnSpc>
              <a:spcBef>
                <a:spcPts val="1000"/>
              </a:spcBef>
              <a:spcAft>
                <a:spcPts val="0"/>
              </a:spcAft>
              <a:buClr>
                <a:schemeClr val="dk1"/>
              </a:buClr>
              <a:buSzPts val="2400"/>
              <a:buFont typeface="Arial"/>
              <a:buChar char="•"/>
            </a:pPr>
            <a:r>
              <a:rPr b="0" i="0" lang="en-IN" sz="2400" u="none" cap="none" strike="noStrike">
                <a:solidFill>
                  <a:schemeClr val="dk1"/>
                </a:solidFill>
                <a:latin typeface="Calibri"/>
                <a:ea typeface="Calibri"/>
                <a:cs typeface="Calibri"/>
                <a:sym typeface="Calibri"/>
              </a:rPr>
              <a:t>In this case, it is much worse to have false negatives than false positives in our predictions because false negatives mean that someone gets away with credit card fraud</a:t>
            </a:r>
            <a:endParaRPr sz="2400"/>
          </a:p>
          <a:p>
            <a:pPr indent="-228600" lvl="0" marL="228600" marR="0" rtl="0" algn="l">
              <a:lnSpc>
                <a:spcPct val="90000"/>
              </a:lnSpc>
              <a:spcBef>
                <a:spcPts val="1000"/>
              </a:spcBef>
              <a:spcAft>
                <a:spcPts val="0"/>
              </a:spcAft>
              <a:buClr>
                <a:schemeClr val="dk1"/>
              </a:buClr>
              <a:buSzPts val="3200"/>
              <a:buFont typeface="Arial"/>
              <a:buChar char="•"/>
            </a:pPr>
            <a:r>
              <a:rPr b="0" i="0" lang="en-IN" sz="2400" u="none" cap="none" strike="noStrike">
                <a:solidFill>
                  <a:schemeClr val="dk1"/>
                </a:solidFill>
                <a:latin typeface="Calibri"/>
                <a:ea typeface="Calibri"/>
                <a:cs typeface="Calibri"/>
                <a:sym typeface="Calibri"/>
              </a:rPr>
              <a:t>False positives, on the other hand, merely cause a complication and possible hassle when a cardholder must verify that they did, in fact, complete said transaction (and not a thief</a:t>
            </a:r>
            <a:r>
              <a:rPr b="0" i="0" lang="en-IN" sz="3200" u="none" cap="none" strike="noStrike">
                <a:solidFill>
                  <a:schemeClr val="dk1"/>
                </a:solidFill>
                <a:latin typeface="Calibri"/>
                <a:ea typeface="Calibri"/>
                <a:cs typeface="Calibri"/>
                <a:sym typeface="Calibri"/>
              </a:rPr>
              <a:t>)</a:t>
            </a:r>
            <a:endParaRPr/>
          </a:p>
          <a:p>
            <a:pPr indent="-25400" lvl="0" marL="228600" marR="0" rtl="0" algn="l">
              <a:lnSpc>
                <a:spcPct val="90000"/>
              </a:lnSpc>
              <a:spcBef>
                <a:spcPts val="100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58687" y="2472221"/>
            <a:ext cx="10515600" cy="132556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7200"/>
              <a:buFont typeface="Calibri"/>
              <a:buNone/>
            </a:pPr>
            <a:r>
              <a:rPr b="1" i="0" lang="en-IN" sz="7200" u="none" cap="none" strike="noStrike">
                <a:solidFill>
                  <a:schemeClr val="dk1"/>
                </a:solidFill>
                <a:latin typeface="Calibri"/>
                <a:ea typeface="Calibri"/>
                <a:cs typeface="Calibri"/>
                <a:sym typeface="Calibri"/>
              </a:rPr>
              <a:t>Exploratory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9" name="Shape 129"/>
        <p:cNvGrpSpPr/>
        <p:nvPr/>
      </p:nvGrpSpPr>
      <p:grpSpPr>
        <a:xfrm>
          <a:off x="0" y="0"/>
          <a:ext cx="0" cy="0"/>
          <a:chOff x="0" y="0"/>
          <a:chExt cx="0" cy="0"/>
        </a:xfrm>
      </p:grpSpPr>
      <p:sp>
        <p:nvSpPr>
          <p:cNvPr id="130" name="Shape 130"/>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Shape 131"/>
          <p:cNvSpPr txBox="1"/>
          <p:nvPr>
            <p:ph type="title"/>
          </p:nvPr>
        </p:nvSpPr>
        <p:spPr>
          <a:xfrm>
            <a:off x="643467" y="643467"/>
            <a:ext cx="3363974" cy="1597315"/>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3600"/>
              <a:buFont typeface="Calibri"/>
              <a:buNone/>
            </a:pPr>
            <a:r>
              <a:rPr b="1" i="0" lang="en-IN" sz="3600" u="none" cap="none" strike="noStrike">
                <a:solidFill>
                  <a:schemeClr val="lt1"/>
                </a:solidFill>
                <a:latin typeface="Calibri"/>
                <a:ea typeface="Calibri"/>
                <a:cs typeface="Calibri"/>
                <a:sym typeface="Calibri"/>
              </a:rPr>
              <a:t>Plot of               Amount vs Class</a:t>
            </a:r>
            <a:endParaRPr/>
          </a:p>
        </p:txBody>
      </p:sp>
      <p:sp>
        <p:nvSpPr>
          <p:cNvPr id="132" name="Shape 132"/>
          <p:cNvSpPr txBox="1"/>
          <p:nvPr>
            <p:ph idx="1" type="body"/>
          </p:nvPr>
        </p:nvSpPr>
        <p:spPr>
          <a:xfrm>
            <a:off x="643468" y="2638044"/>
            <a:ext cx="3363974" cy="341562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IN" sz="2000" u="none" cap="none" strike="noStrike">
                <a:solidFill>
                  <a:schemeClr val="lt1"/>
                </a:solidFill>
                <a:latin typeface="Calibri"/>
                <a:ea typeface="Calibri"/>
                <a:cs typeface="Calibri"/>
                <a:sym typeface="Calibri"/>
              </a:rPr>
              <a:t>From the plot, we can infer that most of the fraud cases involve transaction amount less than $2500</a:t>
            </a:r>
            <a:endParaRPr/>
          </a:p>
          <a:p>
            <a:pPr indent="-228600" lvl="0" marL="228600" marR="0" rtl="0" algn="l">
              <a:lnSpc>
                <a:spcPct val="90000"/>
              </a:lnSpc>
              <a:spcBef>
                <a:spcPts val="1000"/>
              </a:spcBef>
              <a:spcAft>
                <a:spcPts val="0"/>
              </a:spcAft>
              <a:buClr>
                <a:schemeClr val="lt1"/>
              </a:buClr>
              <a:buSzPts val="2000"/>
              <a:buFont typeface="Arial"/>
              <a:buChar char="•"/>
            </a:pPr>
            <a:r>
              <a:rPr b="0" i="0" lang="en-IN" sz="2000" u="none" cap="none" strike="noStrike">
                <a:solidFill>
                  <a:schemeClr val="lt1"/>
                </a:solidFill>
                <a:latin typeface="Calibri"/>
                <a:ea typeface="Calibri"/>
                <a:cs typeface="Calibri"/>
                <a:sym typeface="Calibri"/>
              </a:rPr>
              <a:t>Max amount - $2126</a:t>
            </a:r>
            <a:endParaRPr/>
          </a:p>
        </p:txBody>
      </p:sp>
      <p:pic>
        <p:nvPicPr>
          <p:cNvPr id="133" name="Shape 133"/>
          <p:cNvPicPr preferRelativeResize="0"/>
          <p:nvPr/>
        </p:nvPicPr>
        <p:blipFill rotWithShape="1">
          <a:blip r:embed="rId3">
            <a:alphaModFix/>
          </a:blip>
          <a:srcRect b="0" l="0" r="0" t="0"/>
          <a:stretch/>
        </p:blipFill>
        <p:spPr>
          <a:xfrm>
            <a:off x="4650908" y="1"/>
            <a:ext cx="7541092" cy="67865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7" name="Shape 137"/>
        <p:cNvGrpSpPr/>
        <p:nvPr/>
      </p:nvGrpSpPr>
      <p:grpSpPr>
        <a:xfrm>
          <a:off x="0" y="0"/>
          <a:ext cx="0" cy="0"/>
          <a:chOff x="0" y="0"/>
          <a:chExt cx="0" cy="0"/>
        </a:xfrm>
      </p:grpSpPr>
      <p:sp>
        <p:nvSpPr>
          <p:cNvPr id="138" name="Shape 138"/>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Shape 139"/>
          <p:cNvSpPr txBox="1"/>
          <p:nvPr>
            <p:ph type="title"/>
          </p:nvPr>
        </p:nvSpPr>
        <p:spPr>
          <a:xfrm>
            <a:off x="643467" y="643467"/>
            <a:ext cx="3363974" cy="1597315"/>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800"/>
              <a:buFont typeface="Calibri"/>
              <a:buNone/>
            </a:pPr>
            <a:r>
              <a:rPr b="1" i="0" lang="en-IN" sz="2800" u="none" cap="none" strike="noStrike">
                <a:solidFill>
                  <a:schemeClr val="lt1"/>
                </a:solidFill>
                <a:latin typeface="Calibri"/>
                <a:ea typeface="Calibri"/>
                <a:cs typeface="Calibri"/>
                <a:sym typeface="Calibri"/>
              </a:rPr>
              <a:t>Checking for imbalanced data</a:t>
            </a:r>
            <a:endParaRPr/>
          </a:p>
        </p:txBody>
      </p:sp>
      <p:sp>
        <p:nvSpPr>
          <p:cNvPr id="140" name="Shape 140"/>
          <p:cNvSpPr txBox="1"/>
          <p:nvPr>
            <p:ph idx="1" type="body"/>
          </p:nvPr>
        </p:nvSpPr>
        <p:spPr>
          <a:xfrm>
            <a:off x="643468" y="2638044"/>
            <a:ext cx="3363974" cy="341562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b="0" i="0" lang="en-IN" sz="2000" u="none" cap="none" strike="noStrike">
                <a:solidFill>
                  <a:schemeClr val="lt1"/>
                </a:solidFill>
                <a:latin typeface="Calibri"/>
                <a:ea typeface="Calibri"/>
                <a:cs typeface="Calibri"/>
                <a:sym typeface="Calibri"/>
              </a:rPr>
              <a:t>Group the data based on Class value using </a:t>
            </a:r>
            <a:r>
              <a:rPr b="0" i="0" lang="en-IN" sz="2000" u="none" cap="none" strike="noStrike">
                <a:solidFill>
                  <a:schemeClr val="accent1"/>
                </a:solidFill>
                <a:latin typeface="Calibri"/>
                <a:ea typeface="Calibri"/>
                <a:cs typeface="Calibri"/>
                <a:sym typeface="Calibri"/>
              </a:rPr>
              <a:t>dplyr</a:t>
            </a:r>
            <a:r>
              <a:rPr b="0" i="0" lang="en-IN" sz="2000" u="none" cap="none" strike="noStrike">
                <a:solidFill>
                  <a:schemeClr val="lt1"/>
                </a:solidFill>
                <a:latin typeface="Calibri"/>
                <a:ea typeface="Calibri"/>
                <a:cs typeface="Calibri"/>
                <a:sym typeface="Calibri"/>
              </a:rPr>
              <a:t> package containing group_by function</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lt1"/>
              </a:solidFill>
              <a:latin typeface="Calibri"/>
              <a:ea typeface="Calibri"/>
              <a:cs typeface="Calibri"/>
              <a:sym typeface="Calibri"/>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lt1"/>
              </a:solidFill>
              <a:latin typeface="Calibri"/>
              <a:ea typeface="Calibri"/>
              <a:cs typeface="Calibri"/>
              <a:sym typeface="Calibri"/>
            </a:endParaRPr>
          </a:p>
        </p:txBody>
      </p:sp>
      <p:pic>
        <p:nvPicPr>
          <p:cNvPr id="141" name="Shape 141"/>
          <p:cNvPicPr preferRelativeResize="0"/>
          <p:nvPr/>
        </p:nvPicPr>
        <p:blipFill rotWithShape="1">
          <a:blip r:embed="rId3">
            <a:alphaModFix/>
          </a:blip>
          <a:srcRect b="0" l="0" r="0" t="0"/>
          <a:stretch/>
        </p:blipFill>
        <p:spPr>
          <a:xfrm>
            <a:off x="4650908" y="0"/>
            <a:ext cx="7541092"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