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/>
    <p:restoredTop sz="94672"/>
  </p:normalViewPr>
  <p:slideViewPr>
    <p:cSldViewPr snapToGrid="0" snapToObjects="1">
      <p:cViewPr varScale="1">
        <p:scale>
          <a:sx n="64" d="100"/>
          <a:sy n="64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9D3C-10DE-C84C-9EAE-DAA7BEC96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C2233-8A62-C14D-9B7E-1624A0D6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EFD0-E02E-DB47-9DDC-299A0FD3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A319-3BAC-F747-99FA-E47DCF2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A2D3-71C5-9C49-B2EA-612A1A94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5E-BD0A-F241-8723-38E8547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DAAD7-6B73-B141-81B1-0F03E7FE4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A690-5B1A-B14C-8CA1-94F80852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A98F-DB87-6142-BB7A-BAD8E9D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3418-6936-7C4B-8FBA-2F351DAE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BD160-204B-4148-A180-01B78872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AB669-E668-6749-93A5-9B5B4BE1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B301-2017-AC49-B60B-3036931F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F220-562F-AE47-AD61-CC652956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F144-031A-D44B-84F8-01769F53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3BBD-3BCA-6644-AFA8-21FA7305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4500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A1B0-94AE-C642-A1A2-F101C93F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76F5-9686-364C-AFB5-33FD244B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012C-3A6F-3742-9FBF-0B5174FF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{Meta}Hackathon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AF4E-07DF-9647-B16D-3B00BB7D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30D-702D-374E-A568-5F58DAE2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3BB4-DC04-874B-AE7F-4C0B5327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CAEA-C654-7F47-A4CC-32AEE2D5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C3C4B-2487-9240-95E7-5FF261F8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EE2B-D6C6-614E-A6B4-E28656C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7B14-E686-4441-ABCB-1AA0B323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B27A-A355-384A-9F70-E488BEC93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6D82-6285-CA49-B9DD-7E569BFD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BB912-D60E-814C-A616-7B2561D5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55A7A-5CC4-5541-AC69-1D1DD0E8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24EC-D917-7942-AAC5-EDD1E17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5076-0213-524D-90D6-172D635F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41790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61F3-EE7C-CC4A-8279-16190989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FE7F-88EC-8248-A5EB-0647C886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5AAB8-3002-294C-BA6D-B67A315BF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8A48A-916B-244C-A989-DD75B31E5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45574-CC23-C04D-94B0-3C9BAB9D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9B4CB-11B3-3040-8C12-07C44474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B69A-D77F-6142-BEE2-749FC3A1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7C73-1612-4149-9998-27BAC69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E7B09-969F-334B-97DB-E4D21B92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4C153-EE76-C349-A867-C24B8309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FF5A9-E982-6344-B9E0-BBE8512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1C086-425A-5E47-9875-289D8B85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EA739-9398-B84D-9C89-7539141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45D88-B98B-374F-AB3E-94D1E805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0F4E-D576-0D42-A4A7-B21C660D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23AA-86B3-1043-AA6B-7B594CAF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E78F6-19F7-DC46-82F5-22C39AF25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986A-4A04-4145-9C9F-42AD81E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FB01-1A14-A041-B73D-23065CBC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DE8EB-F945-184A-9AE0-C975D0C0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D05D-A67D-1840-8292-BCD15B98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DE430-CD51-B940-9837-C0E48886C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8B84-9492-7A40-94FD-FD278968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C7331-0DC9-5E46-B4B7-6415CAF6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957D3-008C-A848-93AC-CFB11C2F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FC0ED-36EF-1E43-B4EB-19756E37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863B8-595E-FE4A-BFE9-26840067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83705-D2D7-0449-B025-3296E105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459-7BAF-C046-9E9D-CCFA2BDE1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1035-ABAF-1F4F-A0D3-FA2898428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CC15-E106-CF47-9856-667EDAA9C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22906-5AEE-A141-B085-15C939FD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655" y="963877"/>
            <a:ext cx="4129633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AWS</a:t>
            </a:r>
            <a:r>
              <a:rPr lang="en-US" sz="4400" b="1" dirty="0">
                <a:solidFill>
                  <a:schemeClr val="accent1"/>
                </a:solidFill>
              </a:rPr>
              <a:t> </a:t>
            </a:r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SMP</a:t>
            </a:r>
            <a:b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7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Scalable</a:t>
            </a:r>
            <a:r>
              <a:rPr lang="en-US" sz="2700" b="1" dirty="0">
                <a:solidFill>
                  <a:schemeClr val="accent1"/>
                </a:solidFill>
              </a:rPr>
              <a:t> </a:t>
            </a:r>
            <a:r>
              <a:rPr lang="en-US" sz="27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Mortgage Platform</a:t>
            </a:r>
            <a:r>
              <a:rPr lang="en-US" sz="2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390F15-142F-AA49-92CD-C611753B6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Group Number # 8</a:t>
            </a:r>
          </a:p>
          <a:p>
            <a:pPr algn="l"/>
            <a:endParaRPr lang="en-US" b="1" dirty="0"/>
          </a:p>
          <a:p>
            <a:pPr algn="l"/>
            <a:r>
              <a:rPr lang="en-US" dirty="0"/>
              <a:t>Suresh </a:t>
            </a:r>
            <a:r>
              <a:rPr lang="en-US" dirty="0" err="1"/>
              <a:t>Vodapally</a:t>
            </a:r>
            <a:endParaRPr lang="en-US" dirty="0"/>
          </a:p>
          <a:p>
            <a:pPr algn="l"/>
            <a:r>
              <a:rPr lang="en-US" dirty="0"/>
              <a:t>Pradeep </a:t>
            </a:r>
            <a:r>
              <a:rPr lang="en-US" dirty="0" err="1"/>
              <a:t>Bejugam</a:t>
            </a:r>
            <a:endParaRPr lang="en-US" dirty="0"/>
          </a:p>
          <a:p>
            <a:pPr algn="l"/>
            <a:r>
              <a:rPr lang="en-US" dirty="0"/>
              <a:t>Venkat </a:t>
            </a:r>
            <a:r>
              <a:rPr lang="en-US" dirty="0" err="1"/>
              <a:t>Kodali</a:t>
            </a:r>
            <a:endParaRPr lang="en-US" dirty="0"/>
          </a:p>
          <a:p>
            <a:pPr algn="l"/>
            <a:r>
              <a:rPr lang="en-US" dirty="0"/>
              <a:t>Srinivas </a:t>
            </a:r>
            <a:r>
              <a:rPr lang="en-US" dirty="0" err="1"/>
              <a:t>Mamidala</a:t>
            </a:r>
            <a:endParaRPr lang="en-US" dirty="0"/>
          </a:p>
          <a:p>
            <a:pPr algn="l"/>
            <a:r>
              <a:rPr lang="en-US" dirty="0"/>
              <a:t>Viswakanth Ankireddi</a:t>
            </a:r>
          </a:p>
        </p:txBody>
      </p:sp>
    </p:spTree>
    <p:extLst>
      <p:ext uri="{BB962C8B-B14F-4D97-AF65-F5344CB8AC3E}">
        <p14:creationId xmlns:p14="http://schemas.microsoft.com/office/powerpoint/2010/main" val="276912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90B69BE-E8DE-4E01-9997-1BED669A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CC2E2827-83DF-4F2E-A2ED-A4AA93A2A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73860"/>
              </p:ext>
            </p:extLst>
          </p:nvPr>
        </p:nvGraphicFramePr>
        <p:xfrm>
          <a:off x="1212085" y="2041022"/>
          <a:ext cx="5124546" cy="4460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55">
                  <a:extLst>
                    <a:ext uri="{9D8B030D-6E8A-4147-A177-3AD203B41FA5}">
                      <a16:colId xmlns:a16="http://schemas.microsoft.com/office/drawing/2014/main" val="857912858"/>
                    </a:ext>
                  </a:extLst>
                </a:gridCol>
                <a:gridCol w="901703">
                  <a:extLst>
                    <a:ext uri="{9D8B030D-6E8A-4147-A177-3AD203B41FA5}">
                      <a16:colId xmlns:a16="http://schemas.microsoft.com/office/drawing/2014/main" val="835327865"/>
                    </a:ext>
                  </a:extLst>
                </a:gridCol>
                <a:gridCol w="926074">
                  <a:extLst>
                    <a:ext uri="{9D8B030D-6E8A-4147-A177-3AD203B41FA5}">
                      <a16:colId xmlns:a16="http://schemas.microsoft.com/office/drawing/2014/main" val="3765840452"/>
                    </a:ext>
                  </a:extLst>
                </a:gridCol>
                <a:gridCol w="974814">
                  <a:extLst>
                    <a:ext uri="{9D8B030D-6E8A-4147-A177-3AD203B41FA5}">
                      <a16:colId xmlns:a16="http://schemas.microsoft.com/office/drawing/2014/main" val="2534966177"/>
                    </a:ext>
                  </a:extLst>
                </a:gridCol>
              </a:tblGrid>
              <a:tr h="394834"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Calyx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Turnkey Lender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Elli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91127"/>
                  </a:ext>
                </a:extLst>
              </a:tr>
              <a:tr h="2369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Customer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8336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Online loan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63851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Electronic 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04544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Compliance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6403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Document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82097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Audit 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71167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Closing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59952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Electronic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12551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Loan Origination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7889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Commercial Mortgages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4201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Pre-Qualification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05383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Amortization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93854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Pipeline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11555"/>
                  </a:ext>
                </a:extLst>
              </a:tr>
              <a:tr h="286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Refinance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28380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6CA49B04-309C-459A-A271-56DB84FD069F}"/>
              </a:ext>
            </a:extLst>
          </p:cNvPr>
          <p:cNvGrpSpPr/>
          <p:nvPr/>
        </p:nvGrpSpPr>
        <p:grpSpPr>
          <a:xfrm>
            <a:off x="3799964" y="2545300"/>
            <a:ext cx="2013011" cy="3562555"/>
            <a:chOff x="5093040" y="1463039"/>
            <a:chExt cx="2324004" cy="4125279"/>
          </a:xfrm>
        </p:grpSpPr>
        <p:pic>
          <p:nvPicPr>
            <p:cNvPr id="33" name="Picture 3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92698CC-EB7A-4367-84C9-E6F74784F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040" y="1463039"/>
              <a:ext cx="216194" cy="193357"/>
            </a:xfrm>
            <a:prstGeom prst="rect">
              <a:avLst/>
            </a:prstGeom>
          </p:spPr>
        </p:pic>
        <p:pic>
          <p:nvPicPr>
            <p:cNvPr id="34" name="Picture 3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69B572F-FB64-4E33-9819-5D242218D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040" y="1847005"/>
              <a:ext cx="216194" cy="193357"/>
            </a:xfrm>
            <a:prstGeom prst="rect">
              <a:avLst/>
            </a:prstGeom>
          </p:spPr>
        </p:pic>
        <p:pic>
          <p:nvPicPr>
            <p:cNvPr id="35" name="Picture 3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B89C86B-03AB-4CA2-9661-ECCBCC05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040" y="2418396"/>
              <a:ext cx="216194" cy="193357"/>
            </a:xfrm>
            <a:prstGeom prst="rect">
              <a:avLst/>
            </a:prstGeom>
          </p:spPr>
        </p:pic>
        <p:pic>
          <p:nvPicPr>
            <p:cNvPr id="36" name="Picture 3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B383D35-4A49-4890-884B-3F65B278D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040" y="3446998"/>
              <a:ext cx="216194" cy="193357"/>
            </a:xfrm>
            <a:prstGeom prst="rect">
              <a:avLst/>
            </a:prstGeom>
          </p:spPr>
        </p:pic>
        <p:pic>
          <p:nvPicPr>
            <p:cNvPr id="37" name="Picture 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B2B2323-4CEE-4E1A-893C-44D32D06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040" y="4069851"/>
              <a:ext cx="216194" cy="193357"/>
            </a:xfrm>
            <a:prstGeom prst="rect">
              <a:avLst/>
            </a:prstGeom>
          </p:spPr>
        </p:pic>
        <p:pic>
          <p:nvPicPr>
            <p:cNvPr id="38" name="Picture 3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8FA06FE-50E6-466B-A5E8-D38BB7884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040" y="4817639"/>
              <a:ext cx="216194" cy="193357"/>
            </a:xfrm>
            <a:prstGeom prst="rect">
              <a:avLst/>
            </a:prstGeom>
          </p:spPr>
        </p:pic>
        <p:pic>
          <p:nvPicPr>
            <p:cNvPr id="39" name="Picture 3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18003BF-4D3E-48EB-8A11-0D4EC06C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463039"/>
              <a:ext cx="216194" cy="193357"/>
            </a:xfrm>
            <a:prstGeom prst="rect">
              <a:avLst/>
            </a:prstGeom>
          </p:spPr>
        </p:pic>
        <p:pic>
          <p:nvPicPr>
            <p:cNvPr id="40" name="Picture 3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94545E0-EDAC-4FF3-87B4-A88013936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882" y="2078006"/>
              <a:ext cx="216194" cy="193357"/>
            </a:xfrm>
            <a:prstGeom prst="rect">
              <a:avLst/>
            </a:prstGeom>
          </p:spPr>
        </p:pic>
        <p:pic>
          <p:nvPicPr>
            <p:cNvPr id="41" name="Picture 4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5D45DFB-D2F5-478B-A8FD-C7F33D203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850" y="2078006"/>
              <a:ext cx="216194" cy="193357"/>
            </a:xfrm>
            <a:prstGeom prst="rect">
              <a:avLst/>
            </a:prstGeom>
          </p:spPr>
        </p:pic>
        <p:pic>
          <p:nvPicPr>
            <p:cNvPr id="42" name="Picture 4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68B83D4-E91F-4B06-9D50-7D10EB7DF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850" y="3048413"/>
              <a:ext cx="216194" cy="193357"/>
            </a:xfrm>
            <a:prstGeom prst="rect">
              <a:avLst/>
            </a:prstGeom>
          </p:spPr>
        </p:pic>
        <p:pic>
          <p:nvPicPr>
            <p:cNvPr id="43" name="Picture 4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DF07E6E-6D7D-4491-B1F3-5EA4BD02B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850" y="3417573"/>
              <a:ext cx="216194" cy="193357"/>
            </a:xfrm>
            <a:prstGeom prst="rect">
              <a:avLst/>
            </a:prstGeom>
          </p:spPr>
        </p:pic>
        <p:pic>
          <p:nvPicPr>
            <p:cNvPr id="44" name="Picture 4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74FD864-727E-4201-8418-972CD3DFB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850" y="4789502"/>
              <a:ext cx="216194" cy="193357"/>
            </a:xfrm>
            <a:prstGeom prst="rect">
              <a:avLst/>
            </a:prstGeom>
          </p:spPr>
        </p:pic>
        <p:pic>
          <p:nvPicPr>
            <p:cNvPr id="45" name="Picture 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2BCB945-A3BE-403E-894B-DCDA7A8F7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040" y="5138155"/>
              <a:ext cx="216194" cy="193357"/>
            </a:xfrm>
            <a:prstGeom prst="rect">
              <a:avLst/>
            </a:prstGeom>
          </p:spPr>
        </p:pic>
        <p:pic>
          <p:nvPicPr>
            <p:cNvPr id="46" name="Picture 4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F8F6B18-0E05-4426-8273-3D645D70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097" y="5066716"/>
              <a:ext cx="216194" cy="193357"/>
            </a:xfrm>
            <a:prstGeom prst="rect">
              <a:avLst/>
            </a:prstGeom>
          </p:spPr>
        </p:pic>
        <p:pic>
          <p:nvPicPr>
            <p:cNvPr id="47" name="Picture 4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F0446E0-E332-41C5-BCDB-C78B9A5BC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097" y="5394961"/>
              <a:ext cx="216194" cy="193357"/>
            </a:xfrm>
            <a:prstGeom prst="rect">
              <a:avLst/>
            </a:prstGeom>
          </p:spPr>
        </p:pic>
        <p:pic>
          <p:nvPicPr>
            <p:cNvPr id="48" name="Picture 4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E95163F-E30A-414D-8810-5287C022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850" y="2407226"/>
              <a:ext cx="216194" cy="193357"/>
            </a:xfrm>
            <a:prstGeom prst="rect">
              <a:avLst/>
            </a:prstGeom>
          </p:spPr>
        </p:pic>
        <p:pic>
          <p:nvPicPr>
            <p:cNvPr id="49" name="Picture 4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672CC5E-AF2C-4D7E-BFB1-CD3B181B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446997"/>
              <a:ext cx="216194" cy="193357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1DE3C2-391B-4191-A5DE-2D875B70493A}"/>
              </a:ext>
            </a:extLst>
          </p:cNvPr>
          <p:cNvSpPr txBox="1"/>
          <p:nvPr/>
        </p:nvSpPr>
        <p:spPr>
          <a:xfrm>
            <a:off x="7106370" y="2413934"/>
            <a:ext cx="24938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</a:rPr>
              <a:t>Usability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</a:rPr>
              <a:t>Total Cost of Ownership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</a:rPr>
              <a:t>Meeting Requirements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</a:rPr>
              <a:t>Application Support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</a:rPr>
              <a:t>Administration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</a:rPr>
              <a:t>Product Direction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</a:rPr>
              <a:t>Servicing Industry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</a:rPr>
              <a:t>Organization size</a:t>
            </a:r>
          </a:p>
        </p:txBody>
      </p:sp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4D1B05-EA92-4FEB-9FE3-120EB8D31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873" y="2824607"/>
            <a:ext cx="1154066" cy="1201278"/>
          </a:xfrm>
          <a:prstGeom prst="rect">
            <a:avLst/>
          </a:prstGeom>
        </p:spPr>
      </p:pic>
      <p:pic>
        <p:nvPicPr>
          <p:cNvPr id="52" name="Picture 51" descr="A picture containing cat&#10;&#10;Description automatically generated">
            <a:extLst>
              <a:ext uri="{FF2B5EF4-FFF2-40B4-BE49-F238E27FC236}">
                <a16:creationId xmlns:a16="http://schemas.microsoft.com/office/drawing/2014/main" id="{2D66F978-E422-4DD6-BB08-9FF6B5E4A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5" y="2081342"/>
            <a:ext cx="2386731" cy="3057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AC421C-6132-4ABD-847D-FC75CC910058}"/>
              </a:ext>
            </a:extLst>
          </p:cNvPr>
          <p:cNvSpPr txBox="1"/>
          <p:nvPr/>
        </p:nvSpPr>
        <p:spPr>
          <a:xfrm>
            <a:off x="6452644" y="591172"/>
            <a:ext cx="4047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Mortgages are complicated</a:t>
            </a:r>
          </a:p>
          <a:p>
            <a:r>
              <a:rPr lang="en-US" sz="2000" i="1" dirty="0">
                <a:latin typeface="Cambria" panose="02040503050406030204" pitchFamily="18" charset="0"/>
              </a:rPr>
              <a:t>BUT </a:t>
            </a:r>
          </a:p>
          <a:p>
            <a:r>
              <a:rPr lang="en-US" sz="2000" i="1" dirty="0">
                <a:latin typeface="Cambria" panose="02040503050406030204" pitchFamily="18" charset="0"/>
              </a:rPr>
              <a:t>Mortgage software should not be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324B40-8FD9-4631-AB86-97785204F2FD}"/>
              </a:ext>
            </a:extLst>
          </p:cNvPr>
          <p:cNvSpPr txBox="1"/>
          <p:nvPr/>
        </p:nvSpPr>
        <p:spPr>
          <a:xfrm>
            <a:off x="6925456" y="5184525"/>
            <a:ext cx="4819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Is there a self service, inexpensive, reliable, scalable Loan </a:t>
            </a:r>
            <a:r>
              <a:rPr lang="en-US" b="1" i="1" dirty="0" err="1">
                <a:solidFill>
                  <a:srgbClr val="00B05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PoS</a:t>
            </a:r>
            <a:r>
              <a:rPr lang="en-US" b="1" i="1" dirty="0">
                <a:solidFill>
                  <a:srgbClr val="00B05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application with an accelerated decision !!!!</a:t>
            </a:r>
          </a:p>
        </p:txBody>
      </p:sp>
      <p:pic>
        <p:nvPicPr>
          <p:cNvPr id="55" name="Picture 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42FB14-5E99-417E-9F9D-57B7472A9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12" y="2824607"/>
            <a:ext cx="187263" cy="1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90B69BE-E8DE-4E01-9997-1BED669A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1843" cy="1325563"/>
          </a:xfrm>
        </p:spPr>
        <p:txBody>
          <a:bodyPr/>
          <a:lstStyle/>
          <a:p>
            <a:pPr algn="ctr"/>
            <a:r>
              <a:rPr lang="en-US" dirty="0"/>
              <a:t>AS IS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58B54EE-5596-46A1-BB63-104AB7D2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200036"/>
            <a:ext cx="5431536" cy="2009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4935A96-C047-4A5E-A2A8-CF07E6A8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200036"/>
            <a:ext cx="5431536" cy="2009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B9D980AD-FE45-483A-A78A-0754BCCB7EF4}"/>
              </a:ext>
            </a:extLst>
          </p:cNvPr>
          <p:cNvSpPr txBox="1">
            <a:spLocks/>
          </p:cNvSpPr>
          <p:nvPr/>
        </p:nvSpPr>
        <p:spPr>
          <a:xfrm>
            <a:off x="6321554" y="389770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PROPOSED SOLUTION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E19631-4FEE-43A8-89FE-438F22D48EF8}"/>
              </a:ext>
            </a:extLst>
          </p:cNvPr>
          <p:cNvSpPr txBox="1"/>
          <p:nvPr/>
        </p:nvSpPr>
        <p:spPr>
          <a:xfrm>
            <a:off x="551553" y="4616248"/>
            <a:ext cx="54315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Many Manual touch points – Delay in relay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distribution across multiple systems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Trade off across Usability / TCO / Customer satisfaction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Support / Administration / Market size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5030F8-05A7-4D40-9D22-C8DEBC94609C}"/>
              </a:ext>
            </a:extLst>
          </p:cNvPr>
          <p:cNvSpPr txBox="1"/>
          <p:nvPr/>
        </p:nvSpPr>
        <p:spPr>
          <a:xfrm>
            <a:off x="6208911" y="4615526"/>
            <a:ext cx="54315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Self service, automated application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Data in single location, secured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Modernization, Operation and Maintenance simplicity – by removing time / middle men / in-efficiencies</a:t>
            </a:r>
          </a:p>
        </p:txBody>
      </p:sp>
    </p:spTree>
    <p:extLst>
      <p:ext uri="{BB962C8B-B14F-4D97-AF65-F5344CB8AC3E}">
        <p14:creationId xmlns:p14="http://schemas.microsoft.com/office/powerpoint/2010/main" val="287229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90B69BE-E8DE-4E01-9997-1BED669A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89826" cy="1325563"/>
          </a:xfrm>
        </p:spPr>
        <p:txBody>
          <a:bodyPr/>
          <a:lstStyle/>
          <a:p>
            <a:pPr algn="ctr"/>
            <a:r>
              <a:rPr lang="en-US" dirty="0"/>
              <a:t>HOW DID YOU CREATE IT?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642AE3-1AC8-46B9-9A00-112A1A4D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" y="1938273"/>
            <a:ext cx="11097349" cy="360211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85066C-7D4B-4975-97DA-3E169E1EF338}"/>
              </a:ext>
            </a:extLst>
          </p:cNvPr>
          <p:cNvSpPr txBox="1">
            <a:spLocks/>
          </p:cNvSpPr>
          <p:nvPr/>
        </p:nvSpPr>
        <p:spPr>
          <a:xfrm>
            <a:off x="622800" y="5666173"/>
            <a:ext cx="5290468" cy="10453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Lambda function(s) creation &amp; Integration</a:t>
            </a:r>
          </a:p>
          <a:p>
            <a:r>
              <a:rPr lang="en-US" sz="1500" dirty="0"/>
              <a:t>EC2 webserver instance </a:t>
            </a:r>
          </a:p>
          <a:p>
            <a:r>
              <a:rPr lang="en-US" sz="1500" dirty="0"/>
              <a:t>Dynamo DB and S3 integration</a:t>
            </a:r>
          </a:p>
          <a:p>
            <a:endParaRPr lang="en-US" sz="15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353C7F-5122-4692-8FFE-2FD01D169D34}"/>
              </a:ext>
            </a:extLst>
          </p:cNvPr>
          <p:cNvSpPr txBox="1">
            <a:spLocks/>
          </p:cNvSpPr>
          <p:nvPr/>
        </p:nvSpPr>
        <p:spPr>
          <a:xfrm>
            <a:off x="6096000" y="5666173"/>
            <a:ext cx="5473200" cy="10453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Integration between UI and Application Services (AWS)</a:t>
            </a:r>
          </a:p>
          <a:p>
            <a:r>
              <a:rPr lang="en-US" sz="1500" dirty="0" err="1"/>
              <a:t>Cloudwatch</a:t>
            </a:r>
            <a:r>
              <a:rPr lang="en-US" sz="1500" dirty="0"/>
              <a:t> and SNS interaction for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88281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90B69BE-E8DE-4E01-9997-1BED669A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35" y="413626"/>
            <a:ext cx="9789826" cy="1325563"/>
          </a:xfrm>
        </p:spPr>
        <p:txBody>
          <a:bodyPr/>
          <a:lstStyle/>
          <a:p>
            <a:pPr algn="ctr"/>
            <a:r>
              <a:rPr lang="en-US" dirty="0"/>
              <a:t>THE PATH FORWARD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5F774C-4E02-4DD6-B8AD-403613D7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6" y="1922789"/>
            <a:ext cx="11090110" cy="36900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24EB6D-CBD1-427B-8AAC-7D292AA037A1}"/>
              </a:ext>
            </a:extLst>
          </p:cNvPr>
          <p:cNvSpPr/>
          <p:nvPr/>
        </p:nvSpPr>
        <p:spPr>
          <a:xfrm>
            <a:off x="1521805" y="5612833"/>
            <a:ext cx="769391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latin typeface="Cambria" panose="02040503050406030204" pitchFamily="18" charset="0"/>
              </a:rPr>
              <a:t>Get Credit report from external agencies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latin typeface="Cambria" panose="02040503050406030204" pitchFamily="18" charset="0"/>
              </a:rPr>
              <a:t>Calculate BASEL II financial parameters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latin typeface="Cambria" panose="02040503050406030204" pitchFamily="18" charset="0"/>
              </a:rPr>
              <a:t>Analyze / evaluate and determine customer score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latin typeface="Cambria" panose="02040503050406030204" pitchFamily="18" charset="0"/>
              </a:rPr>
              <a:t>based on customer score - Determine best lender / communicate back to User for next steps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latin typeface="Cambria" panose="02040503050406030204" pitchFamily="18" charset="0"/>
              </a:rPr>
              <a:t>DocuSign Integration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152B25-AD44-432E-B327-8BA65163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5" y="5612833"/>
            <a:ext cx="921270" cy="7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90B69BE-E8DE-4E01-9997-1BED669A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35" y="413626"/>
            <a:ext cx="5654878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2832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231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Kalinga</vt:lpstr>
      <vt:lpstr>Wingdings</vt:lpstr>
      <vt:lpstr>Office Theme</vt:lpstr>
      <vt:lpstr>AWS SMP (Scalable Mortgage Platform)</vt:lpstr>
      <vt:lpstr>Problem Statement</vt:lpstr>
      <vt:lpstr>AS IS</vt:lpstr>
      <vt:lpstr>HOW DID YOU CREATE IT?</vt:lpstr>
      <vt:lpstr>THE PATH FORWARD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FOR PRESENTATIONS</dc:title>
  <dc:creator>Viswakanth Ankireddy</dc:creator>
  <cp:lastModifiedBy>Viswakanth Ankireddy</cp:lastModifiedBy>
  <cp:revision>22</cp:revision>
  <dcterms:created xsi:type="dcterms:W3CDTF">2020-02-22T22:25:15Z</dcterms:created>
  <dcterms:modified xsi:type="dcterms:W3CDTF">2020-02-23T00:44:57Z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Viswakanth_A@ad.infosys.com</vt:lpwstr>
  </property>
  <property fmtid="{D5CDD505-2E9C-101B-9397-08002B2CF9AE}" pid="5" name="MSIP_Label_be4b3411-284d-4d31-bd4f-bc13ef7f1fd6_SetDate">
    <vt:lpwstr>2020-02-22T22:40:07.1071007Z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b65a788d-afe0-4e57-8d9a-5c701de2f658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Viswakanth_A@ad.infosys.com</vt:lpwstr>
  </property>
  <property fmtid="{D5CDD505-2E9C-101B-9397-08002B2CF9AE}" pid="13" name="MSIP_Label_a0819fa7-4367-4500-ba88-dd630d977609_SetDate">
    <vt:lpwstr>2020-02-22T22:40:07.1071007Z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b65a788d-afe0-4e57-8d9a-5c701de2f658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