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39" r:id="rId2"/>
    <p:sldId id="288" r:id="rId3"/>
    <p:sldId id="458" r:id="rId4"/>
    <p:sldId id="358" r:id="rId5"/>
    <p:sldId id="266" r:id="rId6"/>
    <p:sldId id="360" r:id="rId7"/>
    <p:sldId id="412" r:id="rId8"/>
    <p:sldId id="45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493917-C4EB-42AB-854A-8CB1CEC230F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8B28515-5741-47C1-90D5-8B93AA4D03FA}">
      <dgm:prSet phldrT="[テキスト]" custT="1"/>
      <dgm:spPr/>
      <dgm:t>
        <a:bodyPr/>
        <a:lstStyle/>
        <a:p>
          <a:pPr algn="ctr"/>
          <a:r>
            <a: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Data Preparation</a:t>
          </a:r>
        </a:p>
        <a:p>
          <a:pPr algn="ctr"/>
          <a:r>
            <a:rPr kumimoji="1" lang="ja-JP" alt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・</a:t>
          </a:r>
          <a:r>
            <a:rPr kumimoji="1" lang="en-US" altLang="ja-JP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Patent info. (available)</a:t>
          </a:r>
        </a:p>
        <a:p>
          <a:pPr algn="ctr"/>
          <a:r>
            <a:rPr kumimoji="1" lang="ja-JP" alt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・</a:t>
          </a:r>
          <a:r>
            <a:rPr kumimoji="1" lang="en-US" altLang="ja-JP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Website info. (scraping)</a:t>
          </a:r>
        </a:p>
        <a:p>
          <a:pPr algn="ctr"/>
          <a:r>
            <a:rPr kumimoji="1" lang="ja-JP" alt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・</a:t>
          </a:r>
          <a:r>
            <a:rPr kumimoji="1" lang="en-US" altLang="ja-JP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Patent-Website Link (Use administration data or so)</a:t>
          </a:r>
        </a:p>
      </dgm:t>
    </dgm:pt>
    <dgm:pt modelId="{A519072E-6EED-4C79-BA63-7B4DEE65B190}" type="parTrans" cxnId="{04216BF8-5688-422F-B0F8-E72B4679551F}">
      <dgm:prSet/>
      <dgm:spPr/>
      <dgm:t>
        <a:bodyPr/>
        <a:lstStyle/>
        <a:p>
          <a:endParaRPr kumimoji="1" lang="ja-JP" altLang="en-US"/>
        </a:p>
      </dgm:t>
    </dgm:pt>
    <dgm:pt modelId="{57BEE208-794B-4B45-AB21-C5AEF807F547}" type="sibTrans" cxnId="{04216BF8-5688-422F-B0F8-E72B4679551F}">
      <dgm:prSet/>
      <dgm:spPr/>
      <dgm:t>
        <a:bodyPr/>
        <a:lstStyle/>
        <a:p>
          <a:endParaRPr kumimoji="1" lang="ja-JP" altLang="en-US"/>
        </a:p>
      </dgm:t>
    </dgm:pt>
    <dgm:pt modelId="{A0489D51-1B97-40C1-B7CC-1EC4582D515F}">
      <dgm:prSet phldrT="[テキスト]" custT="1"/>
      <dgm:spPr/>
      <dgm:t>
        <a:bodyPr/>
        <a:lstStyle/>
        <a:p>
          <a:r>
            <a:rPr kumimoji="1" lang="en-US" altLang="ja-JP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Transformation Model</a:t>
          </a:r>
        </a:p>
        <a:p>
          <a:r>
            <a:rPr kumimoji="1" lang="ja-JP" alt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・</a:t>
          </a:r>
          <a:r>
            <a:rPr kumimoji="1" lang="en-US" altLang="ja-JP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Extract product keywords from web info. (DA model)</a:t>
          </a:r>
        </a:p>
        <a:p>
          <a:r>
            <a:rPr kumimoji="1" lang="ja-JP" alt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・</a:t>
          </a:r>
          <a:r>
            <a:rPr kumimoji="1" lang="en-US" altLang="ja-JP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Transformation Model</a:t>
          </a:r>
        </a:p>
      </dgm:t>
    </dgm:pt>
    <dgm:pt modelId="{017459C9-9F88-4667-A02B-68ECA424DDD3}" type="parTrans" cxnId="{C5DE7B5C-62AA-4628-9828-83E9A9B15389}">
      <dgm:prSet/>
      <dgm:spPr/>
      <dgm:t>
        <a:bodyPr/>
        <a:lstStyle/>
        <a:p>
          <a:endParaRPr kumimoji="1" lang="ja-JP" altLang="en-US"/>
        </a:p>
      </dgm:t>
    </dgm:pt>
    <dgm:pt modelId="{8EC60027-9795-446E-BDE3-A39832227BFA}" type="sibTrans" cxnId="{C5DE7B5C-62AA-4628-9828-83E9A9B15389}">
      <dgm:prSet/>
      <dgm:spPr/>
      <dgm:t>
        <a:bodyPr/>
        <a:lstStyle/>
        <a:p>
          <a:endParaRPr kumimoji="1" lang="ja-JP" altLang="en-US"/>
        </a:p>
      </dgm:t>
    </dgm:pt>
    <dgm:pt modelId="{1596E62D-527A-401A-9096-546A25D1EE3D}">
      <dgm:prSet phldrT="[テキスト]" custT="1"/>
      <dgm:spPr/>
      <dgm:t>
        <a:bodyPr/>
        <a:lstStyle/>
        <a:p>
          <a:r>
            <a:rPr kumimoji="1"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Innovation Discovery works</a:t>
          </a:r>
        </a:p>
        <a:p>
          <a:r>
            <a:rPr kumimoji="1" lang="ja-JP" alt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・</a:t>
          </a:r>
          <a:r>
            <a:rPr kumimoji="1" lang="en-US" altLang="ja-JP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Suggesting TLO about potential application of (</a:t>
          </a:r>
          <a:r>
            <a:rPr kumimoji="1" lang="en-US" altLang="ja-JP" sz="2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univ</a:t>
          </a:r>
          <a:r>
            <a:rPr kumimoji="1" lang="en-US" altLang="ja-JP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) patents</a:t>
          </a:r>
          <a:endParaRPr kumimoji="1" lang="ja-JP" alt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A385D2-352D-4F75-80BE-ADB8F8D03B17}" type="parTrans" cxnId="{829585D1-2C80-4B12-8B3C-D94459BAF554}">
      <dgm:prSet/>
      <dgm:spPr/>
      <dgm:t>
        <a:bodyPr/>
        <a:lstStyle/>
        <a:p>
          <a:endParaRPr kumimoji="1" lang="ja-JP" altLang="en-US"/>
        </a:p>
      </dgm:t>
    </dgm:pt>
    <dgm:pt modelId="{F53F88CC-C67C-4661-BC8F-4BE1F56C7D82}" type="sibTrans" cxnId="{829585D1-2C80-4B12-8B3C-D94459BAF554}">
      <dgm:prSet/>
      <dgm:spPr/>
      <dgm:t>
        <a:bodyPr/>
        <a:lstStyle/>
        <a:p>
          <a:endParaRPr kumimoji="1" lang="ja-JP" altLang="en-US"/>
        </a:p>
      </dgm:t>
    </dgm:pt>
    <dgm:pt modelId="{A6DE59D2-8A64-4E27-8A8B-0F340D7F8C18}" type="pres">
      <dgm:prSet presAssocID="{D3493917-C4EB-42AB-854A-8CB1CEC230F9}" presName="CompostProcess" presStyleCnt="0">
        <dgm:presLayoutVars>
          <dgm:dir/>
          <dgm:resizeHandles val="exact"/>
        </dgm:presLayoutVars>
      </dgm:prSet>
      <dgm:spPr/>
    </dgm:pt>
    <dgm:pt modelId="{1EFC0A12-B11A-46E0-91E9-54181ABEC624}" type="pres">
      <dgm:prSet presAssocID="{D3493917-C4EB-42AB-854A-8CB1CEC230F9}" presName="arrow" presStyleLbl="bgShp" presStyleIdx="0" presStyleCnt="1"/>
      <dgm:spPr/>
    </dgm:pt>
    <dgm:pt modelId="{94325F75-8CB7-4D13-BBB0-D506825B8BA4}" type="pres">
      <dgm:prSet presAssocID="{D3493917-C4EB-42AB-854A-8CB1CEC230F9}" presName="linearProcess" presStyleCnt="0"/>
      <dgm:spPr/>
    </dgm:pt>
    <dgm:pt modelId="{1B4B8E68-8F0A-4D6B-9CC9-1A5BDE16677B}" type="pres">
      <dgm:prSet presAssocID="{68B28515-5741-47C1-90D5-8B93AA4D03FA}" presName="textNode" presStyleLbl="node1" presStyleIdx="0" presStyleCnt="3" custScaleX="107016" custScaleY="101920">
        <dgm:presLayoutVars>
          <dgm:bulletEnabled val="1"/>
        </dgm:presLayoutVars>
      </dgm:prSet>
      <dgm:spPr/>
    </dgm:pt>
    <dgm:pt modelId="{37B84F46-0F1D-4C32-A66A-0B821C8B7980}" type="pres">
      <dgm:prSet presAssocID="{57BEE208-794B-4B45-AB21-C5AEF807F547}" presName="sibTrans" presStyleCnt="0"/>
      <dgm:spPr/>
    </dgm:pt>
    <dgm:pt modelId="{82A245DA-41DC-49A2-A891-AE2DDF9230BF}" type="pres">
      <dgm:prSet presAssocID="{A0489D51-1B97-40C1-B7CC-1EC4582D515F}" presName="textNode" presStyleLbl="node1" presStyleIdx="1" presStyleCnt="3">
        <dgm:presLayoutVars>
          <dgm:bulletEnabled val="1"/>
        </dgm:presLayoutVars>
      </dgm:prSet>
      <dgm:spPr/>
    </dgm:pt>
    <dgm:pt modelId="{8D1DC2E4-4CA2-424A-ABFC-57305050AFE5}" type="pres">
      <dgm:prSet presAssocID="{8EC60027-9795-446E-BDE3-A39832227BFA}" presName="sibTrans" presStyleCnt="0"/>
      <dgm:spPr/>
    </dgm:pt>
    <dgm:pt modelId="{6CBB14DD-1DD8-4704-9059-3B1EAA6E4169}" type="pres">
      <dgm:prSet presAssocID="{1596E62D-527A-401A-9096-546A25D1EE3D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BF5930D-0BB0-4C02-9BA1-93CECF4F3DAD}" type="presOf" srcId="{A0489D51-1B97-40C1-B7CC-1EC4582D515F}" destId="{82A245DA-41DC-49A2-A891-AE2DDF9230BF}" srcOrd="0" destOrd="0" presId="urn:microsoft.com/office/officeart/2005/8/layout/hProcess9"/>
    <dgm:cxn modelId="{C5DE7B5C-62AA-4628-9828-83E9A9B15389}" srcId="{D3493917-C4EB-42AB-854A-8CB1CEC230F9}" destId="{A0489D51-1B97-40C1-B7CC-1EC4582D515F}" srcOrd="1" destOrd="0" parTransId="{017459C9-9F88-4667-A02B-68ECA424DDD3}" sibTransId="{8EC60027-9795-446E-BDE3-A39832227BFA}"/>
    <dgm:cxn modelId="{3DF0F8CA-163C-4FCE-96B4-A1C4500F50A9}" type="presOf" srcId="{68B28515-5741-47C1-90D5-8B93AA4D03FA}" destId="{1B4B8E68-8F0A-4D6B-9CC9-1A5BDE16677B}" srcOrd="0" destOrd="0" presId="urn:microsoft.com/office/officeart/2005/8/layout/hProcess9"/>
    <dgm:cxn modelId="{829585D1-2C80-4B12-8B3C-D94459BAF554}" srcId="{D3493917-C4EB-42AB-854A-8CB1CEC230F9}" destId="{1596E62D-527A-401A-9096-546A25D1EE3D}" srcOrd="2" destOrd="0" parTransId="{A2A385D2-352D-4F75-80BE-ADB8F8D03B17}" sibTransId="{F53F88CC-C67C-4661-BC8F-4BE1F56C7D82}"/>
    <dgm:cxn modelId="{2AD0C5D6-DECD-46AF-8472-F5FFC1A71B9A}" type="presOf" srcId="{D3493917-C4EB-42AB-854A-8CB1CEC230F9}" destId="{A6DE59D2-8A64-4E27-8A8B-0F340D7F8C18}" srcOrd="0" destOrd="0" presId="urn:microsoft.com/office/officeart/2005/8/layout/hProcess9"/>
    <dgm:cxn modelId="{F2F5B8DF-2C24-4B50-A8F9-349BA398C778}" type="presOf" srcId="{1596E62D-527A-401A-9096-546A25D1EE3D}" destId="{6CBB14DD-1DD8-4704-9059-3B1EAA6E4169}" srcOrd="0" destOrd="0" presId="urn:microsoft.com/office/officeart/2005/8/layout/hProcess9"/>
    <dgm:cxn modelId="{04216BF8-5688-422F-B0F8-E72B4679551F}" srcId="{D3493917-C4EB-42AB-854A-8CB1CEC230F9}" destId="{68B28515-5741-47C1-90D5-8B93AA4D03FA}" srcOrd="0" destOrd="0" parTransId="{A519072E-6EED-4C79-BA63-7B4DEE65B190}" sibTransId="{57BEE208-794B-4B45-AB21-C5AEF807F547}"/>
    <dgm:cxn modelId="{4AEDD49A-E860-4E4B-BA5C-33E3AAC08ADA}" type="presParOf" srcId="{A6DE59D2-8A64-4E27-8A8B-0F340D7F8C18}" destId="{1EFC0A12-B11A-46E0-91E9-54181ABEC624}" srcOrd="0" destOrd="0" presId="urn:microsoft.com/office/officeart/2005/8/layout/hProcess9"/>
    <dgm:cxn modelId="{25A9C19B-9309-453B-BF18-F89CB5947C06}" type="presParOf" srcId="{A6DE59D2-8A64-4E27-8A8B-0F340D7F8C18}" destId="{94325F75-8CB7-4D13-BBB0-D506825B8BA4}" srcOrd="1" destOrd="0" presId="urn:microsoft.com/office/officeart/2005/8/layout/hProcess9"/>
    <dgm:cxn modelId="{F99373BC-C281-4758-80D1-75C7EBAA3B41}" type="presParOf" srcId="{94325F75-8CB7-4D13-BBB0-D506825B8BA4}" destId="{1B4B8E68-8F0A-4D6B-9CC9-1A5BDE16677B}" srcOrd="0" destOrd="0" presId="urn:microsoft.com/office/officeart/2005/8/layout/hProcess9"/>
    <dgm:cxn modelId="{DE0F0624-9A17-4780-8F99-5F7B059F6DE5}" type="presParOf" srcId="{94325F75-8CB7-4D13-BBB0-D506825B8BA4}" destId="{37B84F46-0F1D-4C32-A66A-0B821C8B7980}" srcOrd="1" destOrd="0" presId="urn:microsoft.com/office/officeart/2005/8/layout/hProcess9"/>
    <dgm:cxn modelId="{5648D259-5985-4E37-8DFD-69F777BD0308}" type="presParOf" srcId="{94325F75-8CB7-4D13-BBB0-D506825B8BA4}" destId="{82A245DA-41DC-49A2-A891-AE2DDF9230BF}" srcOrd="2" destOrd="0" presId="urn:microsoft.com/office/officeart/2005/8/layout/hProcess9"/>
    <dgm:cxn modelId="{627039B3-1D0C-40A3-953E-954DBB8760D6}" type="presParOf" srcId="{94325F75-8CB7-4D13-BBB0-D506825B8BA4}" destId="{8D1DC2E4-4CA2-424A-ABFC-57305050AFE5}" srcOrd="3" destOrd="0" presId="urn:microsoft.com/office/officeart/2005/8/layout/hProcess9"/>
    <dgm:cxn modelId="{49195B9E-308F-41ED-AC8B-8C088D69E7D7}" type="presParOf" srcId="{94325F75-8CB7-4D13-BBB0-D506825B8BA4}" destId="{6CBB14DD-1DD8-4704-9059-3B1EAA6E416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C0A12-B11A-46E0-91E9-54181ABEC624}">
      <dsp:nvSpPr>
        <dsp:cNvPr id="0" name=""/>
        <dsp:cNvSpPr/>
      </dsp:nvSpPr>
      <dsp:spPr>
        <a:xfrm>
          <a:off x="862234" y="0"/>
          <a:ext cx="9771985" cy="581600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B8E68-8F0A-4D6B-9CC9-1A5BDE16677B}">
      <dsp:nvSpPr>
        <dsp:cNvPr id="0" name=""/>
        <dsp:cNvSpPr/>
      </dsp:nvSpPr>
      <dsp:spPr>
        <a:xfrm>
          <a:off x="6089" y="1722469"/>
          <a:ext cx="3635195" cy="2371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Preparation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・</a:t>
          </a:r>
          <a:r>
            <a:rPr kumimoji="1" lang="en-US" altLang="ja-JP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Patent info. (available)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・</a:t>
          </a:r>
          <a:r>
            <a:rPr kumimoji="1" lang="en-US" altLang="ja-JP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Website info. (scraping)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・</a:t>
          </a:r>
          <a:r>
            <a:rPr kumimoji="1" lang="en-US" altLang="ja-JP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Patent-Website Link (Use administration data or so)</a:t>
          </a:r>
        </a:p>
      </dsp:txBody>
      <dsp:txXfrm>
        <a:off x="121835" y="1838215"/>
        <a:ext cx="3403703" cy="2139578"/>
      </dsp:txXfrm>
    </dsp:sp>
    <dsp:sp modelId="{82A245DA-41DC-49A2-A891-AE2DDF9230BF}">
      <dsp:nvSpPr>
        <dsp:cNvPr id="0" name=""/>
        <dsp:cNvSpPr/>
      </dsp:nvSpPr>
      <dsp:spPr>
        <a:xfrm>
          <a:off x="4168953" y="1744802"/>
          <a:ext cx="3396870" cy="2326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Transformation Model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・</a:t>
          </a:r>
          <a:r>
            <a:rPr kumimoji="1" lang="en-US" altLang="ja-JP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Extract product keywords from web info. (DA model)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・</a:t>
          </a:r>
          <a:r>
            <a:rPr kumimoji="1" lang="en-US" altLang="ja-JP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Transformation Model</a:t>
          </a:r>
        </a:p>
      </dsp:txBody>
      <dsp:txXfrm>
        <a:off x="4282519" y="1858368"/>
        <a:ext cx="3169738" cy="2099271"/>
      </dsp:txXfrm>
    </dsp:sp>
    <dsp:sp modelId="{6CBB14DD-1DD8-4704-9059-3B1EAA6E4169}">
      <dsp:nvSpPr>
        <dsp:cNvPr id="0" name=""/>
        <dsp:cNvSpPr/>
      </dsp:nvSpPr>
      <dsp:spPr>
        <a:xfrm>
          <a:off x="8093493" y="1744802"/>
          <a:ext cx="3396870" cy="2326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Innovation Discovery works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・</a:t>
          </a:r>
          <a:r>
            <a:rPr kumimoji="1" lang="en-US" altLang="ja-JP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Suggesting TLO about potential application of (</a:t>
          </a:r>
          <a:r>
            <a:rPr kumimoji="1" lang="en-US" altLang="ja-JP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univ</a:t>
          </a:r>
          <a:r>
            <a:rPr kumimoji="1" lang="en-US" altLang="ja-JP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 patents</a:t>
          </a:r>
          <a:endParaRPr kumimoji="1" lang="ja-JP" alt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07059" y="1858368"/>
        <a:ext cx="3169738" cy="2099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99E09-89B5-4A72-9F17-D2D420DFC32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16462-651F-44BB-B944-C166D1FD3F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15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16462-651F-44BB-B944-C166D1FD3F9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51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9BEA0C-7049-B85A-9CB8-0F91FE4BA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5FCA842-5E2E-8939-EA67-5CBE10E64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FA39C5-3E78-AE8F-667A-BBB90845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954A-C985-4A4B-AA79-2DE634370DFB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A51130-C690-D684-8240-272166FD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9B3748-D310-798E-EE33-4AB2F17D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4387-8F96-4DCA-8B21-5F458D3AA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D5252-E4D5-DD2E-AF82-695EB138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320F9C-9708-C872-25F1-53A4950E0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68DBA-3371-82AA-FA76-B73F75E3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954A-C985-4A4B-AA79-2DE634370DFB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CC216E-7F63-7069-8C9F-C0B85C93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87BD26-4DE2-AB50-B9E5-90461582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4387-8F96-4DCA-8B21-5F458D3AA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48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EDA2B07-7078-E888-1A20-48F5F1A3D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A900AF-C963-E7AB-3470-F3978F729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9AA94C-C8EF-8BEC-5F03-72D188AD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954A-C985-4A4B-AA79-2DE634370DFB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FFEB3E-DC2B-4150-B199-27B0DD18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148E62-2217-2F68-6148-08E424F7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4387-8F96-4DCA-8B21-5F458D3AA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25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56732B-A866-DDAA-687A-3C5EEB22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32A0D0-7D84-411C-7168-83CD6593E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8331BC-F28E-E36D-8CC9-02D2E3D6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954A-C985-4A4B-AA79-2DE634370DFB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80B456-DF2A-BF69-D162-3D8BB762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951A62-CEA0-6F90-5C84-EBD2C7FD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4387-8F96-4DCA-8B21-5F458D3AA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30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EF8A50-8572-BFA9-DC78-77414BE7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2AD904-E499-9DEE-F8C7-D1CDB2396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9EE2BB-12CD-2E35-C1E9-4BE65FA2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954A-C985-4A4B-AA79-2DE634370DFB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38F008-13A1-658C-9314-7496385D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17C35A-002E-EE29-0951-41E3CFF6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4387-8F96-4DCA-8B21-5F458D3AA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87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15AC6A-49DE-FF08-7F20-9189D45D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0A6559-BAB4-34BA-174C-3D366F433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0A93DE-8D07-042C-8B05-7A171B683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7346F2-42EA-A107-572B-CEBABF02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954A-C985-4A4B-AA79-2DE634370DFB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6A8F31-D70F-8C12-D310-B99E2C0A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508112-B445-029A-B8DD-BEF08E3F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4387-8F96-4DCA-8B21-5F458D3AA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29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98DC91-D1EA-CC84-C109-31086E6F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439053-7341-1015-5345-A246244BB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4636F5-33D4-11E2-2D0E-38ABF054D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F11A600-C171-248E-C9C4-C51176DEF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C837908-4B20-343B-5B31-8B69A1CA6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8ADE45-0750-A2B0-2EEA-4B03B24F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954A-C985-4A4B-AA79-2DE634370DFB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D392D2-674D-9AAF-88A6-F9CAA95F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81C99FC-4675-E223-0523-DE91F54F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4387-8F96-4DCA-8B21-5F458D3AA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19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4A22F5-A368-2D42-8A1A-49B58464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7D671E-A571-601D-4052-8118FB06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954A-C985-4A4B-AA79-2DE634370DFB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669A3DB-BE07-70AE-5508-52AF52DF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6BE16D-F625-EE12-8B86-D34904AF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4387-8F96-4DCA-8B21-5F458D3AA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09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A5D689-65B1-BAB7-E8F4-02301CF2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954A-C985-4A4B-AA79-2DE634370DFB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237A054-8493-6188-D886-4737AE5E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9B1559-6DE9-1988-22E5-051097BA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4387-8F96-4DCA-8B21-5F458D3AA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42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98E26-BD31-226F-CF47-76991BA78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BFA743-224D-05B9-1A38-20B1EDAF8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02883A-D7A9-3832-67C9-A0A86A5D0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80BC13-C1A9-8694-D965-5C764263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954A-C985-4A4B-AA79-2DE634370DFB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0866A0-D649-2BDB-C3D4-7D4DF442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5AA3A4-8222-2CE9-E75F-D18A9527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4387-8F96-4DCA-8B21-5F458D3AA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86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5F313-9A0C-1CBE-C11F-19A1FA51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E0F4BB-0856-0BC9-54F3-60295FBD5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0B7FB6-E576-F02C-E133-313152040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AF9E08-7EC3-BB91-1F06-85373D26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954A-C985-4A4B-AA79-2DE634370DFB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03E3F7-F1BA-8119-4089-99BB4B69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823CE8-E43F-1729-C4EB-7CDD8E24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4387-8F96-4DCA-8B21-5F458D3AA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95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F009E7-1DCE-A242-82C6-CED8CFC5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975955-A36C-1AFC-EC63-9DA22CF6F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8537D3-DA99-6E90-45B2-1948C918D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5954A-C985-4A4B-AA79-2DE634370DFB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A1048A-B949-BD2D-B37A-771C2BC12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25FD9C-53AC-2584-30AB-259EBC5A5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24387-8F96-4DCA-8B21-5F458D3AAA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5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634BC5-1541-44C4-BE10-1714E2548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870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ja-JP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</a:p>
          <a:p>
            <a:pPr marL="0" indent="0" algn="ctr">
              <a:buNone/>
            </a:pPr>
            <a:r>
              <a:rPr lang="en-US" altLang="ja-JP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C2944D-BB2B-498B-9C89-DF51DB95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E91E6C-9AC8-45AB-8026-66B510B0E4B6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9514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FEEBE4B-99CF-8681-8F02-7D82A62FF197}"/>
              </a:ext>
            </a:extLst>
          </p:cNvPr>
          <p:cNvSpPr/>
          <p:nvPr/>
        </p:nvSpPr>
        <p:spPr>
          <a:xfrm>
            <a:off x="1206646" y="1554747"/>
            <a:ext cx="2421456" cy="1452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ja-JP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</a:t>
            </a:r>
            <a:r>
              <a:rPr kumimoji="1" lang="ja-JP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en-US" altLang="ja-JP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FE0E531-8F20-5FB6-BEF3-BA26F8D30349}"/>
              </a:ext>
            </a:extLst>
          </p:cNvPr>
          <p:cNvSpPr/>
          <p:nvPr/>
        </p:nvSpPr>
        <p:spPr>
          <a:xfrm>
            <a:off x="4623355" y="1554747"/>
            <a:ext cx="2499310" cy="1452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pPr algn="ctr"/>
            <a:r>
              <a:rPr lang="ja-JP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ja-JP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Patent</a:t>
            </a:r>
            <a:r>
              <a:rPr lang="ja-JP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ja-JP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08A1DC0-5026-4FAA-5616-4675A9520808}"/>
              </a:ext>
            </a:extLst>
          </p:cNvPr>
          <p:cNvSpPr/>
          <p:nvPr/>
        </p:nvSpPr>
        <p:spPr>
          <a:xfrm>
            <a:off x="8195772" y="1554747"/>
            <a:ext cx="2547406" cy="1452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</a:t>
            </a:r>
            <a:r>
              <a:rPr lang="en-US" altLang="ja-JP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t/</a:t>
            </a:r>
          </a:p>
          <a:p>
            <a:pPr algn="ctr"/>
            <a:r>
              <a:rPr lang="en-US" altLang="ja-JP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endParaRPr kumimoji="1" lang="ja-JP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矢印: 左右 6">
            <a:extLst>
              <a:ext uri="{FF2B5EF4-FFF2-40B4-BE49-F238E27FC236}">
                <a16:creationId xmlns:a16="http://schemas.microsoft.com/office/drawing/2014/main" id="{62F179FB-C15C-C103-7BBC-F890C79294B3}"/>
              </a:ext>
            </a:extLst>
          </p:cNvPr>
          <p:cNvSpPr/>
          <p:nvPr/>
        </p:nvSpPr>
        <p:spPr>
          <a:xfrm>
            <a:off x="7169368" y="1873602"/>
            <a:ext cx="901846" cy="2654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左右 7">
            <a:extLst>
              <a:ext uri="{FF2B5EF4-FFF2-40B4-BE49-F238E27FC236}">
                <a16:creationId xmlns:a16="http://schemas.microsoft.com/office/drawing/2014/main" id="{973257D7-EA82-17DD-8D7B-152F17030756}"/>
              </a:ext>
            </a:extLst>
          </p:cNvPr>
          <p:cNvSpPr/>
          <p:nvPr/>
        </p:nvSpPr>
        <p:spPr>
          <a:xfrm>
            <a:off x="3674805" y="1877171"/>
            <a:ext cx="901846" cy="26547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上カーブ 17">
            <a:extLst>
              <a:ext uri="{FF2B5EF4-FFF2-40B4-BE49-F238E27FC236}">
                <a16:creationId xmlns:a16="http://schemas.microsoft.com/office/drawing/2014/main" id="{D4541C95-559A-7A58-E315-B1DC4E4FA395}"/>
              </a:ext>
            </a:extLst>
          </p:cNvPr>
          <p:cNvSpPr/>
          <p:nvPr/>
        </p:nvSpPr>
        <p:spPr>
          <a:xfrm>
            <a:off x="2688088" y="3292409"/>
            <a:ext cx="2875280" cy="1217946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532E388-C5E5-02F6-CD4C-093BB36C5E50}"/>
              </a:ext>
            </a:extLst>
          </p:cNvPr>
          <p:cNvSpPr txBox="1"/>
          <p:nvPr/>
        </p:nvSpPr>
        <p:spPr>
          <a:xfrm>
            <a:off x="3583218" y="2241116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Author/</a:t>
            </a:r>
          </a:p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11E8E5B-D389-E239-116A-3FD4AD7E25D3}"/>
              </a:ext>
            </a:extLst>
          </p:cNvPr>
          <p:cNvSpPr txBox="1"/>
          <p:nvPr/>
        </p:nvSpPr>
        <p:spPr>
          <a:xfrm>
            <a:off x="7053897" y="2241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32B68ED-7296-785E-C562-4BE1769DEF36}"/>
              </a:ext>
            </a:extLst>
          </p:cNvPr>
          <p:cNvSpPr txBox="1"/>
          <p:nvPr/>
        </p:nvSpPr>
        <p:spPr>
          <a:xfrm flipH="1">
            <a:off x="1222654" y="409878"/>
            <a:ext cx="9778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innovation opportunity discovery?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EF841D2-395E-7A21-19D8-55BF32BFC7FA}"/>
              </a:ext>
            </a:extLst>
          </p:cNvPr>
          <p:cNvSpPr txBox="1"/>
          <p:nvPr/>
        </p:nvSpPr>
        <p:spPr>
          <a:xfrm>
            <a:off x="502976" y="5278873"/>
            <a:ext cx="114794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</a:t>
            </a:r>
          </a:p>
          <a:p>
            <a:pPr algn="ctr"/>
            <a:r>
              <a:rPr kumimoji="1" lang="en-US" altLang="ja-JP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predict potential technology/market (innovation) opportunities</a:t>
            </a:r>
          </a:p>
          <a:p>
            <a:pPr algn="ctr"/>
            <a:r>
              <a:rPr lang="en-US" altLang="ja-JP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altLang="ja-JP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video for detail : https://www.youtube.com/watch?v=Y6TIHxfKsmM</a:t>
            </a:r>
            <a:r>
              <a:rPr kumimoji="1" lang="en-US" altLang="ja-JP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矢印: 上カーブ 10">
            <a:extLst>
              <a:ext uri="{FF2B5EF4-FFF2-40B4-BE49-F238E27FC236}">
                <a16:creationId xmlns:a16="http://schemas.microsoft.com/office/drawing/2014/main" id="{A9848B8A-3363-8888-E050-43766A952BFD}"/>
              </a:ext>
            </a:extLst>
          </p:cNvPr>
          <p:cNvSpPr/>
          <p:nvPr/>
        </p:nvSpPr>
        <p:spPr>
          <a:xfrm>
            <a:off x="6711429" y="3352364"/>
            <a:ext cx="2875280" cy="1217946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" name="Picture 52" descr="Image result for patent">
            <a:extLst>
              <a:ext uri="{FF2B5EF4-FFF2-40B4-BE49-F238E27FC236}">
                <a16:creationId xmlns:a16="http://schemas.microsoft.com/office/drawing/2014/main" id="{4F439FEF-ED65-4F56-60DE-2FE3E1D45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072" y="2890305"/>
            <a:ext cx="7461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0" descr="Image result for publication">
            <a:extLst>
              <a:ext uri="{FF2B5EF4-FFF2-40B4-BE49-F238E27FC236}">
                <a16:creationId xmlns:a16="http://schemas.microsoft.com/office/drawing/2014/main" id="{44DD7C26-FFC5-3063-1B27-914D2740F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10" y="2887447"/>
            <a:ext cx="1195388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70B1805-245D-805F-AE28-21AAC22D8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247" y="2851138"/>
            <a:ext cx="1686610" cy="1122362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825257" y="4626186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1. Science comes before Technology</a:t>
            </a:r>
            <a:endParaRPr kumimoji="1" lang="ja-JP" altLang="en-US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356197" y="4530499"/>
            <a:ext cx="555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kumimoji="1" lang="en-US" altLang="ja-JP" b="1" dirty="0"/>
              <a:t>.Global and large samples of firms to get </a:t>
            </a:r>
            <a:r>
              <a:rPr lang="en-US" altLang="ja-JP" b="1" dirty="0"/>
              <a:t>hints </a:t>
            </a:r>
          </a:p>
          <a:p>
            <a:r>
              <a:rPr lang="en-US" altLang="ja-JP" b="1" dirty="0"/>
              <a:t>as regards to market opportunities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88951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70098" y="127591"/>
            <a:ext cx="10515600" cy="1325563"/>
          </a:xfrm>
        </p:spPr>
        <p:txBody>
          <a:bodyPr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works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033296"/>
              </p:ext>
            </p:extLst>
          </p:nvPr>
        </p:nvGraphicFramePr>
        <p:xfrm>
          <a:off x="560867" y="1041991"/>
          <a:ext cx="11496454" cy="5816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右矢印 4"/>
          <p:cNvSpPr/>
          <p:nvPr/>
        </p:nvSpPr>
        <p:spPr>
          <a:xfrm rot="16200000">
            <a:off x="6131443" y="5443871"/>
            <a:ext cx="616688" cy="574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990512" y="6263981"/>
            <a:ext cx="336181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Python codes</a:t>
            </a:r>
            <a:r>
              <a:rPr lang="ja-JP" altLang="en-US" dirty="0"/>
              <a:t> </a:t>
            </a:r>
            <a:r>
              <a:rPr lang="en-US" altLang="ja-JP" dirty="0"/>
              <a:t>will</a:t>
            </a:r>
            <a:r>
              <a:rPr lang="ja-JP" altLang="en-US" dirty="0"/>
              <a:t> </a:t>
            </a:r>
            <a:r>
              <a:rPr lang="en-US" altLang="ja-JP" dirty="0"/>
              <a:t>be</a:t>
            </a:r>
            <a:r>
              <a:rPr lang="ja-JP" altLang="en-US" dirty="0"/>
              <a:t> </a:t>
            </a:r>
            <a:r>
              <a:rPr lang="en-US" altLang="ja-JP" dirty="0"/>
              <a:t>provided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DC1704-F7D2-F77E-4C39-6D27FBF81884}"/>
              </a:ext>
            </a:extLst>
          </p:cNvPr>
          <p:cNvSpPr txBox="1"/>
          <p:nvPr/>
        </p:nvSpPr>
        <p:spPr>
          <a:xfrm>
            <a:off x="1285521" y="6263981"/>
            <a:ext cx="243207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Data </a:t>
            </a:r>
            <a:r>
              <a:rPr lang="en-US" altLang="ja-JP" dirty="0"/>
              <a:t>will</a:t>
            </a:r>
            <a:r>
              <a:rPr lang="ja-JP" altLang="en-US" dirty="0"/>
              <a:t> </a:t>
            </a:r>
            <a:r>
              <a:rPr lang="en-US" altLang="ja-JP" dirty="0"/>
              <a:t>be</a:t>
            </a:r>
            <a:r>
              <a:rPr lang="ja-JP" altLang="en-US" dirty="0"/>
              <a:t> </a:t>
            </a:r>
            <a:r>
              <a:rPr lang="en-US" altLang="ja-JP" dirty="0"/>
              <a:t>provided</a:t>
            </a:r>
            <a:endParaRPr kumimoji="1" lang="ja-JP" altLang="en-US" dirty="0"/>
          </a:p>
        </p:txBody>
      </p:sp>
      <p:sp>
        <p:nvSpPr>
          <p:cNvPr id="7" name="右矢印 4">
            <a:extLst>
              <a:ext uri="{FF2B5EF4-FFF2-40B4-BE49-F238E27FC236}">
                <a16:creationId xmlns:a16="http://schemas.microsoft.com/office/drawing/2014/main" id="{C8DE6EC9-2422-E97C-845E-4757B6BE7C4C}"/>
              </a:ext>
            </a:extLst>
          </p:cNvPr>
          <p:cNvSpPr/>
          <p:nvPr/>
        </p:nvSpPr>
        <p:spPr>
          <a:xfrm rot="16200000">
            <a:off x="2161191" y="5448565"/>
            <a:ext cx="616688" cy="574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70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71FB35-6C01-981B-F49E-DF0940D0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18" y="-237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attention model for keywords extraction</a:t>
            </a:r>
            <a:b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Skimming product information from company web information)</a:t>
            </a:r>
            <a:endParaRPr kumimoji="1" lang="ja-JP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5504000-02BC-C68B-ED36-FBA3784098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088" y="1324047"/>
            <a:ext cx="6225078" cy="494688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BD5529-090E-EE18-D69A-5BC9E15D6443}"/>
              </a:ext>
            </a:extLst>
          </p:cNvPr>
          <p:cNvSpPr txBox="1"/>
          <p:nvPr/>
        </p:nvSpPr>
        <p:spPr>
          <a:xfrm>
            <a:off x="4570588" y="1318617"/>
            <a:ext cx="252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(With patent or not)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74D6C5-E97E-53CF-3550-8FA34D41C81E}"/>
              </a:ext>
            </a:extLst>
          </p:cNvPr>
          <p:cNvSpPr txBox="1"/>
          <p:nvPr/>
        </p:nvSpPr>
        <p:spPr>
          <a:xfrm>
            <a:off x="6838103" y="3328942"/>
            <a:ext cx="212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coefficients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6FB65C-263B-99AB-8881-A8C52328B646}"/>
              </a:ext>
            </a:extLst>
          </p:cNvPr>
          <p:cNvSpPr txBox="1"/>
          <p:nvPr/>
        </p:nvSpPr>
        <p:spPr>
          <a:xfrm>
            <a:off x="7030257" y="5361334"/>
            <a:ext cx="212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coefficients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489B91E6-C850-13F2-5020-1E897A6DE52D}"/>
              </a:ext>
            </a:extLst>
          </p:cNvPr>
          <p:cNvSpPr/>
          <p:nvPr/>
        </p:nvSpPr>
        <p:spPr>
          <a:xfrm>
            <a:off x="8961441" y="3513608"/>
            <a:ext cx="393938" cy="21156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EB216DA-487E-9000-1A0E-97BAD53E80FF}"/>
              </a:ext>
            </a:extLst>
          </p:cNvPr>
          <p:cNvSpPr txBox="1"/>
          <p:nvPr/>
        </p:nvSpPr>
        <p:spPr>
          <a:xfrm>
            <a:off x="8444752" y="4202111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keyword extraction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D9AFF4B-176E-923E-A05D-E8C27153C1F9}"/>
              </a:ext>
            </a:extLst>
          </p:cNvPr>
          <p:cNvSpPr txBox="1"/>
          <p:nvPr/>
        </p:nvSpPr>
        <p:spPr>
          <a:xfrm>
            <a:off x="1165413" y="6276362"/>
            <a:ext cx="104169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Motohashi, K. and Zhu, C., Identifying Technology Opportunity Using a Dual-attention Model and a Technology-market Concordance Matrix, forthcoming </a:t>
            </a:r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Forecasting and Social Change</a:t>
            </a:r>
            <a:endParaRPr lang="ja-JP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03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B12C0-C1AF-294B-8902-FFB59216C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398" y="1399731"/>
            <a:ext cx="4840465" cy="52229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4A5E27-5797-AE49-89DD-3B70BB74A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323" y="1595126"/>
            <a:ext cx="2846159" cy="21016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C8D4A7-3BB6-1B49-9263-6531F2533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4943" y="1499572"/>
            <a:ext cx="2829260" cy="21016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8133E4-0D37-2F48-A90F-75EE400F8021}"/>
              </a:ext>
            </a:extLst>
          </p:cNvPr>
          <p:cNvSpPr txBox="1"/>
          <p:nvPr/>
        </p:nvSpPr>
        <p:spPr>
          <a:xfrm>
            <a:off x="7964514" y="112921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endParaRPr lang="en-CN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4C40863-B491-3A51-D38D-F5717701E684}"/>
              </a:ext>
            </a:extLst>
          </p:cNvPr>
          <p:cNvCxnSpPr>
            <a:cxnSpLocks/>
          </p:cNvCxnSpPr>
          <p:nvPr/>
        </p:nvCxnSpPr>
        <p:spPr>
          <a:xfrm flipV="1">
            <a:off x="5276483" y="2398310"/>
            <a:ext cx="650793" cy="431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B33427F-C776-81F0-E305-1811A4F33BF1}"/>
              </a:ext>
            </a:extLst>
          </p:cNvPr>
          <p:cNvCxnSpPr>
            <a:cxnSpLocks/>
          </p:cNvCxnSpPr>
          <p:nvPr/>
        </p:nvCxnSpPr>
        <p:spPr>
          <a:xfrm flipV="1">
            <a:off x="5231390" y="3332480"/>
            <a:ext cx="3521160" cy="1930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1F03D0E-3B4F-F547-8BCF-41C0D46A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02645"/>
            <a:ext cx="11592362" cy="854621"/>
          </a:xfrm>
        </p:spPr>
        <p:txBody>
          <a:bodyPr>
            <a:noAutofit/>
          </a:bodyPr>
          <a:lstStyle/>
          <a:p>
            <a:pPr algn="ctr"/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Dual Attention Model</a:t>
            </a:r>
            <a:b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Hakuto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Co. Ltd (Electronics Device Distributor)</a:t>
            </a:r>
            <a:endParaRPr lang="en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AE881F6-C527-23A2-66E4-376B70063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7033" y="4742456"/>
            <a:ext cx="6471033" cy="2018487"/>
          </a:xfrm>
          <a:prstGeom prst="rect">
            <a:avLst/>
          </a:prstGeom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30A6971D-A37E-D19E-5909-BCAC029F831C}"/>
              </a:ext>
            </a:extLst>
          </p:cNvPr>
          <p:cNvSpPr txBox="1"/>
          <p:nvPr/>
        </p:nvSpPr>
        <p:spPr>
          <a:xfrm>
            <a:off x="1776110" y="1165116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Page level attention</a:t>
            </a:r>
            <a:endParaRPr lang="en-CN" b="1" dirty="0"/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297BEB24-3584-8058-37A8-4E0FFF72B63C}"/>
              </a:ext>
            </a:extLst>
          </p:cNvPr>
          <p:cNvSpPr txBox="1"/>
          <p:nvPr/>
        </p:nvSpPr>
        <p:spPr>
          <a:xfrm>
            <a:off x="9396184" y="417852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word level attention</a:t>
            </a:r>
            <a:endParaRPr lang="en-CN" b="1" dirty="0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CC7BD135-EC86-B6CF-5805-F997BAF75609}"/>
              </a:ext>
            </a:extLst>
          </p:cNvPr>
          <p:cNvSpPr/>
          <p:nvPr/>
        </p:nvSpPr>
        <p:spPr>
          <a:xfrm>
            <a:off x="8264076" y="3933160"/>
            <a:ext cx="686884" cy="6146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46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D8233A-69A2-B62C-B79E-86F0D14F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492" y="113284"/>
            <a:ext cx="110490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model and its usage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Diagram&#10;&#10;Description automatically generated">
            <a:extLst>
              <a:ext uri="{FF2B5EF4-FFF2-40B4-BE49-F238E27FC236}">
                <a16:creationId xmlns:a16="http://schemas.microsoft.com/office/drawing/2014/main" id="{CD44B88E-300B-C10E-466F-D02250D730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87" y="2071341"/>
            <a:ext cx="9827578" cy="390058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70D9D61-5CA9-87D3-B06C-B4BE6F607168}"/>
              </a:ext>
            </a:extLst>
          </p:cNvPr>
          <p:cNvSpPr txBox="1"/>
          <p:nvPr/>
        </p:nvSpPr>
        <p:spPr>
          <a:xfrm>
            <a:off x="7422776" y="3437454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COS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Similarity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80A9405-D458-F473-D264-38B2AC15C72A}"/>
              </a:ext>
            </a:extLst>
          </p:cNvPr>
          <p:cNvSpPr txBox="1"/>
          <p:nvPr/>
        </p:nvSpPr>
        <p:spPr>
          <a:xfrm>
            <a:off x="7422776" y="5552045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COS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Similarity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1C1158D-82FB-A7CE-DB6E-9984BBD6E243}"/>
              </a:ext>
            </a:extLst>
          </p:cNvPr>
          <p:cNvSpPr/>
          <p:nvPr/>
        </p:nvSpPr>
        <p:spPr>
          <a:xfrm>
            <a:off x="5652970" y="4804794"/>
            <a:ext cx="1612490" cy="7472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4A4298-3EF4-4678-C60D-7B93B74FC2B1}"/>
              </a:ext>
            </a:extLst>
          </p:cNvPr>
          <p:cNvSpPr/>
          <p:nvPr/>
        </p:nvSpPr>
        <p:spPr>
          <a:xfrm>
            <a:off x="8932028" y="2720355"/>
            <a:ext cx="1538748" cy="7472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DDBAEF-AABC-8F8B-8792-79F97A0F9AD9}"/>
              </a:ext>
            </a:extLst>
          </p:cNvPr>
          <p:cNvSpPr/>
          <p:nvPr/>
        </p:nvSpPr>
        <p:spPr>
          <a:xfrm>
            <a:off x="10525060" y="3815240"/>
            <a:ext cx="1347019" cy="531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Estimated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D97E956-1FA5-B4E5-2D4C-257F982F79D2}"/>
              </a:ext>
            </a:extLst>
          </p:cNvPr>
          <p:cNvSpPr txBox="1"/>
          <p:nvPr/>
        </p:nvSpPr>
        <p:spPr>
          <a:xfrm>
            <a:off x="827257" y="1502940"/>
            <a:ext cx="95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new firm’s alignment information for opportunity identification 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837D609-8F3E-7793-8DA4-D8382DF4FD92}"/>
              </a:ext>
            </a:extLst>
          </p:cNvPr>
          <p:cNvSpPr/>
          <p:nvPr/>
        </p:nvSpPr>
        <p:spPr>
          <a:xfrm>
            <a:off x="8890793" y="4804793"/>
            <a:ext cx="1538748" cy="7472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51BFF2A-E7DB-607C-B7D6-063095CEFF3E}"/>
              </a:ext>
            </a:extLst>
          </p:cNvPr>
          <p:cNvSpPr/>
          <p:nvPr/>
        </p:nvSpPr>
        <p:spPr>
          <a:xfrm>
            <a:off x="5652970" y="2720354"/>
            <a:ext cx="1538748" cy="7472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61B8457-D481-B2EF-600D-AF232AE55803}"/>
              </a:ext>
            </a:extLst>
          </p:cNvPr>
          <p:cNvSpPr txBox="1"/>
          <p:nvPr/>
        </p:nvSpPr>
        <p:spPr>
          <a:xfrm>
            <a:off x="1093695" y="6201058"/>
            <a:ext cx="104169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Motohashi, K. and Zhu, C., Identifying Technology Opportunity Using a Dual-attention Model and a Technology-market Concordance Matrix, forthcoming </a:t>
            </a:r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Forecasting and Social Change</a:t>
            </a:r>
            <a:endParaRPr lang="ja-JP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00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5BD69-D855-4E3F-A8DA-446510E0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39" y="47874"/>
            <a:ext cx="10515600" cy="843823"/>
          </a:xfrm>
        </p:spPr>
        <p:txBody>
          <a:bodyPr/>
          <a:lstStyle/>
          <a:p>
            <a:pPr algn="ctr"/>
            <a:r>
              <a:rPr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ja-JP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ja-JP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  <a:endParaRPr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212D36-E191-458F-85E3-65B86E73E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39" y="896686"/>
            <a:ext cx="10873739" cy="5726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(Goal) Suggesting product/service for patents by using technology-product converting model </a:t>
            </a:r>
          </a:p>
          <a:p>
            <a:pPr marL="0" indent="0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(Dataset)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Firm’s web text + patent info for three countries (CN, JP, US) (will be supplied by Tong Xinyu)</a:t>
            </a:r>
          </a:p>
          <a:p>
            <a:pPr marL="0" indent="0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(Process)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modeling of tech (patent info.) to see the technology evolution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product related keywords by dual attention model from scraped website information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technology-product converting model and come up with suggested products based on some existing patents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40E7FE-A13D-45E2-85BF-4FEF3AD7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 </a:t>
            </a:r>
            <a:fld id="{A7E91E6C-9AC8-45AB-8026-66B510B0E4B6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0863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514576-CE3D-63D9-DCDA-8AF96D3C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209"/>
            <a:ext cx="10515600" cy="845050"/>
          </a:xfrm>
        </p:spPr>
        <p:txBody>
          <a:bodyPr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do by timeline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0CC95A-E3F5-D062-AA26-2DADD7617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" y="1250859"/>
            <a:ext cx="12115800" cy="5193484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1st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Week : June 16-20 : </a:t>
            </a:r>
          </a:p>
          <a:p>
            <a:pPr lvl="1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modeling, understanding technical contents </a:t>
            </a:r>
          </a:p>
          <a:p>
            <a:pPr lvl="1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scraping firm’s webpag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in 2018 (wayback machine) 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 Meeting June 23, 12:00- JST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Weeks : June 23-July 4 : </a:t>
            </a:r>
          </a:p>
          <a:p>
            <a:pPr lvl="1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attention model + transformation matrix face validation -&gt; Meeting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July 3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12:00-JST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Weeks : July 7-July 18 :</a:t>
            </a:r>
          </a:p>
          <a:p>
            <a:pPr lvl="1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difference model : topic modeling of 2013-18 patents, 2018-23 patents, 2018 HP and  2023 HP, any change?, Model building 2013-18 P -&gt; 2018 HP and 2018-23 P -&gt; 2023HP) -&gt; Meeting July 14 and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21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12:00-JST</a:t>
            </a:r>
          </a:p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-7</a:t>
            </a:r>
            <a:r>
              <a:rPr kumimoji="1" lang="en-US" altLang="ja-JP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Weeks : July 21-Aug 1 :</a:t>
            </a:r>
          </a:p>
          <a:p>
            <a:pPr lvl="1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Methodological development -&gt; dual attention model (methodological development, use of existing corpus such as Wikipedia), transformation model (not linear projection)</a:t>
            </a:r>
          </a:p>
          <a:p>
            <a:pPr lvl="1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Demo-day Aug 1 12:00- JST</a:t>
            </a:r>
          </a:p>
          <a:p>
            <a:pPr marL="0" indent="0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ja-JP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note that July 3 is Thursday, not Monday!</a:t>
            </a:r>
          </a:p>
          <a:p>
            <a:pPr marL="0" indent="0">
              <a:buNone/>
            </a:pP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3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521</Words>
  <Application>Microsoft Office PowerPoint</Application>
  <PresentationFormat>ワイド画面</PresentationFormat>
  <Paragraphs>69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Process of works</vt:lpstr>
      <vt:lpstr>Dual attention model for keywords extraction (Skimming product information from company web information)</vt:lpstr>
      <vt:lpstr>Example of Dual Attention Model Hakuto Co. Ltd (Electronics Device Distributor)</vt:lpstr>
      <vt:lpstr>Transformation model and its usage</vt:lpstr>
      <vt:lpstr>Introduction for Phase 2</vt:lpstr>
      <vt:lpstr>To do by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一之 元橋</dc:creator>
  <cp:lastModifiedBy>一之 元橋</cp:lastModifiedBy>
  <cp:revision>23</cp:revision>
  <dcterms:created xsi:type="dcterms:W3CDTF">2024-06-03T03:58:33Z</dcterms:created>
  <dcterms:modified xsi:type="dcterms:W3CDTF">2025-06-15T02:54:29Z</dcterms:modified>
</cp:coreProperties>
</file>