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315" r:id="rId4"/>
    <p:sldId id="31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j3LxQ892c8jCJvg3F+FtIv6utD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19F431-A2CB-43C9-9BE9-AF98CB8B2FF8}">
  <a:tblStyle styleId="{3E19F431-A2CB-43C9-9BE9-AF98CB8B2FF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8E6"/>
          </a:solidFill>
        </a:fill>
      </a:tcStyle>
    </a:wholeTbl>
    <a:band1H>
      <a:tcTxStyle/>
      <a:tcStyle>
        <a:tcBdr/>
        <a:fill>
          <a:solidFill>
            <a:srgbClr val="F5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74"/>
  </p:normalViewPr>
  <p:slideViewPr>
    <p:cSldViewPr snapToGrid="0">
      <p:cViewPr varScale="1">
        <p:scale>
          <a:sx n="129" d="100"/>
          <a:sy n="129" d="100"/>
        </p:scale>
        <p:origin x="33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68" Type="http://customschemas.google.com/relationships/presentationmetadata" Target="metadata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0204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30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6e408072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816e408072_2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5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816e408072_2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98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8125" lvl="1">
              <a:buClr>
                <a:schemeClr val="dk1"/>
              </a:buClr>
              <a:buSzPts val="1125"/>
            </a:pPr>
            <a:endParaRPr lang="en-US" altLang="ko-KR" sz="15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701C9-0559-4041-9922-16875EB9E9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1731" y="2710730"/>
            <a:ext cx="2688589" cy="159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54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6e408072_2_2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816e408072_2_22"/>
          <p:cNvSpPr txBox="1">
            <a:spLocks noGrp="1"/>
          </p:cNvSpPr>
          <p:nvPr>
            <p:ph type="subTitle" idx="1"/>
          </p:nvPr>
        </p:nvSpPr>
        <p:spPr>
          <a:xfrm>
            <a:off x="917045" y="3585288"/>
            <a:ext cx="8534400" cy="233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634"/>
              </a:buClr>
              <a:buSzPts val="3200"/>
              <a:buNone/>
              <a:defRPr sz="3200" b="1">
                <a:solidFill>
                  <a:srgbClr val="FAA63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6e408072_2_25"/>
          <p:cNvSpPr txBox="1"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6e408072_2_27"/>
          <p:cNvSpPr txBox="1"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5333"/>
              <a:buFont typeface="Arial"/>
              <a:buNone/>
              <a:defRPr sz="5333" b="1" cap="none">
                <a:solidFill>
                  <a:srgbClr val="4D4D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6e408072_2_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816e408072_2_30"/>
          <p:cNvSpPr txBox="1">
            <a:spLocks noGrp="1"/>
          </p:cNvSpPr>
          <p:nvPr>
            <p:ph type="ctrTitle"/>
          </p:nvPr>
        </p:nvSpPr>
        <p:spPr>
          <a:xfrm>
            <a:off x="4490241" y="4276090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816e408072_2_30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4" name="Google Shape;104;g816e408072_2_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816e408072_2_30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g816e408072_2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816e408072_2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1731" y="2285356"/>
            <a:ext cx="2688589" cy="159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6e408072_2_38"/>
          <p:cNvSpPr txBox="1">
            <a:spLocks noGrp="1"/>
          </p:cNvSpPr>
          <p:nvPr>
            <p:ph type="ctrTitle"/>
          </p:nvPr>
        </p:nvSpPr>
        <p:spPr>
          <a:xfrm>
            <a:off x="775407" y="1398696"/>
            <a:ext cx="2551993" cy="6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None/>
              <a:defRPr sz="4000" b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g816e408072_2_38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g816e408072_2_38"/>
          <p:cNvCxnSpPr/>
          <p:nvPr/>
        </p:nvCxnSpPr>
        <p:spPr>
          <a:xfrm>
            <a:off x="4566920" y="1455743"/>
            <a:ext cx="0" cy="44119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g816e408072_2_38"/>
          <p:cNvPicPr preferRelativeResize="0"/>
          <p:nvPr/>
        </p:nvPicPr>
        <p:blipFill rotWithShape="1">
          <a:blip r:embed="rId2">
            <a:alphaModFix/>
          </a:blip>
          <a:srcRect r="9511" b="4897"/>
          <a:stretch/>
        </p:blipFill>
        <p:spPr>
          <a:xfrm>
            <a:off x="8064499" y="4320414"/>
            <a:ext cx="4127499" cy="25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6e408072_2_43"/>
          <p:cNvSpPr txBox="1">
            <a:spLocks noGrp="1"/>
          </p:cNvSpPr>
          <p:nvPr>
            <p:ph type="ctrTitle"/>
          </p:nvPr>
        </p:nvSpPr>
        <p:spPr>
          <a:xfrm>
            <a:off x="0" y="2790712"/>
            <a:ext cx="12192000" cy="5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816e408072_2_43"/>
          <p:cNvSpPr txBox="1">
            <a:spLocks noGrp="1"/>
          </p:cNvSpPr>
          <p:nvPr>
            <p:ph type="subTitle" idx="1"/>
          </p:nvPr>
        </p:nvSpPr>
        <p:spPr>
          <a:xfrm>
            <a:off x="1" y="3613382"/>
            <a:ext cx="12192000" cy="4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6" name="Google Shape;116;g816e408072_2_43"/>
          <p:cNvCxnSpPr/>
          <p:nvPr/>
        </p:nvCxnSpPr>
        <p:spPr>
          <a:xfrm>
            <a:off x="766763" y="3429000"/>
            <a:ext cx="1065847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816e408072_2_47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119" name="Google Shape;119;g816e408072_2_47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120" name="Google Shape;120;g816e408072_2_47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121" name="Google Shape;121;g816e408072_2_47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g816e408072_2_47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g816e408072_2_47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6e408072_2_5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16e408072_2_54"/>
          <p:cNvSpPr txBox="1">
            <a:spLocks noGrp="1"/>
          </p:cNvSpPr>
          <p:nvPr>
            <p:ph type="ctrTitle"/>
          </p:nvPr>
        </p:nvSpPr>
        <p:spPr>
          <a:xfrm>
            <a:off x="0" y="3771059"/>
            <a:ext cx="1219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g816e408072_2_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2668" y="6299487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816e408072_2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930" y="1877795"/>
            <a:ext cx="2644140" cy="156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816e408072_2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440" y="443066"/>
            <a:ext cx="941800" cy="340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816e408072_2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0760" y="3116408"/>
            <a:ext cx="941800" cy="340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12" name="Shape 12"/>
            <p:cNvSpPr/>
            <p:nvPr userDrawn="1"/>
          </p:nvSpPr>
          <p:spPr>
            <a:xfrm>
              <a:off x="0" y="6502623"/>
              <a:ext cx="3573087" cy="218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Copyright © 2020 </a:t>
              </a:r>
              <a:r>
                <a:rPr lang="en-US" altLang="ko-KR" sz="750" kern="120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PT Sans"/>
                  <a:cs typeface="PT Sans"/>
                  <a:sym typeface="PT Sans"/>
                </a:rPr>
                <a:t>BESPIN GLOBAL, Inc.</a:t>
              </a:r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All rights reserved   |  Confidential </a:t>
              </a:r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0" y="6357966"/>
              <a:ext cx="3386574" cy="2257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750" spc="-20" baseline="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http://www.bespinglobal.com</a:t>
              </a:r>
            </a:p>
          </p:txBody>
        </p:sp>
      </p:grpSp>
      <p:cxnSp>
        <p:nvCxnSpPr>
          <p:cNvPr id="14" name="직선 연결선 13"/>
          <p:cNvCxnSpPr/>
          <p:nvPr userDrawn="1"/>
        </p:nvCxnSpPr>
        <p:spPr>
          <a:xfrm>
            <a:off x="281940" y="6239212"/>
            <a:ext cx="11628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1940" y="774229"/>
            <a:ext cx="1162812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90430" y="6335101"/>
            <a:ext cx="419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414988" y="248206"/>
            <a:ext cx="10800000" cy="508878"/>
          </a:xfr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Title [</a:t>
            </a:r>
            <a:r>
              <a:rPr lang="ko-KR" altLang="en-US" dirty="0"/>
              <a:t>서브타이틀 없는 경우 사용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5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25" name="Google Shape;25;p55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26" name="Google Shape;26;p55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27" name="Google Shape;27;p55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55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5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55"/>
          <p:cNvSpPr txBox="1">
            <a:spLocks noGrp="1"/>
          </p:cNvSpPr>
          <p:nvPr>
            <p:ph type="ctrTitle"/>
          </p:nvPr>
        </p:nvSpPr>
        <p:spPr>
          <a:xfrm>
            <a:off x="414988" y="248206"/>
            <a:ext cx="10800000" cy="50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0"/>
          <p:cNvSpPr txBox="1">
            <a:spLocks noGrp="1"/>
          </p:cNvSpPr>
          <p:nvPr>
            <p:ph type="ctrTitle"/>
          </p:nvPr>
        </p:nvSpPr>
        <p:spPr>
          <a:xfrm>
            <a:off x="4490241" y="4276090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3" name="Google Shape;43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60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1731" y="2285356"/>
            <a:ext cx="2688589" cy="159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1"/>
          <p:cNvSpPr txBox="1">
            <a:spLocks noGrp="1"/>
          </p:cNvSpPr>
          <p:nvPr>
            <p:ph type="ctrTitle"/>
          </p:nvPr>
        </p:nvSpPr>
        <p:spPr>
          <a:xfrm>
            <a:off x="775407" y="1398696"/>
            <a:ext cx="2551993" cy="6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None/>
              <a:defRPr sz="4000" b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61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61"/>
          <p:cNvCxnSpPr/>
          <p:nvPr/>
        </p:nvCxnSpPr>
        <p:spPr>
          <a:xfrm>
            <a:off x="4566920" y="1455743"/>
            <a:ext cx="0" cy="441197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" name="Google Shape;51;p61"/>
          <p:cNvPicPr preferRelativeResize="0"/>
          <p:nvPr/>
        </p:nvPicPr>
        <p:blipFill rotWithShape="1">
          <a:blip r:embed="rId2">
            <a:alphaModFix/>
          </a:blip>
          <a:srcRect r="9511" b="4897"/>
          <a:stretch/>
        </p:blipFill>
        <p:spPr>
          <a:xfrm>
            <a:off x="8064499" y="4320414"/>
            <a:ext cx="4127499" cy="25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>
            <a:spLocks noGrp="1"/>
          </p:cNvSpPr>
          <p:nvPr>
            <p:ph type="ctrTitle"/>
          </p:nvPr>
        </p:nvSpPr>
        <p:spPr>
          <a:xfrm>
            <a:off x="0" y="2790712"/>
            <a:ext cx="12192000" cy="5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ctr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subTitle" idx="1"/>
          </p:nvPr>
        </p:nvSpPr>
        <p:spPr>
          <a:xfrm>
            <a:off x="1" y="3613382"/>
            <a:ext cx="12192000" cy="4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5" name="Google Shape;55;p62"/>
          <p:cNvCxnSpPr/>
          <p:nvPr/>
        </p:nvCxnSpPr>
        <p:spPr>
          <a:xfrm>
            <a:off x="766763" y="3429000"/>
            <a:ext cx="1065847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3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58" name="Google Shape;58;p63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59" name="Google Shape;59;p63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60" name="Google Shape;60;p63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63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63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4"/>
          <p:cNvSpPr txBox="1">
            <a:spLocks noGrp="1"/>
          </p:cNvSpPr>
          <p:nvPr>
            <p:ph type="ctrTitle"/>
          </p:nvPr>
        </p:nvSpPr>
        <p:spPr>
          <a:xfrm>
            <a:off x="0" y="3771059"/>
            <a:ext cx="1219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2668" y="6299487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930" y="1877795"/>
            <a:ext cx="2644140" cy="156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440" y="443066"/>
            <a:ext cx="941800" cy="340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0760" y="3116408"/>
            <a:ext cx="941800" cy="340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6e408072_2_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816e408072_2_6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816e408072_2_6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0" name="Google Shape;80;g816e408072_2_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816e408072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1731" y="2710730"/>
            <a:ext cx="2688589" cy="159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g816e408072_2_6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3" name="Google Shape;83;g816e408072_2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816e408072_2_14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86" name="Google Shape;86;g816e408072_2_14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2020 BESPIN GLOBAL, Inc. All rights reserved   |  Confidential </a:t>
              </a:r>
              <a:endParaRPr/>
            </a:p>
          </p:txBody>
        </p:sp>
        <p:sp>
          <p:nvSpPr>
            <p:cNvPr id="87" name="Google Shape;87;g816e408072_2_14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/>
            </a:p>
          </p:txBody>
        </p:sp>
      </p:grpSp>
      <p:cxnSp>
        <p:nvCxnSpPr>
          <p:cNvPr id="88" name="Google Shape;88;g816e408072_2_14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g816e408072_2_14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g816e408072_2_14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816e408072_2_14"/>
          <p:cNvSpPr txBox="1">
            <a:spLocks noGrp="1"/>
          </p:cNvSpPr>
          <p:nvPr>
            <p:ph type="ctrTitle"/>
          </p:nvPr>
        </p:nvSpPr>
        <p:spPr>
          <a:xfrm>
            <a:off x="414988" y="248206"/>
            <a:ext cx="10800000" cy="50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6e408072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g816e408072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g816e408072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g816e408072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816e408072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lvl="0">
              <a:buSzPts val="3150"/>
            </a:pPr>
            <a:r>
              <a:rPr lang="ko-KR" altLang="en-US" sz="3100" dirty="0"/>
              <a:t>웅진 </a:t>
            </a:r>
            <a:r>
              <a:rPr lang="en-US" altLang="ko-KR" sz="3100" dirty="0"/>
              <a:t>Toolchain Cloud Architecture</a:t>
            </a:r>
            <a:endParaRPr sz="3150" dirty="0"/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 dirty="0"/>
              <a:t>2020.03.23.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6e408072_2_265"/>
          <p:cNvSpPr txBox="1">
            <a:spLocks noGrp="1"/>
          </p:cNvSpPr>
          <p:nvPr>
            <p:ph type="ctrTitle"/>
          </p:nvPr>
        </p:nvSpPr>
        <p:spPr>
          <a:xfrm>
            <a:off x="414987" y="252374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+mn-ea"/>
                <a:ea typeface="+mn-ea"/>
              </a:rPr>
              <a:t>웅진</a:t>
            </a:r>
            <a:r>
              <a:rPr lang="en-US" sz="2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Toolchain Cloud Architecture</a:t>
            </a:r>
            <a:endParaRPr sz="24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2" name="Google Shape;362;g816e408072_2_265"/>
          <p:cNvSpPr/>
          <p:nvPr/>
        </p:nvSpPr>
        <p:spPr>
          <a:xfrm>
            <a:off x="8858457" y="1528912"/>
            <a:ext cx="2151288" cy="4431764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3" name="Google Shape;363;g816e408072_2_265"/>
          <p:cNvSpPr/>
          <p:nvPr/>
        </p:nvSpPr>
        <p:spPr>
          <a:xfrm>
            <a:off x="4820645" y="1308024"/>
            <a:ext cx="6503137" cy="4781266"/>
          </a:xfrm>
          <a:prstGeom prst="roundRect">
            <a:avLst>
              <a:gd name="adj" fmla="val 176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65" name="Google Shape;365;g816e408072_2_265"/>
          <p:cNvSpPr/>
          <p:nvPr/>
        </p:nvSpPr>
        <p:spPr>
          <a:xfrm>
            <a:off x="5602072" y="1528912"/>
            <a:ext cx="2203681" cy="4431761"/>
          </a:xfrm>
          <a:prstGeom prst="roundRect">
            <a:avLst>
              <a:gd name="adj" fmla="val 1584"/>
            </a:avLst>
          </a:prstGeom>
          <a:noFill/>
          <a:ln w="19050" cap="flat" cmpd="sng">
            <a:solidFill>
              <a:srgbClr val="F7981F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66" name="Google Shape;366;g816e408072_2_265"/>
          <p:cNvSpPr/>
          <p:nvPr/>
        </p:nvSpPr>
        <p:spPr>
          <a:xfrm>
            <a:off x="5930900" y="1705623"/>
            <a:ext cx="1730189" cy="900000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375" name="Google Shape;375;g816e408072_2_265"/>
          <p:cNvSpPr/>
          <p:nvPr/>
        </p:nvSpPr>
        <p:spPr>
          <a:xfrm>
            <a:off x="6362009" y="1381908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ap-northeast-1a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76" name="Google Shape;376;g816e408072_2_265"/>
          <p:cNvSpPr/>
          <p:nvPr/>
        </p:nvSpPr>
        <p:spPr>
          <a:xfrm>
            <a:off x="9403113" y="1411899"/>
            <a:ext cx="9557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16191F"/>
                </a:solidFill>
                <a:highlight>
                  <a:srgbClr val="FFFFFF"/>
                </a:highlight>
                <a:latin typeface="+mn-ea"/>
                <a:ea typeface="+mn-ea"/>
                <a:cs typeface="Arial"/>
                <a:sym typeface="Arial"/>
              </a:rPr>
              <a:t>ap-northeast-1c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381" name="Google Shape;381;g816e408072_2_265"/>
          <p:cNvGrpSpPr/>
          <p:nvPr/>
        </p:nvGrpSpPr>
        <p:grpSpPr>
          <a:xfrm>
            <a:off x="6424797" y="1933155"/>
            <a:ext cx="655250" cy="475930"/>
            <a:chOff x="4432290" y="1882122"/>
            <a:chExt cx="850546" cy="655397"/>
          </a:xfrm>
        </p:grpSpPr>
        <p:pic>
          <p:nvPicPr>
            <p:cNvPr id="382" name="Google Shape;382;g816e408072_2_265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17433" y="1882122"/>
              <a:ext cx="480259" cy="495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g816e408072_2_265"/>
            <p:cNvSpPr txBox="1"/>
            <p:nvPr/>
          </p:nvSpPr>
          <p:spPr>
            <a:xfrm>
              <a:off x="4432290" y="2371901"/>
              <a:ext cx="850546" cy="16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chemeClr val="dk1"/>
                  </a:solidFill>
                  <a:latin typeface="+mn-ea"/>
                  <a:ea typeface="+mn-ea"/>
                </a:rPr>
                <a:t>public-</a:t>
              </a:r>
              <a:r>
                <a:rPr lang="en-US" sz="800" b="1" dirty="0" err="1">
                  <a:solidFill>
                    <a:schemeClr val="dk1"/>
                  </a:solidFill>
                  <a:latin typeface="+mn-ea"/>
                  <a:ea typeface="+mn-ea"/>
                </a:rPr>
                <a:t>nat</a:t>
              </a:r>
              <a:endParaRPr sz="8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379" name="Google Shape;379;g816e408072_2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3238" y="1086733"/>
            <a:ext cx="411300" cy="43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68E661D6-A109-46F6-AFF6-C2DFFCEA82CB}"/>
              </a:ext>
            </a:extLst>
          </p:cNvPr>
          <p:cNvSpPr/>
          <p:nvPr/>
        </p:nvSpPr>
        <p:spPr>
          <a:xfrm>
            <a:off x="3317710" y="2512083"/>
            <a:ext cx="1080000" cy="360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public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3D646A-A86C-4730-BC8F-F9485F3E205E}"/>
              </a:ext>
            </a:extLst>
          </p:cNvPr>
          <p:cNvCxnSpPr>
            <a:cxnSpLocks/>
            <a:stCxn id="73" idx="3"/>
            <a:endCxn id="366" idx="1"/>
          </p:cNvCxnSpPr>
          <p:nvPr/>
        </p:nvCxnSpPr>
        <p:spPr>
          <a:xfrm flipV="1">
            <a:off x="4397710" y="2155623"/>
            <a:ext cx="1533190" cy="53646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E661D6-A109-46F6-AFF6-C2DFFCEA82CB}"/>
              </a:ext>
            </a:extLst>
          </p:cNvPr>
          <p:cNvSpPr/>
          <p:nvPr/>
        </p:nvSpPr>
        <p:spPr>
          <a:xfrm>
            <a:off x="3317710" y="4729292"/>
            <a:ext cx="1080000" cy="360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+mn-ea"/>
              </a:rPr>
              <a:t>mgmt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3D646A-A86C-4730-BC8F-F9485F3E205E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 flipV="1">
            <a:off x="4397710" y="4275745"/>
            <a:ext cx="1533190" cy="633547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3A28C7-FED7-4A19-A147-88EC97D51B1E}"/>
              </a:ext>
            </a:extLst>
          </p:cNvPr>
          <p:cNvSpPr/>
          <p:nvPr/>
        </p:nvSpPr>
        <p:spPr>
          <a:xfrm>
            <a:off x="316308" y="902337"/>
            <a:ext cx="3444873" cy="13567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latin typeface="+mn-ea"/>
              </a:rPr>
              <a:t>Service: </a:t>
            </a:r>
            <a:r>
              <a:rPr lang="en-US" altLang="ko-KR" b="1" dirty="0">
                <a:latin typeface="+mn-ea"/>
              </a:rPr>
              <a:t>common platform (comp)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Region: ap-northeast-2</a:t>
            </a:r>
          </a:p>
          <a:p>
            <a:r>
              <a:rPr lang="en-US" altLang="ko-KR" sz="1400" b="1" dirty="0">
                <a:latin typeface="+mn-ea"/>
              </a:rPr>
              <a:t>Environment: production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샘플 네이밍</a:t>
            </a:r>
            <a:r>
              <a:rPr lang="en-US" altLang="ko-KR" b="1" dirty="0">
                <a:latin typeface="+mn-ea"/>
              </a:rPr>
              <a:t>) prd-comp-apne2-vpc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ko-KR" altLang="en-US" sz="1400" b="1" dirty="0">
              <a:latin typeface="+mn-ea"/>
            </a:endParaRPr>
          </a:p>
        </p:txBody>
      </p:sp>
      <p:cxnSp>
        <p:nvCxnSpPr>
          <p:cNvPr id="51" name="Google Shape;378;g816e408072_2_265">
            <a:extLst>
              <a:ext uri="{FF2B5EF4-FFF2-40B4-BE49-F238E27FC236}">
                <a16:creationId xmlns:a16="http://schemas.microsoft.com/office/drawing/2014/main" id="{FFFCC252-693C-48AD-9895-CEFE6944DED8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flipH="1">
            <a:off x="7661089" y="4274986"/>
            <a:ext cx="1463423" cy="7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BBB88D-AF2D-7149-9D1C-9FC86A7E29F4}"/>
              </a:ext>
            </a:extLst>
          </p:cNvPr>
          <p:cNvGrpSpPr/>
          <p:nvPr/>
        </p:nvGrpSpPr>
        <p:grpSpPr>
          <a:xfrm>
            <a:off x="7838915" y="1899134"/>
            <a:ext cx="509760" cy="483590"/>
            <a:chOff x="9224970" y="2462715"/>
            <a:chExt cx="509760" cy="483590"/>
          </a:xfrm>
        </p:grpSpPr>
        <p:sp>
          <p:nvSpPr>
            <p:cNvPr id="49" name="Google Shape;386;g816e408072_2_265">
              <a:extLst>
                <a:ext uri="{FF2B5EF4-FFF2-40B4-BE49-F238E27FC236}">
                  <a16:creationId xmlns:a16="http://schemas.microsoft.com/office/drawing/2014/main" id="{B1775044-2B69-45C9-98F6-42288AF67C01}"/>
                </a:ext>
              </a:extLst>
            </p:cNvPr>
            <p:cNvSpPr txBox="1"/>
            <p:nvPr/>
          </p:nvSpPr>
          <p:spPr>
            <a:xfrm>
              <a:off x="9224970" y="2835915"/>
              <a:ext cx="509760" cy="110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chemeClr val="dk1"/>
                  </a:solidFill>
                  <a:latin typeface="+mn-ea"/>
                  <a:ea typeface="+mn-ea"/>
                </a:rPr>
                <a:t>gitlab-nlb</a:t>
              </a:r>
              <a:endParaRPr sz="8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40" name="Google Shape;959;p18">
              <a:extLst>
                <a:ext uri="{FF2B5EF4-FFF2-40B4-BE49-F238E27FC236}">
                  <a16:creationId xmlns:a16="http://schemas.microsoft.com/office/drawing/2014/main" id="{13C5F3F3-5863-8E41-B16D-3FAC1F6EA3B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20079" y="2462715"/>
              <a:ext cx="346415" cy="36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8084222F-142D-A74A-8D2D-5AAD47051AF3}"/>
              </a:ext>
            </a:extLst>
          </p:cNvPr>
          <p:cNvCxnSpPr>
            <a:cxnSpLocks/>
            <a:stCxn id="379" idx="2"/>
            <a:endCxn id="40" idx="0"/>
          </p:cNvCxnSpPr>
          <p:nvPr/>
        </p:nvCxnSpPr>
        <p:spPr>
          <a:xfrm rot="5400000">
            <a:off x="8052460" y="1572706"/>
            <a:ext cx="381200" cy="27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3DC37F50-CA29-0E4B-A46E-8B61C91F988A}"/>
              </a:ext>
            </a:extLst>
          </p:cNvPr>
          <p:cNvCxnSpPr>
            <a:cxnSpLocks/>
            <a:stCxn id="40" idx="2"/>
            <a:endCxn id="71" idx="0"/>
          </p:cNvCxnSpPr>
          <p:nvPr/>
        </p:nvCxnSpPr>
        <p:spPr>
          <a:xfrm rot="5400000">
            <a:off x="6272820" y="2248334"/>
            <a:ext cx="1823612" cy="18452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CC96169-1665-5047-BC13-8C07B9FBF677}"/>
              </a:ext>
            </a:extLst>
          </p:cNvPr>
          <p:cNvCxnSpPr>
            <a:cxnSpLocks/>
            <a:stCxn id="379" idx="2"/>
          </p:cNvCxnSpPr>
          <p:nvPr/>
        </p:nvCxnSpPr>
        <p:spPr>
          <a:xfrm rot="16200000" flipH="1">
            <a:off x="8311918" y="1584904"/>
            <a:ext cx="381200" cy="2472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oogle Shape;378;g816e408072_2_265">
            <a:extLst>
              <a:ext uri="{FF2B5EF4-FFF2-40B4-BE49-F238E27FC236}">
                <a16:creationId xmlns:a16="http://schemas.microsoft.com/office/drawing/2014/main" id="{34A626B1-D01F-A44B-ACD0-4AABFB5E15D3}"/>
              </a:ext>
            </a:extLst>
          </p:cNvPr>
          <p:cNvCxnSpPr>
            <a:cxnSpLocks/>
          </p:cNvCxnSpPr>
          <p:nvPr/>
        </p:nvCxnSpPr>
        <p:spPr>
          <a:xfrm>
            <a:off x="8626148" y="2222190"/>
            <a:ext cx="0" cy="20527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A33B870-99A7-2C49-9951-BBA302374356}"/>
              </a:ext>
            </a:extLst>
          </p:cNvPr>
          <p:cNvGrpSpPr/>
          <p:nvPr/>
        </p:nvGrpSpPr>
        <p:grpSpPr>
          <a:xfrm>
            <a:off x="8371268" y="1899134"/>
            <a:ext cx="509760" cy="492702"/>
            <a:chOff x="11291804" y="2475915"/>
            <a:chExt cx="509760" cy="492702"/>
          </a:xfrm>
        </p:grpSpPr>
        <p:sp>
          <p:nvSpPr>
            <p:cNvPr id="63" name="Google Shape;386;g816e408072_2_265">
              <a:extLst>
                <a:ext uri="{FF2B5EF4-FFF2-40B4-BE49-F238E27FC236}">
                  <a16:creationId xmlns:a16="http://schemas.microsoft.com/office/drawing/2014/main" id="{429A4F58-3ECB-5348-B329-B62C1A504077}"/>
                </a:ext>
              </a:extLst>
            </p:cNvPr>
            <p:cNvSpPr txBox="1"/>
            <p:nvPr/>
          </p:nvSpPr>
          <p:spPr>
            <a:xfrm>
              <a:off x="11291804" y="2858227"/>
              <a:ext cx="509760" cy="110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err="1">
                  <a:solidFill>
                    <a:schemeClr val="dk1"/>
                  </a:solidFill>
                  <a:latin typeface="+mn-ea"/>
                  <a:ea typeface="+mn-ea"/>
                </a:rPr>
                <a:t>mgmt-alb</a:t>
              </a:r>
              <a:endParaRPr sz="8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64" name="Google Shape;719;p9">
              <a:extLst>
                <a:ext uri="{FF2B5EF4-FFF2-40B4-BE49-F238E27FC236}">
                  <a16:creationId xmlns:a16="http://schemas.microsoft.com/office/drawing/2014/main" id="{866D6610-E75C-3147-8A3E-8ECB270D6D13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373477" y="2475915"/>
              <a:ext cx="346414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366;g816e408072_2_265"/>
          <p:cNvSpPr/>
          <p:nvPr/>
        </p:nvSpPr>
        <p:spPr>
          <a:xfrm>
            <a:off x="9132058" y="1705623"/>
            <a:ext cx="1730189" cy="900000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sp>
        <p:nvSpPr>
          <p:cNvPr id="67" name="Google Shape;366;g816e408072_2_265"/>
          <p:cNvSpPr/>
          <p:nvPr/>
        </p:nvSpPr>
        <p:spPr>
          <a:xfrm>
            <a:off x="5930900" y="3825745"/>
            <a:ext cx="1730189" cy="900000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8" name="Google Shape;369;g816e408072_2_2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34016" y="3706818"/>
            <a:ext cx="149559" cy="1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397;g816e408072_2_265"/>
          <p:cNvSpPr txBox="1"/>
          <p:nvPr/>
        </p:nvSpPr>
        <p:spPr>
          <a:xfrm>
            <a:off x="6030932" y="4367554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gitlab</a:t>
            </a:r>
            <a:endParaRPr lang="en-US" sz="8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1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33046" y="4082746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97;g816e408072_2_265"/>
          <p:cNvSpPr txBox="1"/>
          <p:nvPr/>
        </p:nvSpPr>
        <p:spPr>
          <a:xfrm>
            <a:off x="6546390" y="4360422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+mn-ea"/>
                <a:ea typeface="+mn-ea"/>
              </a:rPr>
              <a:t>Jenkins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m</a:t>
            </a: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5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8504" y="4075614"/>
            <a:ext cx="257946" cy="2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397;g816e408072_2_265"/>
          <p:cNvSpPr txBox="1"/>
          <p:nvPr/>
        </p:nvSpPr>
        <p:spPr>
          <a:xfrm>
            <a:off x="7092189" y="4367554"/>
            <a:ext cx="462172" cy="1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sonarqube</a:t>
            </a:r>
            <a:r>
              <a:rPr lang="en-US" sz="7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/ </a:t>
            </a:r>
            <a:r>
              <a:rPr lang="en-US" sz="7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apm</a:t>
            </a:r>
            <a:endParaRPr lang="en-US" sz="7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0000"/>
                </a:solidFill>
                <a:latin typeface="+mn-ea"/>
                <a:ea typeface="+mn-ea"/>
              </a:rPr>
              <a:t>m5.large</a:t>
            </a:r>
            <a:endParaRPr sz="80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79" name="Google Shape;398;g816e408072_2_2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4303" y="4082746"/>
            <a:ext cx="257946" cy="2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756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99796" y="1988153"/>
            <a:ext cx="348847" cy="31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756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15588" y="4119322"/>
            <a:ext cx="348847" cy="313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꺾인 연결선[E] 85"/>
          <p:cNvCxnSpPr>
            <a:stCxn id="84" idx="0"/>
            <a:endCxn id="383" idx="2"/>
          </p:cNvCxnSpPr>
          <p:nvPr/>
        </p:nvCxnSpPr>
        <p:spPr>
          <a:xfrm rot="5400000" flipH="1" flipV="1">
            <a:off x="5116099" y="2482999"/>
            <a:ext cx="1710237" cy="156241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  <a:stCxn id="84" idx="3"/>
            <a:endCxn id="67" idx="1"/>
          </p:cNvCxnSpPr>
          <p:nvPr/>
        </p:nvCxnSpPr>
        <p:spPr>
          <a:xfrm flipV="1">
            <a:off x="5364435" y="4275745"/>
            <a:ext cx="566465" cy="24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/>
          <p:cNvCxnSpPr>
            <a:cxnSpLocks/>
            <a:stCxn id="81" idx="0"/>
            <a:endCxn id="379" idx="0"/>
          </p:cNvCxnSpPr>
          <p:nvPr/>
        </p:nvCxnSpPr>
        <p:spPr>
          <a:xfrm rot="5400000" flipH="1" flipV="1">
            <a:off x="6325844" y="-64891"/>
            <a:ext cx="901420" cy="3204668"/>
          </a:xfrm>
          <a:prstGeom prst="bentConnector3">
            <a:avLst>
              <a:gd name="adj1" fmla="val 125360"/>
            </a:avLst>
          </a:prstGeom>
          <a:ln>
            <a:solidFill>
              <a:srgbClr val="92D050"/>
            </a:solidFill>
            <a:prstDash val="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oogle Shape;364;g816e408072_2_26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40986" y="1084195"/>
            <a:ext cx="540000" cy="3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직선 화살표 연결선 100"/>
          <p:cNvCxnSpPr>
            <a:cxnSpLocks/>
            <a:stCxn id="81" idx="3"/>
            <a:endCxn id="366" idx="1"/>
          </p:cNvCxnSpPr>
          <p:nvPr/>
        </p:nvCxnSpPr>
        <p:spPr>
          <a:xfrm>
            <a:off x="5348643" y="2144823"/>
            <a:ext cx="582257" cy="1080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366;g816e408072_2_265">
            <a:extLst>
              <a:ext uri="{FF2B5EF4-FFF2-40B4-BE49-F238E27FC236}">
                <a16:creationId xmlns:a16="http://schemas.microsoft.com/office/drawing/2014/main" id="{D8392A25-0DEF-4565-AB94-234E97195E9D}"/>
              </a:ext>
            </a:extLst>
          </p:cNvPr>
          <p:cNvSpPr/>
          <p:nvPr/>
        </p:nvSpPr>
        <p:spPr>
          <a:xfrm>
            <a:off x="9124512" y="3824986"/>
            <a:ext cx="1730189" cy="900000"/>
          </a:xfrm>
          <a:prstGeom prst="roundRect">
            <a:avLst>
              <a:gd name="adj" fmla="val 289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+mn-ea"/>
              <a:ea typeface="+mn-ea"/>
              <a:cs typeface="Helvetica Neue"/>
              <a:sym typeface="Helvetica Neue"/>
            </a:endParaRPr>
          </a:p>
        </p:txBody>
      </p:sp>
      <p:pic>
        <p:nvPicPr>
          <p:cNvPr id="61" name="Google Shape;369;g816e408072_2_265">
            <a:extLst>
              <a:ext uri="{FF2B5EF4-FFF2-40B4-BE49-F238E27FC236}">
                <a16:creationId xmlns:a16="http://schemas.microsoft.com/office/drawing/2014/main" id="{9B73B924-3765-4B0B-AAE9-95A3620DB9C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27628" y="3706059"/>
            <a:ext cx="149559" cy="1887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378D0-05E0-4DEB-BEFF-9E42DFE4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96605"/>
              </p:ext>
            </p:extLst>
          </p:nvPr>
        </p:nvGraphicFramePr>
        <p:xfrm>
          <a:off x="345367" y="2692083"/>
          <a:ext cx="2737757" cy="1343300"/>
        </p:xfrm>
        <a:graphic>
          <a:graphicData uri="http://schemas.openxmlformats.org/drawingml/2006/table">
            <a:tbl>
              <a:tblPr/>
              <a:tblGrid>
                <a:gridCol w="1202871">
                  <a:extLst>
                    <a:ext uri="{9D8B030D-6E8A-4147-A177-3AD203B41FA5}">
                      <a16:colId xmlns:a16="http://schemas.microsoft.com/office/drawing/2014/main" val="794323270"/>
                    </a:ext>
                  </a:extLst>
                </a:gridCol>
                <a:gridCol w="811708">
                  <a:extLst>
                    <a:ext uri="{9D8B030D-6E8A-4147-A177-3AD203B41FA5}">
                      <a16:colId xmlns:a16="http://schemas.microsoft.com/office/drawing/2014/main" val="3419903406"/>
                    </a:ext>
                  </a:extLst>
                </a:gridCol>
                <a:gridCol w="723178">
                  <a:extLst>
                    <a:ext uri="{9D8B030D-6E8A-4147-A177-3AD203B41FA5}">
                      <a16:colId xmlns:a16="http://schemas.microsoft.com/office/drawing/2014/main" val="3059039449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dirty="0">
                          <a:effectLst/>
                          <a:latin typeface="+mn-ea"/>
                          <a:ea typeface="+mn-ea"/>
                        </a:rPr>
                        <a:t>Security Group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dirty="0">
                          <a:effectLst/>
                          <a:latin typeface="+mn-ea"/>
                          <a:ea typeface="+mn-ea"/>
                        </a:rPr>
                        <a:t>Inbound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effectLst/>
                          <a:latin typeface="+mn-ea"/>
                          <a:ea typeface="+mn-ea"/>
                        </a:rPr>
                        <a:t>Outbound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7605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…-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mgmt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alb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-sg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HTTP 80 </a:t>
                      </a:r>
                      <a:br>
                        <a:rPr lang="en-US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HTTPS 443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Anywhere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8555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…-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jenkins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-sg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TCP 8081</a:t>
                      </a:r>
                      <a:br>
                        <a:rPr lang="en-US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TCP 8088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Anywhere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95066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…-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gitlab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-sg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HTTP 80 </a:t>
                      </a:r>
                      <a:br>
                        <a:rPr lang="en-US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HTTPS 443 </a:t>
                      </a:r>
                      <a:br>
                        <a:rPr lang="en-US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SSH 22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Anywhere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73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…-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sonarqube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-sg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HTTP 80</a:t>
                      </a:r>
                    </a:p>
                  </a:txBody>
                  <a:tcPr marL="16329" marR="16329" marT="10886" marB="10886" anchor="b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Anywhere</a:t>
                      </a:r>
                    </a:p>
                  </a:txBody>
                  <a:tcPr marL="16329" marR="16329" marT="10886" marB="10886" anchor="ctr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85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6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kern="1200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AWS Cloud Architecture Definition</a:t>
            </a:r>
            <a:endParaRPr lang="ko-KR" altLang="en-US" sz="2400" b="1" kern="1200" spc="-60" dirty="0">
              <a:solidFill>
                <a:schemeClr val="dk1"/>
              </a:solidFill>
              <a:latin typeface="+mn-ea"/>
              <a:ea typeface="+mn-ea"/>
              <a:cs typeface="Calibri"/>
            </a:endParaRPr>
          </a:p>
        </p:txBody>
      </p:sp>
      <p:sp>
        <p:nvSpPr>
          <p:cNvPr id="8" name="Google Shape;167;p23"/>
          <p:cNvSpPr txBox="1"/>
          <p:nvPr/>
        </p:nvSpPr>
        <p:spPr>
          <a:xfrm>
            <a:off x="491247" y="793994"/>
            <a:ext cx="11239089" cy="27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8125" lvl="1">
              <a:buClr>
                <a:schemeClr val="dk1"/>
              </a:buClr>
              <a:buSzPts val="1125"/>
            </a:pPr>
            <a:r>
              <a:rPr lang="en-US" altLang="ko-KR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AWS </a:t>
            </a:r>
            <a:r>
              <a:rPr lang="ko-KR" altLang="en-US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리소스 그룹의 정의 표현과 클라우드 아키텍처 구조를 결정하기 위한 카테고리를 정의 합니다</a:t>
            </a:r>
            <a:r>
              <a:rPr lang="en-US" altLang="ko-KR" sz="1400" b="1" spc="-60" dirty="0">
                <a:solidFill>
                  <a:schemeClr val="dk1"/>
                </a:solidFill>
                <a:latin typeface="+mn-ea"/>
                <a:cs typeface="Calibri"/>
                <a:sym typeface="Arial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B0779B-B244-4324-A103-C44FD47F14FC}"/>
              </a:ext>
            </a:extLst>
          </p:cNvPr>
          <p:cNvGrpSpPr/>
          <p:nvPr/>
        </p:nvGrpSpPr>
        <p:grpSpPr>
          <a:xfrm>
            <a:off x="589157" y="3011270"/>
            <a:ext cx="2290114" cy="720000"/>
            <a:chOff x="589157" y="3011270"/>
            <a:chExt cx="2290114" cy="720000"/>
          </a:xfrm>
        </p:grpSpPr>
        <p:grpSp>
          <p:nvGrpSpPr>
            <p:cNvPr id="172" name="Group 26">
              <a:extLst>
                <a:ext uri="{FF2B5EF4-FFF2-40B4-BE49-F238E27FC236}">
                  <a16:creationId xmlns:a16="http://schemas.microsoft.com/office/drawing/2014/main" id="{FCD25163-64B5-467D-9F66-B2F26CC9E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57" y="3011270"/>
              <a:ext cx="2290114" cy="720000"/>
              <a:chOff x="545458" y="4783771"/>
              <a:chExt cx="2293787" cy="1733798"/>
            </a:xfrm>
          </p:grpSpPr>
          <p:sp>
            <p:nvSpPr>
              <p:cNvPr id="178" name="Rounded Rectangle 28">
                <a:extLst>
                  <a:ext uri="{FF2B5EF4-FFF2-40B4-BE49-F238E27FC236}">
                    <a16:creationId xmlns:a16="http://schemas.microsoft.com/office/drawing/2014/main" id="{D3C7845B-6F4A-4899-BF64-390CDBC80BAD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1"/>
                  </a:solidFill>
                  <a:latin typeface="+mn-ea"/>
                  <a:cs typeface="Arial"/>
                </a:endParaRPr>
              </a:p>
            </p:txBody>
          </p:sp>
          <p:sp>
            <p:nvSpPr>
              <p:cNvPr id="181" name="Rounded Rectangle 29">
                <a:extLst>
                  <a:ext uri="{FF2B5EF4-FFF2-40B4-BE49-F238E27FC236}">
                    <a16:creationId xmlns:a16="http://schemas.microsoft.com/office/drawing/2014/main" id="{9D342CD4-4951-46CD-86B1-FA72A6FA972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 dirty="0">
                  <a:solidFill>
                    <a:schemeClr val="tx1"/>
                  </a:solidFill>
                  <a:latin typeface="+mn-ea"/>
                  <a:cs typeface="Arial"/>
                </a:endParaRPr>
              </a:p>
            </p:txBody>
          </p:sp>
        </p:grpSp>
        <p:sp>
          <p:nvSpPr>
            <p:cNvPr id="177" name="TextBox 34">
              <a:extLst>
                <a:ext uri="{FF2B5EF4-FFF2-40B4-BE49-F238E27FC236}">
                  <a16:creationId xmlns:a16="http://schemas.microsoft.com/office/drawing/2014/main" id="{0729B5F4-EDAA-4D46-8D4B-8EE8FB14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8" y="3209688"/>
              <a:ext cx="22901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Arial"/>
                </a:rPr>
                <a:t>Security Group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403568B0-03EC-488B-8CEB-648CAA0C4E10}"/>
              </a:ext>
            </a:extLst>
          </p:cNvPr>
          <p:cNvGrpSpPr/>
          <p:nvPr/>
        </p:nvGrpSpPr>
        <p:grpSpPr>
          <a:xfrm>
            <a:off x="589157" y="4971943"/>
            <a:ext cx="2290114" cy="720000"/>
            <a:chOff x="589157" y="4971943"/>
            <a:chExt cx="2290114" cy="720000"/>
          </a:xfrm>
        </p:grpSpPr>
        <p:sp>
          <p:nvSpPr>
            <p:cNvPr id="183" name="Rounded Rectangle 6">
              <a:extLst>
                <a:ext uri="{FF2B5EF4-FFF2-40B4-BE49-F238E27FC236}">
                  <a16:creationId xmlns:a16="http://schemas.microsoft.com/office/drawing/2014/main" id="{066D5275-3173-4CE9-9C56-862DF7E87586}"/>
                </a:ext>
              </a:extLst>
            </p:cNvPr>
            <p:cNvSpPr/>
            <p:nvPr/>
          </p:nvSpPr>
          <p:spPr>
            <a:xfrm>
              <a:off x="589157" y="4971943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84" name="TextBox 32">
              <a:extLst>
                <a:ext uri="{FF2B5EF4-FFF2-40B4-BE49-F238E27FC236}">
                  <a16:creationId xmlns:a16="http://schemas.microsoft.com/office/drawing/2014/main" id="{CBE3A876-8B22-4F84-8605-F7B057E85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703" y="5170361"/>
              <a:ext cx="218902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7981F"/>
                  </a:solidFill>
                  <a:latin typeface="+mn-ea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F29AAA-71F2-4E0A-8749-CC40F829E5BD}"/>
              </a:ext>
            </a:extLst>
          </p:cNvPr>
          <p:cNvGrpSpPr/>
          <p:nvPr/>
        </p:nvGrpSpPr>
        <p:grpSpPr>
          <a:xfrm>
            <a:off x="589157" y="2030934"/>
            <a:ext cx="2290114" cy="720000"/>
            <a:chOff x="589157" y="2030934"/>
            <a:chExt cx="2290114" cy="720000"/>
          </a:xfrm>
        </p:grpSpPr>
        <p:sp>
          <p:nvSpPr>
            <p:cNvPr id="192" name="Rounded Rectangle 21">
              <a:extLst>
                <a:ext uri="{FF2B5EF4-FFF2-40B4-BE49-F238E27FC236}">
                  <a16:creationId xmlns:a16="http://schemas.microsoft.com/office/drawing/2014/main" id="{D847CF8E-E946-4F32-8151-D9FFAFE2B3E8}"/>
                </a:ext>
              </a:extLst>
            </p:cNvPr>
            <p:cNvSpPr/>
            <p:nvPr/>
          </p:nvSpPr>
          <p:spPr>
            <a:xfrm>
              <a:off x="589157" y="2030934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93" name="TextBox 37">
              <a:extLst>
                <a:ext uri="{FF2B5EF4-FFF2-40B4-BE49-F238E27FC236}">
                  <a16:creationId xmlns:a16="http://schemas.microsoft.com/office/drawing/2014/main" id="{A04FB754-AFF7-41E2-846B-EFD647956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8" y="2229352"/>
              <a:ext cx="22901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Arial"/>
                </a:rPr>
                <a:t>Subnet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7C6E73E-0672-44C0-B974-400E425B3237}"/>
              </a:ext>
            </a:extLst>
          </p:cNvPr>
          <p:cNvGrpSpPr/>
          <p:nvPr/>
        </p:nvGrpSpPr>
        <p:grpSpPr>
          <a:xfrm>
            <a:off x="589157" y="3991606"/>
            <a:ext cx="2290114" cy="720000"/>
            <a:chOff x="589157" y="3991606"/>
            <a:chExt cx="2290114" cy="720000"/>
          </a:xfrm>
        </p:grpSpPr>
        <p:sp>
          <p:nvSpPr>
            <p:cNvPr id="196" name="Rounded Rectangle 3">
              <a:extLst>
                <a:ext uri="{FF2B5EF4-FFF2-40B4-BE49-F238E27FC236}">
                  <a16:creationId xmlns:a16="http://schemas.microsoft.com/office/drawing/2014/main" id="{E9D45543-A707-47A3-A2FC-2D63668C9E02}"/>
                </a:ext>
              </a:extLst>
            </p:cNvPr>
            <p:cNvSpPr/>
            <p:nvPr/>
          </p:nvSpPr>
          <p:spPr>
            <a:xfrm>
              <a:off x="589157" y="3991606"/>
              <a:ext cx="2290114" cy="7200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solidFill>
                  <a:schemeClr val="tx1"/>
                </a:solidFill>
                <a:latin typeface="+mn-ea"/>
                <a:cs typeface="Helvetica Neue"/>
              </a:endParaRPr>
            </a:p>
          </p:txBody>
        </p:sp>
        <p:sp>
          <p:nvSpPr>
            <p:cNvPr id="197" name="TextBox 31">
              <a:extLst>
                <a:ext uri="{FF2B5EF4-FFF2-40B4-BE49-F238E27FC236}">
                  <a16:creationId xmlns:a16="http://schemas.microsoft.com/office/drawing/2014/main" id="{A7DFEE8C-C80C-4DFD-9C0A-5D441DA0A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57" y="4190024"/>
              <a:ext cx="2290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414042"/>
                  </a:solidFill>
                  <a:latin typeface="+mn-ea"/>
                  <a:cs typeface="Helvetica Neue"/>
                </a:rPr>
                <a:t>Auto Scaling Group</a:t>
              </a:r>
            </a:p>
          </p:txBody>
        </p:sp>
      </p:grpSp>
      <p:cxnSp>
        <p:nvCxnSpPr>
          <p:cNvPr id="87" name="Straight Connector 84">
            <a:extLst>
              <a:ext uri="{FF2B5EF4-FFF2-40B4-BE49-F238E27FC236}">
                <a16:creationId xmlns:a16="http://schemas.microsoft.com/office/drawing/2014/main" id="{81C83D04-12FA-4443-96B1-E56D520864B1}"/>
              </a:ext>
            </a:extLst>
          </p:cNvPr>
          <p:cNvCxnSpPr>
            <a:cxnSpLocks/>
          </p:cNvCxnSpPr>
          <p:nvPr/>
        </p:nvCxnSpPr>
        <p:spPr>
          <a:xfrm flipH="1">
            <a:off x="3282042" y="1259540"/>
            <a:ext cx="43539" cy="49997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4">
            <a:extLst>
              <a:ext uri="{FF2B5EF4-FFF2-40B4-BE49-F238E27FC236}">
                <a16:creationId xmlns:a16="http://schemas.microsoft.com/office/drawing/2014/main" id="{B2B1DBA3-6062-4F81-9424-7E0F2C394E4A}"/>
              </a:ext>
            </a:extLst>
          </p:cNvPr>
          <p:cNvCxnSpPr>
            <a:cxnSpLocks/>
          </p:cNvCxnSpPr>
          <p:nvPr/>
        </p:nvCxnSpPr>
        <p:spPr>
          <a:xfrm>
            <a:off x="589157" y="1662928"/>
            <a:ext cx="25200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C69272-0CA1-4C6C-A12A-65B343BBA67C}"/>
              </a:ext>
            </a:extLst>
          </p:cNvPr>
          <p:cNvSpPr txBox="1"/>
          <p:nvPr/>
        </p:nvSpPr>
        <p:spPr>
          <a:xfrm>
            <a:off x="3528379" y="1300904"/>
            <a:ext cx="22531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229EF2"/>
                </a:solidFill>
              </a:rPr>
              <a:t>카테고리 기준</a:t>
            </a:r>
            <a:endParaRPr lang="en-US" sz="1600" b="1" dirty="0">
              <a:solidFill>
                <a:srgbClr val="229EF2"/>
              </a:solidFill>
            </a:endParaRPr>
          </a:p>
        </p:txBody>
      </p:sp>
      <p:cxnSp>
        <p:nvCxnSpPr>
          <p:cNvPr id="90" name="Straight Connector 77">
            <a:extLst>
              <a:ext uri="{FF2B5EF4-FFF2-40B4-BE49-F238E27FC236}">
                <a16:creationId xmlns:a16="http://schemas.microsoft.com/office/drawing/2014/main" id="{D7EBB384-1E0D-4A43-B0CA-AB31916CD138}"/>
              </a:ext>
            </a:extLst>
          </p:cNvPr>
          <p:cNvCxnSpPr>
            <a:cxnSpLocks/>
          </p:cNvCxnSpPr>
          <p:nvPr/>
        </p:nvCxnSpPr>
        <p:spPr>
          <a:xfrm flipV="1">
            <a:off x="3528378" y="1662414"/>
            <a:ext cx="7587520" cy="514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85D1D1-6C55-4A7A-B552-B21B4BD02829}"/>
              </a:ext>
            </a:extLst>
          </p:cNvPr>
          <p:cNvGrpSpPr/>
          <p:nvPr/>
        </p:nvGrpSpPr>
        <p:grpSpPr>
          <a:xfrm>
            <a:off x="3528378" y="1980735"/>
            <a:ext cx="7587520" cy="485649"/>
            <a:chOff x="4321451" y="1935908"/>
            <a:chExt cx="7587520" cy="48564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68B7370-82DA-4866-AADD-DA960E69F419}"/>
                </a:ext>
              </a:extLst>
            </p:cNvPr>
            <p:cNvSpPr/>
            <p:nvPr/>
          </p:nvSpPr>
          <p:spPr>
            <a:xfrm>
              <a:off x="4416325" y="1971686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Service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01" name="Straight Connector 77">
              <a:extLst>
                <a:ext uri="{FF2B5EF4-FFF2-40B4-BE49-F238E27FC236}">
                  <a16:creationId xmlns:a16="http://schemas.microsoft.com/office/drawing/2014/main" id="{B5AD00AD-DE75-496C-935A-6DAC8BBB8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2421043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DB11A2-A056-4BCE-832A-C21DEA6C923B}"/>
                </a:ext>
              </a:extLst>
            </p:cNvPr>
            <p:cNvSpPr/>
            <p:nvPr/>
          </p:nvSpPr>
          <p:spPr>
            <a:xfrm>
              <a:off x="5947245" y="1935908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Infrastructure 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가 제공하는 서비스 이름을 정의</a:t>
              </a:r>
              <a:endParaRPr lang="en-US" altLang="ko-KR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latin typeface="+mn-ea"/>
                </a:rPr>
                <a:t>예</a:t>
              </a:r>
              <a:r>
                <a:rPr lang="en-US" altLang="ko-KR" sz="1200" dirty="0">
                  <a:latin typeface="+mn-ea"/>
                </a:rPr>
                <a:t>) opsflex, </a:t>
              </a:r>
              <a:r>
                <a:rPr lang="en-US" altLang="ko-KR" sz="1200" dirty="0" err="1">
                  <a:latin typeface="+mn-ea"/>
                </a:rPr>
                <a:t>opsnow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51CB04-2194-4845-BEE7-565CD9181A3C}"/>
              </a:ext>
            </a:extLst>
          </p:cNvPr>
          <p:cNvGrpSpPr/>
          <p:nvPr/>
        </p:nvGrpSpPr>
        <p:grpSpPr>
          <a:xfrm>
            <a:off x="3528378" y="2784191"/>
            <a:ext cx="7587520" cy="485649"/>
            <a:chOff x="4321451" y="2556611"/>
            <a:chExt cx="7587520" cy="485649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8B4E9AEE-5866-4144-91AE-DE43D559797C}"/>
                </a:ext>
              </a:extLst>
            </p:cNvPr>
            <p:cNvSpPr/>
            <p:nvPr/>
          </p:nvSpPr>
          <p:spPr>
            <a:xfrm>
              <a:off x="4416325" y="2592389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Region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27" name="Straight Connector 77">
              <a:extLst>
                <a:ext uri="{FF2B5EF4-FFF2-40B4-BE49-F238E27FC236}">
                  <a16:creationId xmlns:a16="http://schemas.microsoft.com/office/drawing/2014/main" id="{277684A3-6559-486D-8D90-4E1CB3618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3041746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F5F638D-C073-4AE6-9744-5C1F3F7E52DC}"/>
                </a:ext>
              </a:extLst>
            </p:cNvPr>
            <p:cNvSpPr/>
            <p:nvPr/>
          </p:nvSpPr>
          <p:spPr>
            <a:xfrm>
              <a:off x="5947245" y="2556611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서비스를 제공하고 있는 지역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(</a:t>
              </a:r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리전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ap-northeast-2, us-east-1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7E2DB3-0D37-4323-BD74-9CA0FE7A0CE3}"/>
              </a:ext>
            </a:extLst>
          </p:cNvPr>
          <p:cNvGrpSpPr/>
          <p:nvPr/>
        </p:nvGrpSpPr>
        <p:grpSpPr>
          <a:xfrm>
            <a:off x="3528378" y="3587647"/>
            <a:ext cx="7587520" cy="485649"/>
            <a:chOff x="4321451" y="3128445"/>
            <a:chExt cx="7587520" cy="485649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388F23C-D566-4FE6-8BE1-0EE016667ED9}"/>
                </a:ext>
              </a:extLst>
            </p:cNvPr>
            <p:cNvSpPr/>
            <p:nvPr/>
          </p:nvSpPr>
          <p:spPr>
            <a:xfrm>
              <a:off x="4416325" y="3164223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Environment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37EC2718-ABF8-4C9B-B174-BDB51AAE7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3613580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D33A041-E542-435F-A391-A8D24FA2607D}"/>
                </a:ext>
              </a:extLst>
            </p:cNvPr>
            <p:cNvSpPr/>
            <p:nvPr/>
          </p:nvSpPr>
          <p:spPr>
            <a:xfrm>
              <a:off x="5947245" y="3128445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 런타임 환경을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default: 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한 개의 런타임 환경인 경우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prod,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stg,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dev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97E042-C558-4FA6-8F3C-D103061C76F1}"/>
              </a:ext>
            </a:extLst>
          </p:cNvPr>
          <p:cNvGrpSpPr/>
          <p:nvPr/>
        </p:nvGrpSpPr>
        <p:grpSpPr>
          <a:xfrm>
            <a:off x="3528378" y="5194558"/>
            <a:ext cx="7587520" cy="485649"/>
            <a:chOff x="4321451" y="4567050"/>
            <a:chExt cx="7587520" cy="485649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5BA77DC-5870-48CB-8EC5-E2B68DDF4304}"/>
                </a:ext>
              </a:extLst>
            </p:cNvPr>
            <p:cNvSpPr/>
            <p:nvPr/>
          </p:nvSpPr>
          <p:spPr>
            <a:xfrm>
              <a:off x="4416325" y="4602828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+mn-ea"/>
                </a:rPr>
                <a:t>App</a:t>
              </a:r>
              <a:endParaRPr lang="ko-KR" altLang="en-US" sz="1600" b="1" dirty="0">
                <a:latin typeface="+mn-ea"/>
              </a:endParaRPr>
            </a:p>
          </p:txBody>
        </p:sp>
        <p:cxnSp>
          <p:nvCxnSpPr>
            <p:cNvPr id="139" name="Straight Connector 77">
              <a:extLst>
                <a:ext uri="{FF2B5EF4-FFF2-40B4-BE49-F238E27FC236}">
                  <a16:creationId xmlns:a16="http://schemas.microsoft.com/office/drawing/2014/main" id="{28195569-FC5F-493E-9CC2-AC6CF1924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5052185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A8603DE-2873-470A-A017-8EB53D01C203}"/>
                </a:ext>
              </a:extLst>
            </p:cNvPr>
            <p:cNvSpPr/>
            <p:nvPr/>
          </p:nvSpPr>
          <p:spPr>
            <a:xfrm>
              <a:off x="5947245" y="4567050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서비스를 구성하고 있는 어플리케이션을 정의 합니다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</a:t>
              </a:r>
              <a:endParaRPr lang="ko-KR" altLang="en-US" sz="1200" dirty="0">
                <a:solidFill>
                  <a:srgbClr val="414042"/>
                </a:solidFill>
                <a:latin typeface="+mn-ea"/>
                <a:cs typeface="Arial"/>
              </a:endParaRP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portal, 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ui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-reporting, user-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product-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order-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notification-</a:t>
              </a:r>
              <a:r>
                <a:rPr lang="en-US" altLang="ko-KR" sz="1200" dirty="0" err="1">
                  <a:solidFill>
                    <a:srgbClr val="414042"/>
                  </a:solidFill>
                  <a:latin typeface="+mn-ea"/>
                  <a:cs typeface="Arial"/>
                </a:rPr>
                <a:t>api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, ingest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9BD131-E6D9-404B-9A75-1462310A5C38}"/>
              </a:ext>
            </a:extLst>
          </p:cNvPr>
          <p:cNvGrpSpPr/>
          <p:nvPr/>
        </p:nvGrpSpPr>
        <p:grpSpPr>
          <a:xfrm>
            <a:off x="3528378" y="4391103"/>
            <a:ext cx="7587520" cy="485649"/>
            <a:chOff x="4321451" y="3907932"/>
            <a:chExt cx="7587520" cy="485649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BCCDA6B4-310C-4847-94C0-D973729D9660}"/>
                </a:ext>
              </a:extLst>
            </p:cNvPr>
            <p:cNvSpPr/>
            <p:nvPr/>
          </p:nvSpPr>
          <p:spPr>
            <a:xfrm>
              <a:off x="4416325" y="3943710"/>
              <a:ext cx="1440000" cy="390109"/>
            </a:xfrm>
            <a:prstGeom prst="roundRect">
              <a:avLst>
                <a:gd name="adj" fmla="val 1064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latin typeface="+mn-ea"/>
                </a:rPr>
                <a:t>Management</a:t>
              </a:r>
              <a:endParaRPr lang="ko-KR" altLang="en-US" sz="1500" b="1" dirty="0">
                <a:latin typeface="+mn-ea"/>
              </a:endParaRPr>
            </a:p>
          </p:txBody>
        </p:sp>
        <p:cxnSp>
          <p:nvCxnSpPr>
            <p:cNvPr id="143" name="Straight Connector 77">
              <a:extLst>
                <a:ext uri="{FF2B5EF4-FFF2-40B4-BE49-F238E27FC236}">
                  <a16:creationId xmlns:a16="http://schemas.microsoft.com/office/drawing/2014/main" id="{AFA38F16-9DE8-4068-AC1B-28BC17928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451" y="4393067"/>
              <a:ext cx="7587520" cy="514"/>
            </a:xfrm>
            <a:prstGeom prst="line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D21B66C-9E7F-47C9-93BB-A1577DC2698F}"/>
                </a:ext>
              </a:extLst>
            </p:cNvPr>
            <p:cNvSpPr/>
            <p:nvPr/>
          </p:nvSpPr>
          <p:spPr>
            <a:xfrm>
              <a:off x="5947245" y="3907932"/>
              <a:ext cx="5863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어플리케션을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</a:t>
              </a:r>
              <a:r>
                <a:rPr lang="ko-KR" altLang="en-US" sz="1200" dirty="0" err="1">
                  <a:solidFill>
                    <a:srgbClr val="414042"/>
                  </a:solidFill>
                  <a:latin typeface="+mn-ea"/>
                  <a:cs typeface="Arial"/>
                </a:rPr>
                <a:t>그룹핑하는</a:t>
              </a:r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 네트워크 단위 입니다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. (subnet)</a:t>
              </a:r>
            </a:p>
            <a:p>
              <a:r>
                <a:rPr lang="ko-KR" altLang="en-US" sz="1200" dirty="0">
                  <a:solidFill>
                    <a:srgbClr val="414042"/>
                  </a:solidFill>
                  <a:latin typeface="+mn-ea"/>
                  <a:cs typeface="Arial"/>
                </a:rPr>
                <a:t>예</a:t>
              </a:r>
              <a:r>
                <a:rPr lang="en-US" altLang="ko-KR" sz="1200" dirty="0">
                  <a:solidFill>
                    <a:srgbClr val="414042"/>
                  </a:solidFill>
                  <a:latin typeface="+mn-ea"/>
                  <a:cs typeface="Arial"/>
                </a:rPr>
                <a:t>) opsflex, front, backend, data 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7778AA29-2459-442B-8162-49712FCF60B3}"/>
              </a:ext>
            </a:extLst>
          </p:cNvPr>
          <p:cNvSpPr txBox="1"/>
          <p:nvPr/>
        </p:nvSpPr>
        <p:spPr>
          <a:xfrm>
            <a:off x="649088" y="1301418"/>
            <a:ext cx="26764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29EF2"/>
                </a:solidFill>
              </a:rPr>
              <a:t>AWS </a:t>
            </a:r>
            <a:r>
              <a:rPr lang="ko-KR" altLang="en-US" sz="1600" b="1" dirty="0">
                <a:solidFill>
                  <a:srgbClr val="229EF2"/>
                </a:solidFill>
              </a:rPr>
              <a:t>리소스 그룹</a:t>
            </a:r>
            <a:endParaRPr lang="en-US" sz="1600" b="1" dirty="0">
              <a:solidFill>
                <a:srgbClr val="229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espin Global New">
      <a:dk1>
        <a:srgbClr val="000000"/>
      </a:dk1>
      <a:lt1>
        <a:srgbClr val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Bespin Global New">
      <a:dk1>
        <a:srgbClr val="000000"/>
      </a:dk1>
      <a:lt1>
        <a:srgbClr val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210</Words>
  <Application>Microsoft Office PowerPoint</Application>
  <PresentationFormat>와이드스크린</PresentationFormat>
  <Paragraphs>61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PT Sans</vt:lpstr>
      <vt:lpstr>Malgun Gothic</vt:lpstr>
      <vt:lpstr>Malgun Gothic</vt:lpstr>
      <vt:lpstr>Arial</vt:lpstr>
      <vt:lpstr>Office 테마</vt:lpstr>
      <vt:lpstr>Office 테마</vt:lpstr>
      <vt:lpstr>웅진 Toolchain Cloud Architecture</vt:lpstr>
      <vt:lpstr>웅진 Toolchain Cloud Architecture</vt:lpstr>
      <vt:lpstr>AWS Cloud Architecture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Architecture Template</dc:title>
  <dc:creator>Seonbo Shim (심선보)</dc:creator>
  <cp:lastModifiedBy>Seonbo Shim (심선보)</cp:lastModifiedBy>
  <cp:revision>40</cp:revision>
  <dcterms:created xsi:type="dcterms:W3CDTF">2020-02-17T09:25:58Z</dcterms:created>
  <dcterms:modified xsi:type="dcterms:W3CDTF">2020-03-25T04:57:36Z</dcterms:modified>
</cp:coreProperties>
</file>