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4" r:id="rId6"/>
    <p:sldId id="265" r:id="rId7"/>
    <p:sldId id="266" r:id="rId8"/>
    <p:sldId id="267" r:id="rId9"/>
    <p:sldId id="262" r:id="rId10"/>
    <p:sldId id="263" r:id="rId11"/>
    <p:sldId id="268" r:id="rId12"/>
    <p:sldId id="270" r:id="rId13"/>
    <p:sldId id="271" r:id="rId14"/>
    <p:sldId id="272" r:id="rId15"/>
    <p:sldId id="273" r:id="rId16"/>
    <p:sldId id="274" r:id="rId17"/>
    <p:sldId id="275" r:id="rId18"/>
    <p:sldId id="269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7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74.xml"/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75.xml"/><Relationship Id="rId1" Type="http://schemas.openxmlformats.org/officeDocument/2006/relationships/tags" Target="../tags/tag6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Agent2</a:t>
            </a:r>
            <a:r>
              <a:rPr lang="en-US" altLang="zh-CN"/>
              <a:t>Agent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2025.4.21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A2A </a:t>
            </a:r>
            <a:r>
              <a:rPr lang="zh-CN" altLang="en-US" b="1"/>
              <a:t>与</a:t>
            </a:r>
            <a:r>
              <a:rPr lang="en-US" altLang="zh-CN" b="1"/>
              <a:t> MCP </a:t>
            </a:r>
            <a:r>
              <a:rPr lang="zh-CN" altLang="en-US" b="1"/>
              <a:t>的关系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608330" y="1499235"/>
            <a:ext cx="144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相似点</a:t>
            </a:r>
            <a:endParaRPr lang="zh-CN" altLang="en-US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4730" y="1499235"/>
            <a:ext cx="144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差异点</a:t>
            </a:r>
            <a:endParaRPr lang="zh-CN" altLang="en-US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2116772"/>
            <a:ext cx="5080000" cy="3784600"/>
          </a:xfrm>
          <a:prstGeom prst="rect">
            <a:avLst/>
          </a:prstGeom>
        </p:spPr>
        <p:txBody>
          <a:bodyPr>
            <a:spAutoFit/>
          </a:bodyPr>
          <a:p>
            <a:pPr marL="0" algn="just" defTabSz="266700">
              <a:lnSpc>
                <a:spcPct val="150000"/>
              </a:lnSpc>
              <a:buClrTx/>
              <a:buSzTx/>
              <a:buFontTx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官方认为A2A是对MCP在Agent这一层的补充，关注的是Agent通信而非工具交互，这种结合应该是在系统中已经实现了基于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MCP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协议怎么去嵌入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A2A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。如果系统从零开始搭建，不如直接实现新的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AgentCard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发现能力？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通信模式：均采用客户端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-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服务端架构，支持远程服务调用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消息协议：基于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JSON-RPC 2.0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规范实现请求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/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响应消息封装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实时推送：服务端均支持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Server-Sent Events(SSE)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协议进行异步事件推送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61" name="图片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8380" y="2136140"/>
            <a:ext cx="5480050" cy="12928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/>
          <p:cNvSpPr txBox="1"/>
          <p:nvPr/>
        </p:nvSpPr>
        <p:spPr>
          <a:xfrm>
            <a:off x="6097905" y="3429000"/>
            <a:ext cx="5479415" cy="2676525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266700">
              <a:lnSpc>
                <a:spcPct val="150000"/>
              </a:lnSpc>
              <a:buClrTx/>
              <a:buSzTx/>
              <a:buFontTx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关键差异点：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MCP的价值体现：当协议使用者需要显式管理工具接入时（如定义工具Schema、监控工具调用链），MCP的元数据描述能力和工具生命周期管理特性才得以充分发挥。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A2A的封装特性：若将工具层完全抽象为Agent的内置能力（黑盒模式），则实际生效的是A2A的Agent交互协议，此时MCP仅作为底层实现细节存在。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A2A</a:t>
            </a:r>
            <a:r>
              <a:rPr lang="zh-CN" altLang="en-US" b="1"/>
              <a:t>协议规范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608330" y="1499235"/>
            <a:ext cx="288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协议参与者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 (Actors)</a:t>
            </a:r>
            <a:endParaRPr lang="en-US" altLang="zh-CN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2116455"/>
            <a:ext cx="7030720" cy="267652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A2A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协议定义了三个主要角色：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用户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(User):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最终使用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Agent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系统来完成任务的人或服务。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客户端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(Client):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代表用户向其他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Agent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发起请求的实体。它可以是另一个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Agent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、一个应用程序或一个服务。它消费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A2A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服务。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远程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Agent (Server):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实现了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A2A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协议接口、接收请求并执行任务的不透明（黑盒）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Agent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。它提供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A2A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服务。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它们之间的关系可以用图表示：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30" name="图片 7" descr="IMG_256"/>
          <p:cNvPicPr>
            <a:picLocks noChangeAspect="1"/>
          </p:cNvPicPr>
          <p:nvPr/>
        </p:nvPicPr>
        <p:blipFill>
          <a:blip r:embed="rId1"/>
          <a:srcRect t="2463" b="4456"/>
          <a:stretch>
            <a:fillRect/>
          </a:stretch>
        </p:blipFill>
        <p:spPr>
          <a:xfrm>
            <a:off x="8697595" y="2117090"/>
            <a:ext cx="2879725" cy="37674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A2A</a:t>
            </a:r>
            <a:r>
              <a:rPr lang="zh-CN" altLang="en-US" b="1"/>
              <a:t>协议规范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608330" y="1499235"/>
            <a:ext cx="432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通信基础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 (Transport &amp; Format)</a:t>
            </a:r>
            <a:endParaRPr lang="en-US" altLang="zh-CN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2116455"/>
            <a:ext cx="5487670" cy="3784600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传输层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(Transport): A2A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使用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HTTP(S)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作为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Client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和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Server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之间的通信载体。这利用了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Web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的广泛基础设施和成熟技术。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消息格式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(Format): A2A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采用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JSON-RPC 2.0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作为数据交换格式。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JSON-RPC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是一种轻量级的远程过程调用协议，使用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JSON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编码，易于解析和生成。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异步通信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(Async):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除了标准的请求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/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响应模式，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A2A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还利用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Server-Sent Events (SSE)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实现从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Server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到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Client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的单向流式数据推送，非常适合实时更新任务状态或逐步发送结果。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497320" y="177895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基于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JSON-RPC 2.0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的请求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/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响应结构：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31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97003" y="2116455"/>
            <a:ext cx="3554392" cy="21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0018" y="4638675"/>
            <a:ext cx="3572871" cy="216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490335" y="430117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A2A </a:t>
            </a:r>
            <a:r>
              <a:rPr lang="zh-CN" altLang="en-US" sz="1600">
                <a:latin typeface="宋体" panose="02010600030101010101" pitchFamily="2" charset="-122"/>
                <a:ea typeface="宋体" panose="02010600030101010101" pitchFamily="2" charset="-122"/>
              </a:rPr>
              <a:t>协议常用方法：</a:t>
            </a:r>
            <a:endParaRPr lang="zh-CN" altLang="en-US" sz="1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4" name="图片 1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1313815"/>
            <a:ext cx="11003280" cy="55581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A2A</a:t>
            </a:r>
            <a:r>
              <a:rPr lang="zh-CN" altLang="en-US" b="1"/>
              <a:t>协议规范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608330" y="1499235"/>
            <a:ext cx="216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核心数据结构</a:t>
            </a:r>
            <a:endParaRPr lang="zh-CN" altLang="en-US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A2A</a:t>
            </a:r>
            <a:r>
              <a:rPr lang="zh-CN" altLang="en-US" b="1"/>
              <a:t>协议规范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608330" y="1499235"/>
            <a:ext cx="468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Agent 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的「名片」：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Agent Card</a:t>
            </a:r>
            <a:endParaRPr lang="en-US" altLang="zh-CN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2088515"/>
            <a:ext cx="5487670" cy="476948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 defTabSz="266700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AgentCard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是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A2A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中用于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Agent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发现 的关键机制。它是一个公开的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JSON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元数据文件，描述了一个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A2A Server Agent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的基本信息、能力、技能、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API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端点以及所需的认证方式。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indent="0" algn="just" defTabSz="266700" fontAlgn="auto">
              <a:spcBef>
                <a:spcPct val="0"/>
              </a:spcBef>
              <a:spcAft>
                <a:spcPct val="0"/>
              </a:spcAft>
            </a:pPr>
            <a:endParaRPr lang="en-US" altLang="zh-CN" sz="1600">
              <a:latin typeface="Times New Roman" panose="02020603050405020304"/>
              <a:ea typeface="Times New Roman" panose="02020603050405020304"/>
            </a:endParaRPr>
          </a:p>
          <a:p>
            <a:pPr indent="0" algn="just" defTabSz="266700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Client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如何找到一个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Agent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的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Agent Card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？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  <a:tabLst>
                <a:tab pos="266700" algn="l"/>
              </a:tabLs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推荐标准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: A2A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推荐将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Agent Card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托管在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Agent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服务的基础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URL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下的一个 熟知位置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(Well-Known URI)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：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https://&lt;agent-base-url&gt;/.well-known/agent.json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。这类似于许多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Web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标准（如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OpenID Connect Discovery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）的做法。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Client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可以通过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DNS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找到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Agent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的服务器，然后发送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HTTP GET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请求到这个熟知路径来获取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Agent Card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  <a:tabLst>
                <a:tab pos="266700" algn="l"/>
              </a:tabLs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其他方式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: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也可以通过私有注册中心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(Registry)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、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Agent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目录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(Catalog)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或市场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(Marketplace)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来发现和管理 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Agent Card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indent="0" algn="just" defTabSz="266700" fontAlgn="auto">
              <a:spcBef>
                <a:spcPct val="0"/>
              </a:spcBef>
              <a:spcAft>
                <a:spcPct val="0"/>
              </a:spcAft>
            </a:pPr>
            <a:endParaRPr lang="en-US" altLang="zh-CN" sz="1600">
              <a:latin typeface="Calibri" panose="020F0502020204030204"/>
              <a:ea typeface="Calibri" panose="020F0502020204030204"/>
            </a:endParaRPr>
          </a:p>
          <a:p>
            <a:pPr indent="0" algn="just" defTabSz="266700" fontAlgn="auto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Calibri" panose="020F0502020204030204"/>
              </a:rPr>
              <a:t>Client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通过解析 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AgentCard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，就能了解目标 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Agent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能做什么、如何与之通信（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URL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）、是否支持流式传输或推送通知、需要哪种认证方式，以及它具体提供了哪些技能和这些技能的细节。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5" name="图片 1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1875" y="1499235"/>
            <a:ext cx="6080125" cy="50476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A2A</a:t>
            </a:r>
            <a:r>
              <a:rPr lang="zh-CN" altLang="en-US" b="1"/>
              <a:t>协议规范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608330" y="1499235"/>
            <a:ext cx="360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工作的核心单元：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Task</a:t>
            </a:r>
            <a:endParaRPr lang="en-US" altLang="zh-CN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2088515"/>
            <a:ext cx="5487670" cy="378460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 defTabSz="2667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Task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是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A2A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协议中工作流的核心单元。它代表了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Client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请求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Server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完成的一项具体工作，并贯穿整个交互过程。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创建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: Task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总是由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Client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发起（通过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tasks/send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或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tasks/sendSubscribe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方法）。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状态管理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: Task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的状态由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Server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维护和更新。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唯一标识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: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每个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Task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都有一个由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Client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生成的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唯一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ID (id)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，用于在后续的交互（如获取状态、发送补充信息、取消任务）中引用同一个任务。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会话关联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: Client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可以选择性地为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Task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设置一个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sessionId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，将多个相关的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Task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归属于同一个会话中。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</p:txBody>
      </p:sp>
      <p:pic>
        <p:nvPicPr>
          <p:cNvPr id="37" name="图片 14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4135" y="4157980"/>
            <a:ext cx="5163185" cy="24517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403340" y="1931035"/>
            <a:ext cx="517398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 defTabSz="2667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内容交换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  <a:sym typeface="+mn-ea"/>
              </a:rPr>
              <a:t>: Client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  <a:sym typeface="+mn-ea"/>
              </a:rPr>
              <a:t> Server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  <a:sym typeface="+mn-ea"/>
              </a:rPr>
              <a:t> Task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的上下文中交换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  <a:sym typeface="+mn-ea"/>
              </a:rPr>
              <a:t> Message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结果产出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  <a:sym typeface="+mn-ea"/>
              </a:rPr>
              <a:t>: Server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在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  <a:sym typeface="+mn-ea"/>
              </a:rPr>
              <a:t> Task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执行过程中或完成后生成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  <a:sym typeface="+mn-ea"/>
              </a:rPr>
              <a:t> Artifact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作为结果。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endParaRPr lang="zh-CN" altLang="en-US" sz="1600">
              <a:latin typeface="Calibri" panose="020F0502020204030204"/>
              <a:ea typeface="宋体" panose="02010600030101010101" pitchFamily="2" charset="-122"/>
              <a:sym typeface="+mn-ea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None/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  <a:sym typeface="+mn-ea"/>
              </a:rPr>
              <a:t>Task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的生命周期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  <a:sym typeface="+mn-ea"/>
              </a:rPr>
              <a:t> (Lifecycle)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：</a:t>
            </a:r>
            <a:endParaRPr lang="zh-CN" altLang="en-US" sz="1600">
              <a:latin typeface="Calibri" panose="020F0502020204030204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A2A</a:t>
            </a:r>
            <a:r>
              <a:rPr lang="zh-CN" altLang="en-US" b="1"/>
              <a:t>协议规范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608330" y="1499235"/>
            <a:ext cx="432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信息的载体：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Message 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与</a:t>
            </a: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 Part</a:t>
            </a:r>
            <a:endParaRPr lang="en-US" altLang="zh-CN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8330" y="2244090"/>
            <a:ext cx="5487670" cy="378460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latin typeface="Calibri" panose="020F0502020204030204"/>
                <a:ea typeface="Calibri" panose="020F0502020204030204"/>
              </a:rPr>
              <a:t>Message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和 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Part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是 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A2A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中实际承载内容的基本单位。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Part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的设计体现了 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A2A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的模态无关性。通过组合不同的 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Part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，可以构建复杂的多模态消息，例如，一个包含文本指令 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(TextPart)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和相关图片 </a:t>
            </a:r>
            <a:r>
              <a:rPr lang="en-US" altLang="zh-CN" sz="1600">
                <a:latin typeface="Calibri" panose="020F0502020204030204"/>
                <a:ea typeface="Calibri" panose="020F0502020204030204"/>
              </a:rPr>
              <a:t>(FilePart)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的用户请求。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Message: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代表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Client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和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Agent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之间的一次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**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通信回合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(turn)**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。它可以是用户的请求、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Agent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的指令、状态更新、错误信息或任何非最终结果的内容。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lang="en-US" altLang="zh-CN" sz="1600">
                <a:latin typeface="Calibri" panose="020F0502020204030204"/>
                <a:ea typeface="Calibri" panose="020F0502020204030204"/>
                <a:sym typeface="+mn-ea"/>
              </a:rPr>
              <a:t>Message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结构如下：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6000" y="1931035"/>
            <a:ext cx="5487670" cy="4523105"/>
          </a:xfrm>
          <a:prstGeom prst="rect">
            <a:avLst/>
          </a:prstGeom>
        </p:spPr>
        <p:txBody>
          <a:bodyPr wrap="square">
            <a:spAutoFit/>
          </a:bodyPr>
          <a:p>
            <a:pPr marL="28575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  <a:sym typeface="+mn-ea"/>
              </a:rPr>
              <a:t>Part: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是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  <a:sym typeface="+mn-ea"/>
              </a:rPr>
              <a:t> Message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  <a:sym typeface="+mn-ea"/>
              </a:rPr>
              <a:t> Artifact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内部包含的具体内容片段。一个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  <a:sym typeface="+mn-ea"/>
              </a:rPr>
              <a:t> Message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或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  <a:sym typeface="+mn-ea"/>
              </a:rPr>
              <a:t> Artifact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可以由一个或多个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  <a:sym typeface="+mn-ea"/>
              </a:rPr>
              <a:t> Part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组成，每个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  <a:sym typeface="+mn-ea"/>
              </a:rPr>
              <a:t> Part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  <a:sym typeface="+mn-ea"/>
              </a:rPr>
              <a:t>可以有不同的类型和内容。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None/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Part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是一个联合类型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(Union Type)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，可以是以下几种具体类型之一：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285750" lvl="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n"/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TextPart: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包含纯文本内容。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285750" lvl="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n"/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FilePart: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包含文件数据。文件内容可以通过两种方式提供：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</a:t>
            </a:r>
            <a:endParaRPr lang="en-US" altLang="zh-CN" sz="1600">
              <a:latin typeface="Calibri" panose="020F0502020204030204"/>
              <a:ea typeface="宋体" panose="02010600030101010101" pitchFamily="2" charset="-122"/>
            </a:endParaRPr>
          </a:p>
          <a:p>
            <a:pPr marL="285750" lvl="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n"/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bytes: Base64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编码的文件内容（适用于较小文件）。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285750" lvl="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n"/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uri: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指向文件资源的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URI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（适用于较大文件或外部存储的文件）。两者互斥。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  <a:p>
            <a:pPr marL="285750" lvl="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n"/>
            </a:pP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DataPart: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包含结构化的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 JSON 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数据。常用于传输表单数据、配置信息或需要精确结构的输入</a:t>
            </a:r>
            <a:r>
              <a:rPr lang="en-US" altLang="zh-CN" sz="1600">
                <a:latin typeface="Calibri" panose="020F0502020204030204"/>
                <a:ea typeface="宋体" panose="02010600030101010101" pitchFamily="2" charset="-122"/>
              </a:rPr>
              <a:t>/</a:t>
            </a:r>
            <a:r>
              <a:rPr lang="zh-CN" altLang="en-US" sz="1600">
                <a:latin typeface="Calibri" panose="020F0502020204030204"/>
                <a:ea typeface="宋体" panose="02010600030101010101" pitchFamily="2" charset="-122"/>
              </a:rPr>
              <a:t>输出。</a:t>
            </a:r>
            <a:endParaRPr lang="zh-CN" altLang="en-US" sz="1600">
              <a:latin typeface="Calibri" panose="020F0502020204030204"/>
              <a:ea typeface="宋体" panose="02010600030101010101" pitchFamily="2" charset="-122"/>
            </a:endParaRPr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608330" y="5266690"/>
          <a:ext cx="5487035" cy="1066800"/>
        </p:xfrm>
        <a:graphic>
          <a:graphicData uri="http://schemas.openxmlformats.org/drawingml/2006/table">
            <a:tbl>
              <a:tblPr/>
              <a:tblGrid>
                <a:gridCol w="5487035"/>
              </a:tblGrid>
              <a:tr h="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</a:pPr>
                      <a:endParaRPr lang="en-US" altLang="zh-CN" sz="1000">
                        <a:latin typeface="Lucida Console" panose="020B0609040504020204"/>
                        <a:ea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>
                          <a:latin typeface="Lucida Console" panose="020B0609040504020204"/>
                          <a:ea typeface="宋体" panose="02010600030101010101" pitchFamily="2" charset="-122"/>
                        </a:rPr>
                        <a:t>interface Message {</a:t>
                      </a:r>
                      <a:endParaRPr lang="en-US" altLang="zh-CN" sz="1000">
                        <a:latin typeface="Lucida Console" panose="020B0609040504020204"/>
                        <a:ea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>
                          <a:latin typeface="Lucida Console" panose="020B0609040504020204"/>
                          <a:ea typeface="宋体" panose="02010600030101010101" pitchFamily="2" charset="-122"/>
                        </a:rPr>
                        <a:t>  role: "user" | "agent";  // 消息发送者的角色</a:t>
                      </a:r>
                      <a:endParaRPr lang="en-US" altLang="zh-CN" sz="1000">
                        <a:latin typeface="Lucida Console" panose="020B0609040504020204"/>
                        <a:ea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>
                          <a:latin typeface="Lucida Console" panose="020B0609040504020204"/>
                          <a:ea typeface="宋体" panose="02010600030101010101" pitchFamily="2" charset="-122"/>
                        </a:rPr>
                        <a:t>  parts: Part[];  // 包含的实际内容部分列表 (至少一个)</a:t>
                      </a:r>
                      <a:endParaRPr lang="en-US" altLang="zh-CN" sz="1000">
                        <a:latin typeface="Lucida Console" panose="020B0609040504020204"/>
                        <a:ea typeface="宋体" panose="02010600030101010101" pitchFamily="2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</a:pPr>
                      <a:r>
                        <a:rPr lang="en-US" altLang="zh-CN" sz="1000">
                          <a:latin typeface="Lucida Console" panose="020B0609040504020204"/>
                          <a:ea typeface="宋体" panose="02010600030101010101" pitchFamily="2" charset="-122"/>
                        </a:rPr>
                        <a:t>  metadata?: Record&lt;string, any&gt; | null;  // 与消息相关的任意元数据</a:t>
                      </a:r>
                      <a:endParaRPr lang="en-US" altLang="zh-CN" sz="1000">
                        <a:latin typeface="Lucida Console" panose="020B0609040504020204"/>
                        <a:ea typeface="宋体" panose="02010600030101010101" pitchFamily="2" charset="-122"/>
                      </a:endParaRPr>
                    </a:p>
                    <a:p>
                      <a:pPr indent="0" algn="l" fontAlgn="auto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lang="en-US" altLang="zh-CN" sz="1000">
                          <a:latin typeface="Lucida Console" panose="020B0609040504020204"/>
                          <a:ea typeface="宋体" panose="02010600030101010101" pitchFamily="2" charset="-122"/>
                        </a:rPr>
                        <a:t>}</a:t>
                      </a:r>
                      <a:endParaRPr lang="en-US" altLang="zh-CN" sz="1000">
                        <a:latin typeface="Lucida Console" panose="020B0609040504020204"/>
                        <a:ea typeface="宋体" panose="02010600030101010101" pitchFamily="2" charset="-122"/>
                      </a:endParaRPr>
                    </a:p>
                    <a:p>
                      <a:pPr indent="0" algn="l" fontAlgn="auto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US" altLang="zh-CN" sz="1000">
                        <a:latin typeface="Lucida Console" panose="020B0609040504020204"/>
                        <a:ea typeface="宋体" panose="02010600030101010101" pitchFamily="2" charset="-122"/>
                      </a:endParaRPr>
                    </a:p>
                  </a:txBody>
                  <a:tcPr marL="68580" marR="68580" marT="0" marB="0" anchor="t" anchorCtr="0">
                    <a:lnL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8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总结</a:t>
            </a:r>
            <a:endParaRPr lang="zh-CN" altLang="en-US" b="1"/>
          </a:p>
        </p:txBody>
      </p:sp>
      <p:sp>
        <p:nvSpPr>
          <p:cNvPr id="3" name="文本框 2"/>
          <p:cNvSpPr txBox="1"/>
          <p:nvPr/>
        </p:nvSpPr>
        <p:spPr>
          <a:xfrm>
            <a:off x="608330" y="1620520"/>
            <a:ext cx="10968990" cy="2399665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在谷歌之前已有部分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Agent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通信协议（如国内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ANP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），但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A2A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凭借谷歌及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50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余家企业的支持更具发展前景。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A2A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与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MCP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存在一定竞争，但更多是互补关系。虽然理论上工具层可抽象为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Agent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（即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A2A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），但当前多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Agent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协作尚未成熟。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相比之下，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MCP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连接现有工具与</a:t>
            </a:r>
            <a:r>
              <a:rPr lang="en-US" altLang="zh-CN" sz="2000">
                <a:latin typeface="Times New Roman" panose="02020603050405020304"/>
                <a:ea typeface="宋体" panose="02010600030101010101" pitchFamily="2" charset="-122"/>
              </a:rPr>
              <a:t>Agent</a:t>
            </a:r>
            <a:r>
              <a:rPr lang="zh-CN" altLang="en-US" sz="2000">
                <a:latin typeface="宋体" panose="02010600030101010101" pitchFamily="2" charset="-122"/>
                <a:ea typeface="宋体" panose="02010600030101010101" pitchFamily="2" charset="-122"/>
              </a:rPr>
              <a:t>的方案更具落地可行性</a:t>
            </a:r>
            <a:endParaRPr lang="zh-CN" altLang="en-US" sz="20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谷歌</a:t>
            </a:r>
            <a:r>
              <a:rPr lang="en-US" altLang="zh-CN" b="1"/>
              <a:t>Agent2Agent (A2A) </a:t>
            </a:r>
            <a:r>
              <a:rPr lang="zh-CN" altLang="en-US" b="1"/>
              <a:t>协议技术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608330" y="1478280"/>
            <a:ext cx="1096899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1">
                <a:latin typeface="Times New Roman" panose="02020603050405020304"/>
                <a:ea typeface="宋体" panose="02010600030101010101" pitchFamily="2" charset="-122"/>
              </a:rPr>
              <a:t>A2A </a:t>
            </a:r>
            <a:r>
              <a:rPr lang="zh-CN" altLang="en-US" sz="1600" i="1">
                <a:latin typeface="宋体" panose="02010600030101010101" pitchFamily="2" charset="-122"/>
                <a:ea typeface="宋体" panose="02010600030101010101" pitchFamily="2" charset="-122"/>
              </a:rPr>
              <a:t>是一个开放协议，旨在促进 </a:t>
            </a:r>
            <a:r>
              <a:rPr lang="en-US" altLang="zh-CN" sz="1600" i="1">
                <a:latin typeface="Times New Roman" panose="02020603050405020304"/>
                <a:ea typeface="宋体" panose="02010600030101010101" pitchFamily="2" charset="-122"/>
              </a:rPr>
              <a:t>AI Agent</a:t>
            </a:r>
            <a:r>
              <a:rPr lang="zh-CN" altLang="en-US" sz="1600" i="1">
                <a:latin typeface="宋体" panose="02010600030101010101" pitchFamily="2" charset="-122"/>
                <a:ea typeface="宋体" panose="02010600030101010101" pitchFamily="2" charset="-122"/>
              </a:rPr>
              <a:t>之间的协作，特别适用于大规模、多智能体系统的部署</a:t>
            </a:r>
            <a:endParaRPr lang="zh-CN" altLang="en-US" sz="1600" i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608330" y="2076450"/>
            <a:ext cx="144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设计原则</a:t>
            </a:r>
            <a:endParaRPr lang="zh-CN" altLang="en-US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52" name="图片 29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03010" y="2092960"/>
            <a:ext cx="5274310" cy="37515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文本框 15"/>
          <p:cNvSpPr txBox="1"/>
          <p:nvPr/>
        </p:nvSpPr>
        <p:spPr>
          <a:xfrm>
            <a:off x="608330" y="2797810"/>
            <a:ext cx="6120000" cy="3046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just" defTabSz="9144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n"/>
              <a:tabLst>
                <a:tab pos="266700" algn="l"/>
              </a:tabLst>
            </a:pPr>
            <a:r>
              <a:rPr lang="zh-CN" altLang="en-US" sz="1600" b="1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拥抱智能体能力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：支持多智能体在无共享内存</a:t>
            </a:r>
            <a:r>
              <a:rPr lang="en-US" altLang="zh-CN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/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工具的场景下，以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自然、非结构化的协作模式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，避免将其限制为单一</a:t>
            </a:r>
            <a:r>
              <a:rPr lang="en-US" altLang="zh-CN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工具</a:t>
            </a:r>
            <a:r>
              <a:rPr lang="en-US" altLang="zh-CN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”</a:t>
            </a:r>
            <a:endParaRPr lang="zh-CN" altLang="en-US" sz="16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85750" indent="-285750" algn="just" defTabSz="9144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n"/>
              <a:tabLst>
                <a:tab pos="266700" algn="l"/>
              </a:tabLst>
            </a:pPr>
            <a:r>
              <a:rPr lang="zh-CN" altLang="en-US" sz="1600" b="1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基于现有标准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：依托</a:t>
            </a:r>
            <a:r>
              <a:rPr lang="en-US" altLang="zh-CN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HTTP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SSE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、</a:t>
            </a:r>
            <a:r>
              <a:rPr lang="en-US" altLang="zh-CN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JSON-RPC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等通用协议，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确保与现有系统的兼容性，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便于与企业现有</a:t>
            </a:r>
            <a:r>
              <a:rPr lang="en-US" altLang="zh-CN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IT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架构集成</a:t>
            </a:r>
            <a:endParaRPr lang="zh-CN" altLang="en-US" sz="16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85750" indent="-285750" algn="just" defTabSz="9144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n"/>
              <a:tabLst>
                <a:tab pos="266700" algn="l"/>
              </a:tabLst>
            </a:pPr>
            <a:r>
              <a:rPr lang="zh-CN" altLang="en-US" sz="1600" b="1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默认安全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：内置企业级认证与授权机制，兼容</a:t>
            </a:r>
            <a:r>
              <a:rPr lang="en-US" altLang="zh-CN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OpenAPI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安全方案</a:t>
            </a:r>
            <a:endParaRPr lang="zh-CN" altLang="en-US" sz="16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85750" indent="-285750" algn="just" defTabSz="9144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n"/>
              <a:tabLst>
                <a:tab pos="266700" algn="l"/>
              </a:tabLst>
            </a:pPr>
            <a:r>
              <a:rPr lang="zh-CN" altLang="en-US" sz="1600" b="1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支持长期任务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：灵活处理从即时任务到耗时数日的研究，提供实时反馈、通知和状态更新。</a:t>
            </a:r>
            <a:endParaRPr lang="zh-CN" altLang="en-US" sz="1600">
              <a:solidFill>
                <a:schemeClr val="tx1"/>
              </a:solidFill>
              <a:uFillTx/>
              <a:latin typeface="Times New Roman" panose="02020603050405020304" charset="0"/>
              <a:ea typeface="宋体" panose="02010600030101010101" pitchFamily="2" charset="-122"/>
            </a:endParaRPr>
          </a:p>
          <a:p>
            <a:pPr marL="285750" indent="-285750" algn="just" defTabSz="9144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n"/>
              <a:tabLst>
                <a:tab pos="266700" algn="l"/>
              </a:tabLst>
            </a:pPr>
            <a:r>
              <a:rPr lang="zh-CN" altLang="en-US" sz="1600" b="1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多模态支持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：支持文本、音频、视频流等多模态</a:t>
            </a:r>
            <a:r>
              <a:rPr lang="zh-CN" altLang="en-US" sz="1600">
                <a:uFillTx/>
                <a:latin typeface="Times New Roman" panose="02020603050405020304" charset="0"/>
                <a:ea typeface="宋体" panose="02010600030101010101" pitchFamily="2" charset="-122"/>
                <a:sym typeface="+mn-ea"/>
              </a:rPr>
              <a:t>交互</a:t>
            </a:r>
            <a:endParaRPr lang="zh-CN" altLang="en-US" sz="1600">
              <a:uFillTx/>
              <a:latin typeface="Times New Roman" panose="0202060305040502030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3" name="图片 30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4413" y="2076450"/>
            <a:ext cx="5271135" cy="24612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谷歌</a:t>
            </a:r>
            <a:r>
              <a:rPr lang="en-US" altLang="zh-CN" b="1"/>
              <a:t>Agent2Agent (A2A) </a:t>
            </a:r>
            <a:r>
              <a:rPr lang="zh-CN" altLang="en-US" b="1"/>
              <a:t>协议技术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608330" y="1478280"/>
            <a:ext cx="1096899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1">
                <a:latin typeface="Times New Roman" panose="02020603050405020304"/>
                <a:ea typeface="宋体" panose="02010600030101010101" pitchFamily="2" charset="-122"/>
              </a:rPr>
              <a:t>A2A </a:t>
            </a:r>
            <a:r>
              <a:rPr lang="zh-CN" altLang="en-US" sz="1600" i="1">
                <a:latin typeface="宋体" panose="02010600030101010101" pitchFamily="2" charset="-122"/>
                <a:ea typeface="宋体" panose="02010600030101010101" pitchFamily="2" charset="-122"/>
              </a:rPr>
              <a:t>是一个开放协议，旨在促进 </a:t>
            </a:r>
            <a:r>
              <a:rPr lang="en-US" altLang="zh-CN" sz="1600" i="1">
                <a:latin typeface="Times New Roman" panose="02020603050405020304"/>
                <a:ea typeface="宋体" panose="02010600030101010101" pitchFamily="2" charset="-122"/>
              </a:rPr>
              <a:t>AI Agent</a:t>
            </a:r>
            <a:r>
              <a:rPr lang="zh-CN" altLang="en-US" sz="1600" i="1">
                <a:latin typeface="宋体" panose="02010600030101010101" pitchFamily="2" charset="-122"/>
                <a:ea typeface="宋体" panose="02010600030101010101" pitchFamily="2" charset="-122"/>
              </a:rPr>
              <a:t>之间的协作，特别适用于大规模、多智能体系统的部署</a:t>
            </a:r>
            <a:endParaRPr lang="zh-CN" altLang="en-US" sz="1600" i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8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3" y="2797493"/>
            <a:ext cx="5268595" cy="366585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6094730" y="4215765"/>
            <a:ext cx="5482590" cy="245110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 defTabSz="2667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此流程支持简单任务和需要多次交互的复杂任务，特别适合多模态通信环境。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342900" indent="-342900" algn="just" defTabSz="2667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发现：客户端获取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Agent Card，了解智能体的能力；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342900" indent="-342900" algn="just" defTabSz="2667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启动：客户端发送任务请求：即时任务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/长期任务；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342900" indent="-342900" algn="just" defTabSz="2667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处理：服务器处理任务：直接返回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/流式更新；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342900" indent="-342900" algn="just" defTabSz="2667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交互（可选）：客户端发送更多消息，相同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TaskID ；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342900" indent="-342900" algn="just" defTabSz="266700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完成：任务达到终端状态（如completed、failed 或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canceled）。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330" y="2076450"/>
            <a:ext cx="144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  <a:sym typeface="+mn-ea"/>
              </a:rPr>
              <a:t>关键组件</a:t>
            </a:r>
            <a:endParaRPr lang="zh-CN" altLang="en-US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4730" y="2076450"/>
            <a:ext cx="144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  <a:sym typeface="+mn-ea"/>
              </a:rPr>
              <a:t>具体流程</a:t>
            </a:r>
            <a:endParaRPr lang="zh-CN" altLang="en-US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谷歌</a:t>
            </a:r>
            <a:r>
              <a:rPr lang="en-US" altLang="zh-CN" b="1"/>
              <a:t>Agent2Agent (A2A) </a:t>
            </a:r>
            <a:r>
              <a:rPr lang="zh-CN" altLang="en-US" b="1"/>
              <a:t>协议技术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608330" y="1478280"/>
            <a:ext cx="1096899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1">
                <a:latin typeface="Times New Roman" panose="02020603050405020304"/>
                <a:ea typeface="宋体" panose="02010600030101010101" pitchFamily="2" charset="-122"/>
              </a:rPr>
              <a:t>A2A </a:t>
            </a:r>
            <a:r>
              <a:rPr lang="zh-CN" altLang="en-US" sz="1600" i="1">
                <a:latin typeface="宋体" panose="02010600030101010101" pitchFamily="2" charset="-122"/>
                <a:ea typeface="宋体" panose="02010600030101010101" pitchFamily="2" charset="-122"/>
              </a:rPr>
              <a:t>是一个开放协议，旨在促进 </a:t>
            </a:r>
            <a:r>
              <a:rPr lang="en-US" altLang="zh-CN" sz="1600" i="1">
                <a:latin typeface="Times New Roman" panose="02020603050405020304"/>
                <a:ea typeface="宋体" panose="02010600030101010101" pitchFamily="2" charset="-122"/>
              </a:rPr>
              <a:t>AI Agent</a:t>
            </a:r>
            <a:r>
              <a:rPr lang="zh-CN" altLang="en-US" sz="1600" i="1">
                <a:latin typeface="宋体" panose="02010600030101010101" pitchFamily="2" charset="-122"/>
                <a:ea typeface="宋体" panose="02010600030101010101" pitchFamily="2" charset="-122"/>
              </a:rPr>
              <a:t>之间的协作，特别适用于大规模、多智能体系统的部署</a:t>
            </a:r>
            <a:endParaRPr lang="zh-CN" altLang="en-US" sz="1600" i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330" y="2076450"/>
            <a:ext cx="180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Agent Card</a:t>
            </a:r>
            <a:endParaRPr lang="en-US" altLang="zh-CN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2653030"/>
            <a:ext cx="548767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Agent详细介绍，包含agent版本、名称、描述、用途、支持的能力，以json的方式通过http接口暴露给其他Agent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97320" y="1780223"/>
            <a:ext cx="5080000" cy="5077460"/>
          </a:xfrm>
          <a:prstGeom prst="rect">
            <a:avLst/>
          </a:prstGeom>
        </p:spPr>
        <p:txBody>
          <a:bodyPr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capabilities: {</a:t>
            </a:r>
            <a:endParaRPr lang="en-US" altLang="zh-CN" sz="1200">
              <a:latin typeface="Lucida Console" panose="020B0609040504020204"/>
              <a:ea typeface="Lucida Console" panose="020B060904050402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streaming?: boolean;  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是否支持服务器发送事件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(SSE)</a:t>
            </a:r>
            <a:endParaRPr lang="en-US" altLang="zh-CN" sz="1200">
              <a:latin typeface="Lucida Console" panose="020B0609040504020204"/>
              <a:ea typeface="Lucida Console" panose="020B060904050402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pushNotifications?: boolean;  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是否能向客户端推送更新通知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stateTransitionHistory?: boolean;  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是否公开任务状态变更历史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};</a:t>
            </a:r>
            <a:endParaRPr lang="en-US" altLang="zh-CN" sz="1200">
              <a:latin typeface="Lucida Console" panose="020B0609040504020204"/>
              <a:ea typeface="Lucida Console" panose="020B060904050402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// agent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的认证要求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authentication: {</a:t>
            </a:r>
            <a:endParaRPr lang="en-US" altLang="zh-CN" sz="1200">
              <a:latin typeface="Lucida Console" panose="020B0609040504020204"/>
              <a:ea typeface="Lucida Console" panose="020B060904050402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schemes: string[];  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认证方案，如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Basic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、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Bearer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等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credentials?: string;  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私有卡片客户端应使用的凭证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};</a:t>
            </a:r>
            <a:endParaRPr lang="en-US" altLang="zh-CN" sz="1200">
              <a:latin typeface="Lucida Console" panose="020B0609040504020204"/>
              <a:ea typeface="Lucida Console" panose="020B060904050402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defaultInputModes: string[];  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支持的输入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MIME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类型如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"text/plain"</a:t>
            </a:r>
            <a:endParaRPr lang="en-US" altLang="zh-CN" sz="1200">
              <a:latin typeface="Lucida Console" panose="020B0609040504020204"/>
              <a:ea typeface="Lucida Console" panose="020B060904050402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defaultOutputModes: string[];  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支持的输出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MIME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类型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技能是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agent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能够执行的独立能力单元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skills: {</a:t>
            </a:r>
            <a:endParaRPr lang="en-US" altLang="zh-CN" sz="1200">
              <a:latin typeface="Lucida Console" panose="020B0609040504020204"/>
              <a:ea typeface="Lucida Console" panose="020B060904050402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id: string;  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技能的唯一标识符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name: string;  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技能的人类可读名称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description: string;  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技能描述 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-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将被客户端或人类用户用作理解技能功能的提示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tags: string[];  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技能能力类别的标签集合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examples?: string[];  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任务示例提示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inputModes?: string[];  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支持的输入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MIME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类型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outputModes?: string[];  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支持的输出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MIME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</a:rPr>
              <a:t>类型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}[];</a:t>
            </a:r>
            <a:endParaRPr lang="en-US" altLang="zh-CN" sz="1200">
              <a:latin typeface="Lucida Console" panose="020B0609040504020204"/>
              <a:ea typeface="Lucida Console" panose="020B0609040504020204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Lucida Console" panose="020B0609040504020204"/>
              </a:rPr>
              <a:t>}</a:t>
            </a:r>
            <a:endParaRPr lang="en-US" altLang="zh-CN" sz="1200">
              <a:latin typeface="Lucida Console" panose="020B0609040504020204"/>
              <a:ea typeface="Lucida Console" panose="020B060904050402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08330" y="3627755"/>
            <a:ext cx="6096000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interface AgentCard {</a:t>
            </a:r>
            <a:endParaRPr lang="en-US" altLang="zh-CN" sz="1200">
              <a:latin typeface="Lucida Console" panose="020B0609040504020204"/>
              <a:ea typeface="Lucida Console" panose="020B060904050402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// agent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的人类可读名称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name: string;</a:t>
            </a:r>
            <a:endParaRPr lang="en-US" altLang="zh-CN" sz="1200">
              <a:latin typeface="Lucida Console" panose="020B0609040504020204"/>
              <a:ea typeface="Lucida Console" panose="020B060904050402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// agent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的人类可读描述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,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用于帮助用户和其他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agent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理解其功能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description: string;</a:t>
            </a:r>
            <a:endParaRPr lang="en-US" altLang="zh-CN" sz="1200">
              <a:latin typeface="Lucida Console" panose="020B0609040504020204"/>
              <a:ea typeface="Lucida Console" panose="020B060904050402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// agent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服务部署的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URL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地址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url: string;</a:t>
            </a:r>
            <a:endParaRPr lang="en-US" altLang="zh-CN" sz="1200">
              <a:latin typeface="Lucida Console" panose="020B0609040504020204"/>
              <a:ea typeface="Lucida Console" panose="020B060904050402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// agent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的服务提供商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provider?: {</a:t>
            </a:r>
            <a:endParaRPr lang="en-US" altLang="zh-CN" sz="1200">
              <a:latin typeface="Lucida Console" panose="020B0609040504020204"/>
              <a:ea typeface="Lucida Console" panose="020B060904050402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  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organization: string;  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组织名称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  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url: string;          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提供商网址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};</a:t>
            </a:r>
            <a:endParaRPr lang="en-US" altLang="zh-CN" sz="1200">
              <a:latin typeface="Lucida Console" panose="020B0609040504020204"/>
              <a:ea typeface="Lucida Console" panose="020B0609040504020204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// agent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版本 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-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格式由提供商决定（例如：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"1.0.0"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）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version: string;</a:t>
            </a:r>
            <a:endParaRPr lang="en-US" altLang="zh-CN" sz="1200">
              <a:latin typeface="Lucida Console" panose="020B0609040504020204"/>
              <a:ea typeface="Lucida Console" panose="020B0609040504020204"/>
              <a:sym typeface="+mn-ea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// 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指向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agent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文档的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URL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（可选）</a:t>
            </a:r>
            <a:endParaRPr lang="zh-CN" altLang="en-US" sz="1200">
              <a:latin typeface="Lucida Console" panose="020B0609040504020204"/>
              <a:ea typeface="宋体" panose="02010600030101010101" pitchFamily="2" charset="-122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documentationUrl?: string;</a:t>
            </a:r>
            <a:endParaRPr lang="en-US" altLang="zh-CN" sz="1200">
              <a:latin typeface="Lucida Console" panose="020B0609040504020204"/>
              <a:ea typeface="Lucida Console" panose="020B0609040504020204"/>
              <a:sym typeface="+mn-ea"/>
            </a:endParaRPr>
          </a:p>
          <a:p>
            <a:pPr marL="0" indent="0" algn="l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  </a:t>
            </a:r>
            <a:r>
              <a:rPr lang="en-US" altLang="zh-CN" sz="1200">
                <a:latin typeface="Lucida Console" panose="020B0609040504020204"/>
                <a:ea typeface="Lucida Console" panose="020B0609040504020204"/>
                <a:sym typeface="+mn-ea"/>
              </a:rPr>
              <a:t>// agent</a:t>
            </a:r>
            <a:r>
              <a:rPr lang="zh-CN" altLang="en-US" sz="1200">
                <a:latin typeface="Lucida Console" panose="020B0609040504020204"/>
                <a:ea typeface="宋体" panose="02010600030101010101" pitchFamily="2" charset="-122"/>
                <a:sym typeface="+mn-ea"/>
              </a:rPr>
              <a:t>支持的可选功能</a:t>
            </a:r>
            <a:endParaRPr lang="en-US" altLang="zh-CN" sz="1200">
              <a:latin typeface="Lucida Console" panose="020B0609040504020204"/>
              <a:ea typeface="Lucida Console" panose="020B0609040504020204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谷歌</a:t>
            </a:r>
            <a:r>
              <a:rPr lang="en-US" altLang="zh-CN" b="1"/>
              <a:t>Agent2Agent (A2A) </a:t>
            </a:r>
            <a:r>
              <a:rPr lang="zh-CN" altLang="en-US" b="1"/>
              <a:t>协议技术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608330" y="1478280"/>
            <a:ext cx="1096899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1">
                <a:latin typeface="Times New Roman" panose="02020603050405020304"/>
                <a:ea typeface="宋体" panose="02010600030101010101" pitchFamily="2" charset="-122"/>
              </a:rPr>
              <a:t>A2A </a:t>
            </a:r>
            <a:r>
              <a:rPr lang="zh-CN" altLang="en-US" sz="1600" i="1">
                <a:latin typeface="宋体" panose="02010600030101010101" pitchFamily="2" charset="-122"/>
                <a:ea typeface="宋体" panose="02010600030101010101" pitchFamily="2" charset="-122"/>
              </a:rPr>
              <a:t>是一个开放协议，旨在促进 </a:t>
            </a:r>
            <a:r>
              <a:rPr lang="en-US" altLang="zh-CN" sz="1600" i="1">
                <a:latin typeface="Times New Roman" panose="02020603050405020304"/>
                <a:ea typeface="宋体" panose="02010600030101010101" pitchFamily="2" charset="-122"/>
              </a:rPr>
              <a:t>AI Agent</a:t>
            </a:r>
            <a:r>
              <a:rPr lang="zh-CN" altLang="en-US" sz="1600" i="1">
                <a:latin typeface="宋体" panose="02010600030101010101" pitchFamily="2" charset="-122"/>
                <a:ea typeface="宋体" panose="02010600030101010101" pitchFamily="2" charset="-122"/>
              </a:rPr>
              <a:t>之间的协作，特别适用于大规模、多智能体系统的部署</a:t>
            </a:r>
            <a:endParaRPr lang="zh-CN" altLang="en-US" sz="1600" i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608330" y="2086610"/>
            <a:ext cx="180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A2A Server</a:t>
            </a:r>
            <a:endParaRPr lang="en-US" altLang="zh-CN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>
            <p:custDataLst>
              <p:tags r:id="rId2"/>
            </p:custDataLst>
          </p:nvPr>
        </p:nvSpPr>
        <p:spPr>
          <a:xfrm>
            <a:off x="608330" y="2518410"/>
            <a:ext cx="548767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Agent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服务端，实现了基于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A2A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协议的接口，接口请求并处理任务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608330" y="3499485"/>
            <a:ext cx="180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A2A Client</a:t>
            </a:r>
            <a:endParaRPr lang="en-US" altLang="zh-CN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608330" y="3932555"/>
            <a:ext cx="548767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使用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A2A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协议的应用，用于调用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A2A Server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端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608330" y="4492625"/>
            <a:ext cx="180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Artifact</a:t>
            </a:r>
            <a:endParaRPr lang="en-US" altLang="zh-CN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>
            <p:custDataLst>
              <p:tags r:id="rId6"/>
            </p:custDataLst>
          </p:nvPr>
        </p:nvSpPr>
        <p:spPr>
          <a:xfrm>
            <a:off x="608330" y="4922520"/>
            <a:ext cx="548767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Agent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处理任务时的输出结果，可以是多种类型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608330" y="5535295"/>
            <a:ext cx="180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Part</a:t>
            </a:r>
            <a:endParaRPr lang="en-US" altLang="zh-CN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608330" y="5967095"/>
            <a:ext cx="548767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组成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Message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、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Artifact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的最小基本单元可以是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 TextPart 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、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 FilePart 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或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 DataPart 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6223000" y="2076450"/>
            <a:ext cx="180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Task</a:t>
            </a:r>
            <a:endParaRPr lang="en-US" altLang="zh-CN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0"/>
            </p:custDataLst>
          </p:nvPr>
        </p:nvSpPr>
        <p:spPr>
          <a:xfrm>
            <a:off x="6096000" y="2508250"/>
            <a:ext cx="5487670" cy="3784600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Agent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处理的核心单元。客户端通过发送消息（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 tasks/send 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或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 tasks/sendSubscribe 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）来启动任务。任务具有唯一的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 Session ID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，任务有以下状态：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submitted 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：任务已提交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working 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：任务在执行中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input-required 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：等待客户端输入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completed 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：任务已完成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failed 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：任务失败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canceled 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：任务被取消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unknown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：状态未知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谷歌</a:t>
            </a:r>
            <a:r>
              <a:rPr lang="en-US" altLang="zh-CN" b="1"/>
              <a:t>Agent2Agent (A2A) </a:t>
            </a:r>
            <a:r>
              <a:rPr lang="zh-CN" altLang="en-US" b="1"/>
              <a:t>协议技术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608330" y="1478280"/>
            <a:ext cx="1096899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1">
                <a:latin typeface="Times New Roman" panose="02020603050405020304"/>
                <a:ea typeface="宋体" panose="02010600030101010101" pitchFamily="2" charset="-122"/>
              </a:rPr>
              <a:t>A2A </a:t>
            </a:r>
            <a:r>
              <a:rPr lang="zh-CN" altLang="en-US" sz="1600" i="1">
                <a:latin typeface="宋体" panose="02010600030101010101" pitchFamily="2" charset="-122"/>
                <a:ea typeface="宋体" panose="02010600030101010101" pitchFamily="2" charset="-122"/>
              </a:rPr>
              <a:t>是一个开放协议，旨在促进 </a:t>
            </a:r>
            <a:r>
              <a:rPr lang="en-US" altLang="zh-CN" sz="1600" i="1">
                <a:latin typeface="Times New Roman" panose="02020603050405020304"/>
                <a:ea typeface="宋体" panose="02010600030101010101" pitchFamily="2" charset="-122"/>
              </a:rPr>
              <a:t>AI Agent</a:t>
            </a:r>
            <a:r>
              <a:rPr lang="zh-CN" altLang="en-US" sz="1600" i="1">
                <a:latin typeface="宋体" panose="02010600030101010101" pitchFamily="2" charset="-122"/>
                <a:ea typeface="宋体" panose="02010600030101010101" pitchFamily="2" charset="-122"/>
              </a:rPr>
              <a:t>之间的协作，特别适用于大规模、多智能体系统的部署</a:t>
            </a:r>
            <a:endParaRPr lang="zh-CN" altLang="en-US" sz="1600" i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330" y="2076450"/>
            <a:ext cx="180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Message</a:t>
            </a:r>
            <a:endParaRPr lang="en-US" altLang="zh-CN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2653030"/>
            <a:ext cx="6480000" cy="4154170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</a:pP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Agent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任务相关请求都是用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JSON-RPC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通信，每种不同的消息用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method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进行区分，同时对应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</a:rPr>
              <a:t>param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</a:rPr>
              <a:t>、消息响应都在协议中做了定义：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发送任务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  <a:sym typeface="+mn-ea"/>
              </a:rPr>
              <a:t>tasks/send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  <a:sym typeface="+mn-ea"/>
              </a:rPr>
              <a:t>：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发送任务，协议定义了允许创建新任务、恢复中断的任务、重新执行任务等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  <a:sym typeface="+mn-ea"/>
            </a:endParaRPr>
          </a:p>
          <a:p>
            <a:pPr marL="285750" indent="-28575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获取任务状态（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tasks/get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）：提供额外的主动查询任务执行状态接口，同时根据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historyLength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，返回最后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 N 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项历史记录当作任务进度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  <a:sym typeface="+mn-ea"/>
            </a:endParaRPr>
          </a:p>
          <a:p>
            <a:pPr marL="285750" indent="-28575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取消任务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 tasks/cancel</a:t>
            </a:r>
            <a:endParaRPr lang="en-US" altLang="zh-CN" sz="1600">
              <a:uFillTx/>
              <a:latin typeface="Times New Roman" panose="02020603050405020304"/>
              <a:ea typeface="宋体" panose="02010600030101010101" pitchFamily="2" charset="-122"/>
              <a:sym typeface="+mn-ea"/>
            </a:endParaRPr>
          </a:p>
          <a:p>
            <a:pPr marL="285750" indent="-28575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任务回调通知设置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 tasks/pushNotification/set 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  <a:sym typeface="+mn-ea"/>
            </a:endParaRPr>
          </a:p>
          <a:p>
            <a:pPr marL="285750" indent="-28575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获取任务回调通知设置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 tasks/pushNotification/get</a:t>
            </a:r>
            <a:endParaRPr lang="en-US" altLang="zh-CN" sz="1600">
              <a:uFillTx/>
              <a:latin typeface="Times New Roman" panose="02020603050405020304"/>
              <a:ea typeface="宋体" panose="02010600030101010101" pitchFamily="2" charset="-122"/>
              <a:sym typeface="+mn-ea"/>
            </a:endParaRPr>
          </a:p>
          <a:p>
            <a:pPr marL="285750" indent="-28575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任务创建流式请求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 tasks/resubscribe</a:t>
            </a:r>
            <a:endParaRPr lang="en-US" altLang="zh-CN" sz="1600">
              <a:uFillTx/>
              <a:latin typeface="Times New Roman" panose="02020603050405020304"/>
              <a:ea typeface="宋体" panose="02010600030101010101" pitchFamily="2" charset="-122"/>
              <a:sym typeface="+mn-ea"/>
            </a:endParaRPr>
          </a:p>
          <a:p>
            <a:pPr marL="285750" indent="-28575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</a:pP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任务重建流式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 tasks/resubscribe</a:t>
            </a:r>
            <a:endParaRPr lang="en-US" altLang="zh-CN" sz="1600">
              <a:uFillTx/>
              <a:latin typeface="Times New Roman" panose="020206030504050203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/>
          <p:nvPr/>
        </p:nvPicPr>
        <p:blipFill>
          <a:blip r:embed="rId1"/>
          <a:stretch>
            <a:fillRect/>
          </a:stretch>
        </p:blipFill>
        <p:spPr>
          <a:xfrm>
            <a:off x="7257415" y="1767205"/>
            <a:ext cx="4320000" cy="5040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/>
              <a:t>谷歌</a:t>
            </a:r>
            <a:r>
              <a:rPr lang="en-US" altLang="zh-CN" b="1"/>
              <a:t>Agent2Agent (A2A) </a:t>
            </a:r>
            <a:r>
              <a:rPr lang="zh-CN" altLang="en-US" b="1"/>
              <a:t>协议技术</a:t>
            </a:r>
            <a:endParaRPr lang="zh-CN" altLang="en-US" b="1"/>
          </a:p>
        </p:txBody>
      </p:sp>
      <p:sp>
        <p:nvSpPr>
          <p:cNvPr id="13" name="文本框 12"/>
          <p:cNvSpPr txBox="1"/>
          <p:nvPr/>
        </p:nvSpPr>
        <p:spPr>
          <a:xfrm>
            <a:off x="608330" y="1478280"/>
            <a:ext cx="1096899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 i="1">
                <a:latin typeface="Times New Roman" panose="02020603050405020304"/>
                <a:ea typeface="宋体" panose="02010600030101010101" pitchFamily="2" charset="-122"/>
              </a:rPr>
              <a:t>A2A </a:t>
            </a:r>
            <a:r>
              <a:rPr lang="zh-CN" altLang="en-US" sz="1600" i="1">
                <a:latin typeface="宋体" panose="02010600030101010101" pitchFamily="2" charset="-122"/>
                <a:ea typeface="宋体" panose="02010600030101010101" pitchFamily="2" charset="-122"/>
              </a:rPr>
              <a:t>是一个开放协议，旨在促进 </a:t>
            </a:r>
            <a:r>
              <a:rPr lang="en-US" altLang="zh-CN" sz="1600" i="1">
                <a:latin typeface="Times New Roman" panose="02020603050405020304"/>
                <a:ea typeface="宋体" panose="02010600030101010101" pitchFamily="2" charset="-122"/>
              </a:rPr>
              <a:t>AI Agent</a:t>
            </a:r>
            <a:r>
              <a:rPr lang="zh-CN" altLang="en-US" sz="1600" i="1">
                <a:latin typeface="宋体" panose="02010600030101010101" pitchFamily="2" charset="-122"/>
                <a:ea typeface="宋体" panose="02010600030101010101" pitchFamily="2" charset="-122"/>
              </a:rPr>
              <a:t>之间的协作，特别适用于大规模、多智能体系统的部署</a:t>
            </a:r>
            <a:endParaRPr lang="zh-CN" altLang="en-US" sz="1600" i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8330" y="2076450"/>
            <a:ext cx="180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工作流程</a:t>
            </a:r>
            <a:endParaRPr lang="zh-CN" altLang="en-US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2769235"/>
            <a:ext cx="879348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先通过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/.well-known/agent.json</a:t>
            </a: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发现远程</a:t>
            </a:r>
            <a:r>
              <a:rPr lang="en-US" altLang="zh-CN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Agent</a:t>
            </a:r>
            <a:endParaRPr lang="en-US" altLang="zh-CN" sz="1600">
              <a:uFillTx/>
              <a:latin typeface="Times New Roman" panose="02020603050405020304"/>
              <a:ea typeface="宋体" panose="02010600030101010101" pitchFamily="2" charset="-122"/>
              <a:sym typeface="+mn-ea"/>
            </a:endParaRPr>
          </a:p>
          <a:p>
            <a:pPr marL="342900" indent="-34290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客户端发送任务，支持流式非流式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  <a:sym typeface="+mn-ea"/>
            </a:endParaRPr>
          </a:p>
          <a:p>
            <a:pPr marL="342900" indent="-34290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服务端提供任务管理能力：任务状态查询、取消等接口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  <a:sym typeface="+mn-ea"/>
            </a:endParaRPr>
          </a:p>
          <a:p>
            <a:pPr marL="342900" indent="-342900" algn="just" defTabSz="2667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</a:pPr>
            <a:r>
              <a:rPr lang="zh-CN" altLang="en-US" sz="1600">
                <a:uFillTx/>
                <a:latin typeface="Times New Roman" panose="02020603050405020304"/>
                <a:ea typeface="宋体" panose="02010600030101010101" pitchFamily="2" charset="-122"/>
                <a:sym typeface="+mn-ea"/>
              </a:rPr>
              <a:t>对于需要客户端交互的任务，由服务端在响应中进行输入提示</a:t>
            </a:r>
            <a:endParaRPr lang="zh-CN" altLang="en-US" sz="1600">
              <a:uFillTx/>
              <a:latin typeface="Times New Roman" panose="02020603050405020304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6" name="图片 33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9795" y="7040880"/>
            <a:ext cx="4243070" cy="48069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795" y="1831975"/>
            <a:ext cx="4327525" cy="48025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A2A </a:t>
            </a:r>
            <a:r>
              <a:rPr lang="zh-CN" altLang="en-US" b="1"/>
              <a:t>与</a:t>
            </a:r>
            <a:r>
              <a:rPr lang="en-US" altLang="zh-CN" b="1"/>
              <a:t> MCP </a:t>
            </a:r>
            <a:r>
              <a:rPr lang="zh-CN" altLang="en-US" b="1"/>
              <a:t>的关系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608330" y="1499235"/>
            <a:ext cx="180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标准化协议</a:t>
            </a:r>
            <a:endParaRPr lang="zh-CN" altLang="en-US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4730" y="1499235"/>
            <a:ext cx="180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互补性协议</a:t>
            </a:r>
            <a:endParaRPr lang="zh-CN" altLang="en-US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2117090"/>
            <a:ext cx="5106035" cy="3415030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标准化协议是实现智能体互操作性的关键，尤其在连接智能体与外部系统时。这一需求聚焦于两个相互关联的创新领域：</a:t>
            </a:r>
            <a:r>
              <a:rPr lang="zh-CN" altLang="en-US" sz="1600" b="1">
                <a:latin typeface="Times New Roman" panose="02020603050405020304"/>
                <a:ea typeface="宋体" panose="02010600030101010101" pitchFamily="2" charset="-122"/>
              </a:rPr>
              <a:t>工具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与</a:t>
            </a:r>
            <a:r>
              <a:rPr lang="zh-CN" altLang="en-US" sz="1600" b="1">
                <a:latin typeface="Times New Roman" panose="02020603050405020304"/>
                <a:ea typeface="宋体" panose="02010600030101010101" pitchFamily="2" charset="-122"/>
              </a:rPr>
              <a:t>智能体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工具是具有结构化输入</a:t>
            </a:r>
            <a:r>
              <a:rPr lang="en-US" altLang="zh-CN" sz="1600">
                <a:latin typeface="Times New Roman" panose="02020603050405020304"/>
                <a:ea typeface="Times New Roman" panose="02020603050405020304"/>
              </a:rPr>
              <a:t>/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输出和（通常）明确行为的原子单元。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智能体是能通过工具调用、逻辑推理和用户交互完成新任务的自主应用。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要实现用户目标，智能体应用必须同时协调工具和智能体。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4730" y="2117090"/>
            <a:ext cx="5482590" cy="1198880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266700">
              <a:lnSpc>
                <a:spcPct val="150000"/>
              </a:lnSpc>
              <a:buClrTx/>
              <a:buSzTx/>
              <a:buFontTx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A2A补充MCP，提供有用的工具和上下文给智能体：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MCP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确保智能体能访问数据和工具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A2A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则让智能体能协作处理这些数据，完成任务。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55" name="图片 32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4730" y="3310255"/>
            <a:ext cx="4755515" cy="354774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 b="1"/>
              <a:t>A2A </a:t>
            </a:r>
            <a:r>
              <a:rPr lang="zh-CN" altLang="en-US" b="1"/>
              <a:t>与</a:t>
            </a:r>
            <a:r>
              <a:rPr lang="en-US" altLang="zh-CN" b="1"/>
              <a:t> MCP </a:t>
            </a:r>
            <a:r>
              <a:rPr lang="zh-CN" altLang="en-US" b="1"/>
              <a:t>的关系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608330" y="1499235"/>
            <a:ext cx="144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案例解析</a:t>
            </a:r>
            <a:endParaRPr lang="zh-CN" altLang="en-US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094730" y="1499235"/>
            <a:ext cx="1440000" cy="432000"/>
          </a:xfrm>
          <a:prstGeom prst="rect">
            <a:avLst/>
          </a:prstGeom>
          <a:solidFill>
            <a:schemeClr val="accent1"/>
          </a:soli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anchor="ctr" anchorCtr="0">
            <a:no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结合</a:t>
            </a:r>
            <a:r>
              <a:rPr lang="zh-CN" altLang="en-US" sz="2400" b="1">
                <a:solidFill>
                  <a:schemeClr val="bg1"/>
                </a:solidFill>
                <a:latin typeface="Times New Roman" panose="02020603050405020304"/>
                <a:ea typeface="宋体" panose="02010600030101010101" pitchFamily="2" charset="-122"/>
              </a:rPr>
              <a:t>使用</a:t>
            </a:r>
            <a:endParaRPr lang="zh-CN" altLang="en-US" sz="2400" b="1">
              <a:solidFill>
                <a:schemeClr val="bg1"/>
              </a:solidFill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08330" y="2117090"/>
            <a:ext cx="5106035" cy="4523105"/>
          </a:xfrm>
          <a:prstGeom prst="rect">
            <a:avLst/>
          </a:prstGeom>
        </p:spPr>
        <p:txBody>
          <a:bodyPr wrap="square">
            <a:spAutoFit/>
          </a:bodyPr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以汽车维修店为例：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latin typeface="Times New Roman" panose="02020603050405020304"/>
                <a:ea typeface="宋体" panose="02010600030101010101" pitchFamily="2" charset="-122"/>
              </a:rPr>
              <a:t>现实场景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：维修店员工使用专用工具（如千斤顶、万用表、套筒扳手）诊断和修复故障。他们常需处理陌生问题，过程中涉及与客户沟通、研究解决方案，以及与零件供应商协作。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indent="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600" b="1">
                <a:latin typeface="Times New Roman" panose="02020603050405020304"/>
                <a:ea typeface="宋体" panose="02010600030101010101" pitchFamily="2" charset="-122"/>
              </a:rPr>
              <a:t>智能体</a:t>
            </a:r>
            <a:r>
              <a:rPr lang="zh-CN" altLang="en-US" sz="1600" b="1">
                <a:latin typeface="Times New Roman" panose="02020603050405020304"/>
                <a:ea typeface="宋体" panose="02010600030101010101" pitchFamily="2" charset="-122"/>
              </a:rPr>
              <a:t>使用：</a:t>
            </a:r>
            <a:endParaRPr lang="zh-CN" altLang="en-US" sz="1600" b="1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MCP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协议：连接智能体与结构化工具（如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将平台升高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2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米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，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将扳手向右旋转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4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毫米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）。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  <a:p>
            <a:pPr marL="285750" indent="-285750" algn="just" defTabSz="266700" fontAlgn="auto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charset="0"/>
              <a:buChar char="l"/>
            </a:pP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A2A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协议：支持终端用户或其他智能体与维修工交互（如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我的车有异响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），实现动态对话（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请拍摄左轮照片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，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“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发现液体渗漏，持续多久了？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”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），并协调零件供应商等外部智能体。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094730" y="2117090"/>
            <a:ext cx="5482590" cy="1568450"/>
          </a:xfrm>
          <a:prstGeom prst="rect">
            <a:avLst/>
          </a:prstGeom>
        </p:spPr>
        <p:txBody>
          <a:bodyPr wrap="square">
            <a:spAutoFit/>
          </a:bodyPr>
          <a:p>
            <a:pPr marL="0" algn="just" defTabSz="266700">
              <a:lnSpc>
                <a:spcPct val="150000"/>
              </a:lnSpc>
              <a:buClrTx/>
              <a:buSzTx/>
              <a:buFontTx/>
            </a:pP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谷歌建议将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A2A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建模为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MCP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资源（通过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AgentCard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描述）。这样既能通过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MCP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调用工具，又能通过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A2A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与用户、智能体通信，实现无缝协作。如，一个智能体使用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MCP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从数据库检索数据，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然后通过</a:t>
            </a:r>
            <a:r>
              <a:rPr lang="en-US" altLang="zh-CN" sz="1600">
                <a:latin typeface="Times New Roman" panose="02020603050405020304"/>
                <a:ea typeface="宋体" panose="02010600030101010101" pitchFamily="2" charset="-122"/>
              </a:rPr>
              <a:t> A2A </a:t>
            </a:r>
            <a:r>
              <a:rPr lang="zh-CN" altLang="en-US" sz="1600">
                <a:latin typeface="Times New Roman" panose="02020603050405020304"/>
                <a:ea typeface="宋体" panose="02010600030101010101" pitchFamily="2" charset="-122"/>
              </a:rPr>
              <a:t>与另一个智能体协作分析数据。</a:t>
            </a:r>
            <a:endParaRPr lang="zh-CN" altLang="en-US" sz="1600">
              <a:latin typeface="Times New Roman" panose="02020603050405020304"/>
              <a:ea typeface="宋体" panose="02010600030101010101" pitchFamily="2" charset="-122"/>
            </a:endParaRPr>
          </a:p>
        </p:txBody>
      </p:sp>
      <p:pic>
        <p:nvPicPr>
          <p:cNvPr id="54" name="图片 31" descr="IMG_25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4730" y="3685540"/>
            <a:ext cx="5269230" cy="298704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DIAGRAM_VIRTUALLY_FRAME" val="{&quot;height&quot;:342.6,&quot;left&quot;:47.89999999999999,&quot;top&quot;:163.5,&quot;width&quot;:432.1}"/>
</p:tagLst>
</file>

<file path=ppt/tags/tag67.xml><?xml version="1.0" encoding="utf-8"?>
<p:tagLst xmlns:p="http://schemas.openxmlformats.org/presentationml/2006/main">
  <p:tag name="KSO_WM_DIAGRAM_VIRTUALLY_FRAME" val="{&quot;height&quot;:342.6,&quot;left&quot;:47.89999999999999,&quot;top&quot;:163.5,&quot;width&quot;:432.1}"/>
</p:tagLst>
</file>

<file path=ppt/tags/tag68.xml><?xml version="1.0" encoding="utf-8"?>
<p:tagLst xmlns:p="http://schemas.openxmlformats.org/presentationml/2006/main">
  <p:tag name="KSO_WM_DIAGRAM_VIRTUALLY_FRAME" val="{&quot;height&quot;:342.6,&quot;left&quot;:47.89999999999999,&quot;top&quot;:163.5,&quot;width&quot;:432.1}"/>
</p:tagLst>
</file>

<file path=ppt/tags/tag69.xml><?xml version="1.0" encoding="utf-8"?>
<p:tagLst xmlns:p="http://schemas.openxmlformats.org/presentationml/2006/main">
  <p:tag name="KSO_WM_DIAGRAM_VIRTUALLY_FRAME" val="{&quot;height&quot;:342.6,&quot;left&quot;:47.89999999999999,&quot;top&quot;:163.5,&quot;width&quot;:432.1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42.6,&quot;left&quot;:47.89999999999999,&quot;top&quot;:163.5,&quot;width&quot;:432.1}"/>
</p:tagLst>
</file>

<file path=ppt/tags/tag71.xml><?xml version="1.0" encoding="utf-8"?>
<p:tagLst xmlns:p="http://schemas.openxmlformats.org/presentationml/2006/main">
  <p:tag name="KSO_WM_DIAGRAM_VIRTUALLY_FRAME" val="{&quot;height&quot;:342.6,&quot;left&quot;:47.89999999999999,&quot;top&quot;:163.5,&quot;width&quot;:432.1}"/>
</p:tagLst>
</file>

<file path=ppt/tags/tag72.xml><?xml version="1.0" encoding="utf-8"?>
<p:tagLst xmlns:p="http://schemas.openxmlformats.org/presentationml/2006/main">
  <p:tag name="KSO_WM_DIAGRAM_VIRTUALLY_FRAME" val="{&quot;height&quot;:342.6,&quot;left&quot;:47.89999999999999,&quot;top&quot;:163.5,&quot;width&quot;:432.1}"/>
</p:tagLst>
</file>

<file path=ppt/tags/tag73.xml><?xml version="1.0" encoding="utf-8"?>
<p:tagLst xmlns:p="http://schemas.openxmlformats.org/presentationml/2006/main">
  <p:tag name="KSO_WM_DIAGRAM_VIRTUALLY_FRAME" val="{&quot;height&quot;:342.6,&quot;left&quot;:47.89999999999999,&quot;top&quot;:163.5,&quot;width&quot;:432.1}"/>
</p:tagLst>
</file>

<file path=ppt/tags/tag74.xml><?xml version="1.0" encoding="utf-8"?>
<p:tagLst xmlns:p="http://schemas.openxmlformats.org/presentationml/2006/main">
  <p:tag name="KSO_WM_DIAGRAM_VIRTUALLY_FRAME" val="{&quot;height&quot;:342.6,&quot;left&quot;:47.89999999999999,&quot;top&quot;:163.5,&quot;width&quot;:432.1}"/>
</p:tagLst>
</file>

<file path=ppt/tags/tag75.xml><?xml version="1.0" encoding="utf-8"?>
<p:tagLst xmlns:p="http://schemas.openxmlformats.org/presentationml/2006/main">
  <p:tag name="KSO_WM_DIAGRAM_VIRTUALLY_FRAME" val="{&quot;height&quot;:342.6,&quot;left&quot;:47.89999999999999,&quot;top&quot;:163.5,&quot;width&quot;:432.1}"/>
</p:tagLst>
</file>

<file path=ppt/tags/tag76.xml><?xml version="1.0" encoding="utf-8"?>
<p:tagLst xmlns:p="http://schemas.openxmlformats.org/presentationml/2006/main">
  <p:tag name="TABLE_ENDDRAG_ORIGIN_RECT" val="432*84"/>
  <p:tag name="TABLE_ENDDRAG_RECT" val="47*414*432*8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6273</Words>
  <Application>WPS 演示</Application>
  <PresentationFormat>宽屏</PresentationFormat>
  <Paragraphs>266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Times New Roman</vt:lpstr>
      <vt:lpstr>Wingdings</vt:lpstr>
      <vt:lpstr>Times New Roman</vt:lpstr>
      <vt:lpstr>Lucida Console</vt:lpstr>
      <vt:lpstr>ui-monospace</vt:lpstr>
      <vt:lpstr>Segoe Print</vt:lpstr>
      <vt:lpstr>Calibri</vt:lpstr>
      <vt:lpstr>WPS</vt:lpstr>
      <vt:lpstr>PowerPoint 演示文稿</vt:lpstr>
      <vt:lpstr>PowerPoint 演示文稿</vt:lpstr>
      <vt:lpstr>谷歌Agent2Agent (A2A) 协议技术</vt:lpstr>
      <vt:lpstr>谷歌Agent2Agent (A2A) 协议技术</vt:lpstr>
      <vt:lpstr>谷歌Agent2Agent (A2A) 协议技术</vt:lpstr>
      <vt:lpstr>谷歌Agent2Agent (A2A) 协议技术</vt:lpstr>
      <vt:lpstr>谷歌Agent2Agent (A2A) 协议技术</vt:lpstr>
      <vt:lpstr>A2A 与 MCP 的关系</vt:lpstr>
      <vt:lpstr>A2A 与 MCP 的关系</vt:lpstr>
      <vt:lpstr>A2A 与 MCP 的关系</vt:lpstr>
      <vt:lpstr>A2A 与 MCP 的关系</vt:lpstr>
      <vt:lpstr>协议规范细节拆解</vt:lpstr>
      <vt:lpstr>A2A协议规范</vt:lpstr>
      <vt:lpstr>A2A协议规范</vt:lpstr>
      <vt:lpstr>A2A协议规范</vt:lpstr>
      <vt:lpstr>A2A协议规范</vt:lpstr>
      <vt:lpstr>A2A 与 MCP 的关系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qwj</cp:lastModifiedBy>
  <cp:revision>243</cp:revision>
  <dcterms:created xsi:type="dcterms:W3CDTF">2019-06-19T02:08:00Z</dcterms:created>
  <dcterms:modified xsi:type="dcterms:W3CDTF">2025-04-21T00:27:07Z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8747DD61E50D4B93AAB967EB603773E5_11</vt:lpwstr>
  </property>
</Properties>
</file>