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71" r:id="rId9"/>
    <p:sldId id="262" r:id="rId10"/>
    <p:sldId id="272" r:id="rId11"/>
    <p:sldId id="261" r:id="rId12"/>
    <p:sldId id="263" r:id="rId13"/>
    <p:sldId id="273" r:id="rId14"/>
    <p:sldId id="264" r:id="rId15"/>
    <p:sldId id="265" r:id="rId16"/>
    <p:sldId id="266" r:id="rId17"/>
    <p:sldId id="274" r:id="rId18"/>
    <p:sldId id="275" r:id="rId19"/>
    <p:sldId id="267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7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CCFD6-6C6A-4524-B690-2BD6FF6A56A7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DABCF-A370-43F9-9736-937B86E8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DABCF-A370-43F9-9736-937B86E8C7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3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DABCF-A370-43F9-9736-937B86E8C7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57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DABCF-A370-43F9-9736-937B86E8C7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12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DABCF-A370-43F9-9736-937B86E8C7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7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DABCF-A370-43F9-9736-937B86E8C7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7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DABCF-A370-43F9-9736-937B86E8C7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0967-15CD-BD97-84B5-951BECEBF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73347-4381-6605-C68D-ACF659FA7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1F4ED-D4DC-9627-2264-93D37AB6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2E5A-706A-4C29-97D5-E7080494B92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64269-A70E-AEA7-0880-25429C08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0041-62F8-295D-8A44-820C01B1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6B2-EC11-47E1-B024-C5CA773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8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0AD9-34DC-1B5F-6481-AA660DAD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525EB-F7CA-0128-25DC-AEFED62DA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00006-442D-9AFC-B5AD-5A804030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2E5A-706A-4C29-97D5-E7080494B92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631A0-574B-863E-B0C6-A5901391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EE76D-71AE-CC56-BF39-E79113CB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6B2-EC11-47E1-B024-C5CA773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1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CF702-761C-D88F-8734-5C9156ADD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596AF-3E15-FD74-8ED0-A5973D77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2F2F-A2D1-97A0-4D5F-429F20C7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2E5A-706A-4C29-97D5-E7080494B92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333F-24F0-E315-F3D6-A6A04999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3626-C124-F36C-E966-E0BBC380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6B2-EC11-47E1-B024-C5CA773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FDCF-6E3F-B0DB-FE12-6632FDA3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1CBF-DEE2-70D7-D685-BE4715B22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B261-015C-156D-D819-ABC9C048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2E5A-706A-4C29-97D5-E7080494B92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2C577-41CA-5A2B-2419-4B18EBBF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C7E82-542A-1608-A7BE-A80FF9E6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6B2-EC11-47E1-B024-C5CA773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3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F140-0AEE-6A1D-B10A-4EECED62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C2E8E-D72E-1775-8AA7-3BFE87343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CF8A3-8291-E370-9223-74C971D7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2E5A-706A-4C29-97D5-E7080494B92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3B00E-D161-8406-7E79-0F99C027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29D29-50F6-3C84-99B2-A5884BDC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6B2-EC11-47E1-B024-C5CA773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5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B5D3-A6F9-DAF4-17AB-BF93B6E7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A88E-B818-0EDA-A523-432B1C5C0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EBAB5-D338-2035-9623-303CAA3AF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7C2A0-93B6-52B2-0295-6DA9A6E5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2E5A-706A-4C29-97D5-E7080494B92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466A0-719A-CF12-64C0-004F237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043B2-9B0A-E0E8-1BAA-4F062B21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6B2-EC11-47E1-B024-C5CA773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9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E294-6865-8314-E686-A9AA9B2F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BAE39-ACCD-DA68-5DB9-C14BC01B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E1A66-DA68-C3EE-03FF-E615ED222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8D0F1-75BF-FE02-0DDA-B66E83C09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20E05-B356-5618-850F-01CFD1052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4A817-FA0D-5562-4F20-ABF150F9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2E5A-706A-4C29-97D5-E7080494B92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F86BC-460D-6737-8FD4-79645083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9BCA8-C89B-6156-41B4-7BA25FDC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6B2-EC11-47E1-B024-C5CA773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BADF-7A88-1E35-19C8-A673382B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A6E4F-1117-8C7F-9072-DF72FCFF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2E5A-706A-4C29-97D5-E7080494B92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C3798-3319-B850-6DD5-48254C06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D2E3F-8D1E-DF68-AAE9-F2DB7C10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6B2-EC11-47E1-B024-C5CA773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3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7D33E-14E7-978D-50BF-76781686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2E5A-706A-4C29-97D5-E7080494B92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66B38-04D7-19EC-4BD2-134CF70E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6038A-03C7-B8D8-CC8A-4376BB0F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6B2-EC11-47E1-B024-C5CA773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8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E21E-A99A-BD45-1685-87B3A85B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D99B9-BAF6-0C22-68FE-6628C1B8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170E1-FEE8-BCCD-8D8B-0827AF0E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FCD35-DEC0-DF6F-0613-94D67485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2E5A-706A-4C29-97D5-E7080494B92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018AB-811F-B820-F569-FF2FEDC7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CE0C7-FEF1-7A2A-36F1-DF85225A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6B2-EC11-47E1-B024-C5CA773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790-E85C-80BD-6474-A37F8763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4ED74-0F1D-5CB5-BCEF-874C143E1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35B42-37F3-B749-E87A-F1AF749C2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29F43-6EB9-D3B1-EE95-85EBA2E0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2E5A-706A-4C29-97D5-E7080494B92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F654B-B463-984E-40CC-96199A50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3B0BA-4BF7-090B-4BA0-90B829AC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6B2-EC11-47E1-B024-C5CA773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0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9393B-B9B8-E484-F333-7A8A891D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F739C-FD4E-090D-5E86-378CF8EC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72FF-44E6-6B9F-0775-0721202FE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2E5A-706A-4C29-97D5-E7080494B92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89DBB-AF25-9250-0C19-784D8742A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9648E-9DFB-9CCB-EF52-EF41B42A5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76B2-EC11-47E1-B024-C5CA773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94FC-9D42-0945-37FD-456CF913A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718578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Venture Tribe Survey Responses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Insights.</a:t>
            </a:r>
            <a:br>
              <a:rPr lang="en-US" b="1" dirty="0">
                <a:solidFill>
                  <a:schemeClr val="bg2"/>
                </a:solidFill>
              </a:rPr>
            </a:b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A45C-71BA-565E-1468-1B253FB4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955"/>
            <a:ext cx="10515600" cy="5264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67F4-30C9-CD31-80A9-F463330FE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0100"/>
            <a:ext cx="11887200" cy="6057900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dirty="0">
              <a:effectLst/>
              <a:latin typeface="var(--body-font-family)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High school diploma: 11.9%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HND: 1.19%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Master's degree: 3.37%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Postgraduate: 1.19%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Postgraduate (Education): 1.19%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Certificate of completion: 1.19%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b="1" dirty="0">
                <a:effectLst/>
                <a:latin typeface="var(--body-font-family)"/>
              </a:rPr>
              <a:t>Building Resume</a:t>
            </a:r>
            <a:r>
              <a:rPr lang="en-US" sz="7200" dirty="0">
                <a:effectLst/>
                <a:latin typeface="var(--body-font-family)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Bachelor's degree: 71.43%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High school diploma: 28.57%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b="1" dirty="0">
                <a:effectLst/>
                <a:latin typeface="var(--body-font-family)"/>
              </a:rPr>
              <a:t>Learning from Mentor</a:t>
            </a:r>
            <a:r>
              <a:rPr lang="en-US" sz="7200" dirty="0">
                <a:effectLst/>
                <a:latin typeface="var(--body-font-family)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Bachelor's degree: 71.43%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Master's degree: 14.29%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NCE: 14.29%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b="1" dirty="0">
                <a:effectLst/>
                <a:latin typeface="var(--body-font-family)"/>
              </a:rPr>
              <a:t>Networking Opportunities</a:t>
            </a:r>
            <a:r>
              <a:rPr lang="en-US" sz="7200" dirty="0">
                <a:effectLst/>
                <a:latin typeface="var(--body-font-family)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Bachelor's degree: 66.67%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Master's degree: 16.67%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Post diploma: 16.67%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b="1" dirty="0">
                <a:effectLst/>
                <a:latin typeface="var(--body-font-family)"/>
              </a:rPr>
              <a:t>Job Opportunities</a:t>
            </a:r>
            <a:r>
              <a:rPr lang="en-US" sz="7200" dirty="0">
                <a:effectLst/>
                <a:latin typeface="var(--body-font-family)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Bachelor's degree: 100%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b="1" dirty="0">
                <a:effectLst/>
                <a:latin typeface="var(--body-font-family)"/>
              </a:rPr>
              <a:t>Digital Experience</a:t>
            </a:r>
            <a:r>
              <a:rPr lang="en-US" sz="7200" dirty="0">
                <a:effectLst/>
                <a:latin typeface="var(--body-font-family)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Master's degree: 100%</a:t>
            </a:r>
          </a:p>
          <a:p>
            <a:pPr algn="l"/>
            <a:br>
              <a:rPr lang="en-US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Optimistic"/>
              </a:rPr>
            </a:br>
            <a:endParaRPr lang="en-US" b="0" i="0" dirty="0">
              <a:solidFill>
                <a:srgbClr val="1C2B33"/>
              </a:solidFill>
              <a:effectLst/>
              <a:highlight>
                <a:srgbClr val="FFFFFF"/>
              </a:highlight>
              <a:latin typeface="Optimistic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6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F7BE-C58C-43A4-EE7D-5B3F7B6C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0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RELATIONSHIP BETWEEN THE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87C6A5-F5B9-7C97-9D77-F220ADEB1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058"/>
            <a:ext cx="12192000" cy="6291942"/>
          </a:xfrm>
        </p:spPr>
      </p:pic>
    </p:spTree>
    <p:extLst>
      <p:ext uri="{BB962C8B-B14F-4D97-AF65-F5344CB8AC3E}">
        <p14:creationId xmlns:p14="http://schemas.microsoft.com/office/powerpoint/2010/main" val="361626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9F67-33F7-E314-713D-50C33D7D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0"/>
            <a:ext cx="10515600" cy="4589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INSIGHT OBSERVED AMONG VARIABLES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F338-05B9-0C8D-B398-B782E8D97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89" y="458964"/>
            <a:ext cx="11966222" cy="6399036"/>
          </a:xfrm>
        </p:spPr>
        <p:txBody>
          <a:bodyPr>
            <a:noAutofit/>
          </a:bodyPr>
          <a:lstStyle/>
          <a:p>
            <a:pPr algn="l"/>
            <a:r>
              <a:rPr lang="en-US" sz="18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Features Respondents Are Interested In, Based On Previous Painful Experiences</a:t>
            </a:r>
            <a:endParaRPr lang="en-US" sz="1800" b="0" i="0" dirty="0">
              <a:solidFill>
                <a:srgbClr val="1C2B33"/>
              </a:solidFill>
              <a:effectLst/>
              <a:highlight>
                <a:srgbClr val="FFFFFF"/>
              </a:highlight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Navigation and User Experience</a:t>
            </a: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(11 respondents):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5 people want Navigation and user experience 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2 people want Learning and development 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2 people want Collaboration and networking 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1 person wants Collaboration and development 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1 person wants Accessibility and inclusivity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Information and Resources</a:t>
            </a: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(6 respondents):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2 people didn't respond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2 people want Navigation and user experience 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2 people want Learning and development 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2 people want Collaboration and networking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Technical Issues</a:t>
            </a: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(7 respondents):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3 people didn't respond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3 people want Navigation and user experience 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1 person wants Learning and development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Response and Feedback</a:t>
            </a: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(6 respondents):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1 person wants Response and feedback 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4 people didn't respond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1 person wants Learning and development features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216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5F67-14DD-5F6D-390E-3E67608F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581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5729-F223-1ADD-6EEC-63BA3944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812"/>
            <a:ext cx="12192000" cy="6092188"/>
          </a:xfrm>
        </p:spPr>
        <p:txBody>
          <a:bodyPr>
            <a:normAutofit fontScale="3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Communication and Support</a:t>
            </a: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(4 respondents):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1 person didn't respond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2 people want Learning and development 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1 person wants Collaboration and development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Customization and Feedback</a:t>
            </a: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(3 respondents):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All 3 want Learning and development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Accessibility and Visibility</a:t>
            </a: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(2 respondents):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1 person wants Navigation and user experience 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1 person wants Accessibility and inclusivity features</a:t>
            </a:r>
          </a:p>
          <a:p>
            <a:pPr algn="l"/>
            <a:r>
              <a:rPr lang="en-US" sz="72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Payment and Incentive, Performance and Reliability, and Little Experience</a:t>
            </a:r>
            <a:endParaRPr lang="en-US" sz="7200" b="0" i="0" dirty="0">
              <a:solidFill>
                <a:srgbClr val="1C2B33"/>
              </a:solidFill>
              <a:effectLst/>
              <a:highlight>
                <a:srgbClr val="FFFFFF"/>
              </a:highlight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Payment and Incentive</a:t>
            </a: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(2 respondents):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Both want Navigation and user experience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Performance and Reliability</a:t>
            </a: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(2 respondents):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1 person wants Navigation and user experience 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1 person wants Learning and development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Little Experience</a:t>
            </a: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(1 respondent):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Wants Navigation and user experience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9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8AAE-AFD1-52EB-021B-95900AD3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4191"/>
            <a:ext cx="10515600" cy="4025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INSIGHT OBSERVED AMONG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EAEA1-566B-01F2-DB68-B7D2798A9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6710"/>
            <a:ext cx="12192000" cy="636129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72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Mentorship and Accessibility Features</a:t>
            </a:r>
            <a:endParaRPr lang="en-US" sz="7200" b="0" i="0" dirty="0">
              <a:solidFill>
                <a:srgbClr val="1C2B33"/>
              </a:solidFill>
              <a:effectLst/>
              <a:highlight>
                <a:srgbClr val="FFFFFF"/>
              </a:highlight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Easy to use on phones</a:t>
            </a: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One-on-one mentorship: 38 respondents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Group mentorship: 33 respondents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Peer mentorship: 12 respondents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Can be used without internet connection</a:t>
            </a: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One-on-one mentorship: 8 respondents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Group mentorship: 5 respondents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Peer mentorship: 3 respondents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Work well with assistive tools (screen reader)</a:t>
            </a: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One-on-one mentorship: 4 respondents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Group mentorship: 1 respondent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Peer mentorship: 1 respondent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Available in different languages</a:t>
            </a: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One-on-one mentorship: 1 respondent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4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8F8B-D2F6-FA5A-56FE-295EF90A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8" y="0"/>
            <a:ext cx="10515600" cy="6069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INSIGHT OBSERVED AMONG VARIABLES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CEA673-4ADF-A8CC-AC58-F07736AE4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" y="488422"/>
            <a:ext cx="12022667" cy="6369578"/>
          </a:xfrm>
        </p:spPr>
      </p:pic>
    </p:spTree>
    <p:extLst>
      <p:ext uri="{BB962C8B-B14F-4D97-AF65-F5344CB8AC3E}">
        <p14:creationId xmlns:p14="http://schemas.microsoft.com/office/powerpoint/2010/main" val="3717377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4B7B-CFE4-D5D8-DB23-7E265998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" y="1"/>
            <a:ext cx="10515600" cy="5372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INSIGHT OBSERVED AMONG VARIABLES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92F2-EDE4-BEA6-410A-91044CC16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5770"/>
            <a:ext cx="12192000" cy="638206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Features by Accessibility Features</a:t>
            </a:r>
            <a:endParaRPr lang="en-US" sz="1800" b="0" i="0" dirty="0">
              <a:solidFill>
                <a:srgbClr val="1C2B33"/>
              </a:solidFill>
              <a:effectLst/>
              <a:highlight>
                <a:srgbClr val="FFFFFF"/>
              </a:highlight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Easy to use on phones</a:t>
            </a: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Accessibility and inclusive features: 1.2%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Collaboration and development: 4.82%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Collaboration and networking: 10.84%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Learning and development: 21.67%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Mentorship and guidance: 1.2%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Navigation and user experience: 24.10%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No response: 32.53%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Response and feedback: 3.61%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Can be used without internet connection</a:t>
            </a: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Accessibility and inclusive features: 6.25%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Collaboration and development: 6.25%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Learning and development: 31.25%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Navigation and user experience: 31.25%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No response: 18.75%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Response and feedback: 6.25%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Work well with assistive tools (screen reader)</a:t>
            </a: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Collaboration and development: 16.67%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Learning and development: 33.33%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1050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AA42-7F0F-C40C-E06C-64F5F767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3035-D1CA-20FC-84A2-8C417D252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2930"/>
            <a:ext cx="11353800" cy="6377940"/>
          </a:xfrm>
        </p:spPr>
        <p:txBody>
          <a:bodyPr>
            <a:no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Mentorship and guidance: 16.67%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No response: 16.67%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Response and feedback: 16.67%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Availability in different languages</a:t>
            </a: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Learning and development: 100%</a:t>
            </a:r>
          </a:p>
          <a:p>
            <a:pPr algn="l"/>
            <a:r>
              <a:rPr lang="en-US" sz="18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Projects by Educational Level</a:t>
            </a:r>
            <a:endParaRPr lang="en-US" sz="1800" b="0" i="0" dirty="0">
              <a:solidFill>
                <a:srgbClr val="1C2B33"/>
              </a:solidFill>
              <a:effectLst/>
              <a:highlight>
                <a:srgbClr val="FFFFFF"/>
              </a:highlight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Bachelor's degree</a:t>
            </a: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(81 respondents):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Business strategy project: 22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Content writing: 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Creative design: 14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Real-life data: 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New product development: 36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Open source project: 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Project management: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High school diploma</a:t>
            </a: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(12 respondents):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Business strategy project: 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Creative design: 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New product project: 8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117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2B6E-54FB-4BFC-568F-98686F86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22959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830B-05CB-BA95-1EF9-F92602214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2960"/>
            <a:ext cx="12192000" cy="603503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Associate degree</a:t>
            </a: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(1 respondent):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Business strategy project: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HND</a:t>
            </a: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(1 respondent):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New product development: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NCE</a:t>
            </a: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(1 respondent):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Creative design: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Postgraduate diploma</a:t>
            </a: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(1 respondent):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Creative design: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Professional certificate</a:t>
            </a: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(1 respondent):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Business strategy project: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Undergraduate</a:t>
            </a: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(1 respondent):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New product development: 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76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6FBE-5A9C-B553-26D7-3516D06B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CONCLUSION FROM THE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76AA-C3AB-C74B-702F-7FF5FE8DC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1581"/>
            <a:ext cx="12192000" cy="56464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Key Findings:</a:t>
            </a:r>
            <a:endParaRPr lang="en-US" b="0" i="0" dirty="0">
              <a:solidFill>
                <a:srgbClr val="1C2B33"/>
              </a:solidFill>
              <a:effectLst/>
              <a:highlight>
                <a:srgbClr val="FFFFFF"/>
              </a:highlight>
              <a:latin typeface="Helvetica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Internship Experience:</a:t>
            </a:r>
            <a:r>
              <a:rPr lang="en-US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Most respondents (66) have done internships before, and they faced challenges like navigation and user experience issues, technical issues, and communication and support issues.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Reasons for Seeking Internship:</a:t>
            </a:r>
            <a:r>
              <a:rPr lang="en-US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The majority (84) want to gain real-life experience, while others seek to build their resume, learn from mentors, or explore networking opportunities.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Educational Level:</a:t>
            </a:r>
            <a:r>
              <a:rPr lang="en-US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Bachelor's degree holders (81) dominate the respondents, followed by high school diploma holders (12) and others.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Mentorship:</a:t>
            </a:r>
            <a:r>
              <a:rPr lang="en-US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One-on-one mentorship (51) is the most preferred, followed by group mentorship (39) and peer mentorship (16).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Accessibility Features:</a:t>
            </a:r>
            <a:r>
              <a:rPr lang="en-US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Respondents desire features like easy-to-use phones, offline access, screen reader compatibility, and availability in different languages.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Project Interests:</a:t>
            </a:r>
            <a:r>
              <a:rPr lang="en-US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New product development (48) is the most popular project interest, followed by business strategy (30), creative design (18), and others.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6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834C-50C4-297F-9DE1-8E35AD72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-12699"/>
            <a:ext cx="10515600" cy="6223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 TOTAL COUNT OF INDIVIDUAL VARIABLES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031429-157D-AA3F-998B-3C78E60FF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10" y="609601"/>
            <a:ext cx="12218219" cy="6248399"/>
          </a:xfrm>
        </p:spPr>
      </p:pic>
    </p:spTree>
    <p:extLst>
      <p:ext uri="{BB962C8B-B14F-4D97-AF65-F5344CB8AC3E}">
        <p14:creationId xmlns:p14="http://schemas.microsoft.com/office/powerpoint/2010/main" val="3168390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D636-5EA4-CD65-326F-EC375C68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20040"/>
            <a:ext cx="10515600" cy="5462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effectLst/>
                <a:latin typeface="var(--body-font-family)"/>
              </a:rPr>
              <a:t>Insights: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3173-1158-EB76-F229-96D893BD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4848"/>
            <a:ext cx="12192000" cy="6163152"/>
          </a:xfrm>
        </p:spPr>
        <p:txBody>
          <a:bodyPr>
            <a:normAutofit fontScale="2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8000" b="1" dirty="0">
                <a:effectLst/>
                <a:latin typeface="var(--body-font-family)"/>
              </a:rPr>
              <a:t>Improving User Experience:</a:t>
            </a:r>
            <a:r>
              <a:rPr lang="en-US" sz="8000" dirty="0">
                <a:effectLst/>
                <a:latin typeface="var(--body-font-family)"/>
              </a:rPr>
              <a:t> Addressing navigation and user experience issues is crucial for internship platforms.</a:t>
            </a:r>
          </a:p>
          <a:p>
            <a:pPr>
              <a:buFont typeface="+mj-lt"/>
              <a:buAutoNum type="arabicPeriod"/>
            </a:pPr>
            <a:r>
              <a:rPr lang="en-US" sz="8000" b="1" dirty="0">
                <a:effectLst/>
                <a:latin typeface="var(--body-font-family)"/>
              </a:rPr>
              <a:t>Mentorship Programs:</a:t>
            </a:r>
            <a:r>
              <a:rPr lang="en-US" sz="8000" dirty="0">
                <a:effectLst/>
                <a:latin typeface="var(--body-font-family)"/>
              </a:rPr>
              <a:t> Offering one-on-one mentorship and group mentorship can enhance the internship experience.</a:t>
            </a:r>
            <a:r>
              <a:rPr lang="en-US" sz="80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</a:t>
            </a:r>
            <a:r>
              <a:rPr lang="en-US" sz="8000" dirty="0">
                <a:solidFill>
                  <a:srgbClr val="1C2B33"/>
                </a:solidFill>
                <a:highlight>
                  <a:srgbClr val="FFFFFF"/>
                </a:highlight>
                <a:latin typeface="var(--body-font-family)"/>
              </a:rPr>
              <a:t>Because m</a:t>
            </a:r>
            <a:r>
              <a:rPr lang="en-US" sz="800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entorship plays a crucial role in providing real-life experience and guiding project interests.</a:t>
            </a:r>
            <a:endParaRPr lang="en-US" sz="8000" dirty="0">
              <a:effectLst/>
              <a:latin typeface="var(--body-font-family)"/>
            </a:endParaRPr>
          </a:p>
          <a:p>
            <a:pPr>
              <a:buFont typeface="+mj-lt"/>
              <a:buAutoNum type="arabicPeriod"/>
            </a:pPr>
            <a:r>
              <a:rPr lang="en-US" sz="8000" b="1" dirty="0">
                <a:effectLst/>
                <a:latin typeface="var(--body-font-family)"/>
              </a:rPr>
              <a:t>Accessibility:</a:t>
            </a:r>
            <a:r>
              <a:rPr lang="en-US" sz="8000" dirty="0">
                <a:effectLst/>
                <a:latin typeface="var(--body-font-family)"/>
              </a:rPr>
              <a:t> Incorporating accessibility features can expand the platform's reach and inclusivity. </a:t>
            </a:r>
            <a:r>
              <a:rPr lang="en-US" sz="8000" dirty="0">
                <a:solidFill>
                  <a:srgbClr val="1C2B33"/>
                </a:solidFill>
                <a:highlight>
                  <a:srgbClr val="FFFFFF"/>
                </a:highlight>
                <a:latin typeface="var(--body-font-family)"/>
              </a:rPr>
              <a:t>Because a</a:t>
            </a:r>
            <a:r>
              <a:rPr lang="en-US" sz="800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ccessibility features are essential for inclusivity and catering to diverse educational backgrounds and project interests.</a:t>
            </a:r>
            <a:endParaRPr lang="en-US" sz="8000" dirty="0">
              <a:effectLst/>
              <a:latin typeface="var(--body-font-family)"/>
            </a:endParaRPr>
          </a:p>
          <a:p>
            <a:pPr algn="l">
              <a:buFont typeface="+mj-lt"/>
              <a:buAutoNum type="arabicPeriod"/>
            </a:pPr>
            <a:r>
              <a:rPr lang="en-US" sz="8000" b="1" dirty="0">
                <a:effectLst/>
                <a:latin typeface="var(--body-font-family)"/>
              </a:rPr>
              <a:t>Project Variety:</a:t>
            </a:r>
            <a:r>
              <a:rPr lang="en-US" sz="8000" dirty="0">
                <a:effectLst/>
                <a:latin typeface="var(--body-font-family)"/>
              </a:rPr>
              <a:t> Providing diverse project opportunities can cater to different interests and skills.</a:t>
            </a:r>
          </a:p>
          <a:p>
            <a:pPr algn="l">
              <a:buFont typeface="+mj-lt"/>
              <a:buAutoNum type="arabicPeriod"/>
            </a:pPr>
            <a:r>
              <a:rPr lang="en-US" sz="80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Internship experience, project interests, and mentorship preferences are related to educational level.</a:t>
            </a:r>
            <a:endParaRPr lang="en-US" sz="8000" b="0" i="0" dirty="0">
              <a:solidFill>
                <a:srgbClr val="1C2B33"/>
              </a:solidFill>
              <a:effectLst/>
              <a:highlight>
                <a:srgbClr val="FFFFFF"/>
              </a:highlight>
              <a:latin typeface="Optimistic"/>
            </a:endParaRPr>
          </a:p>
          <a:p>
            <a:pPr algn="l">
              <a:buFont typeface="+mj-lt"/>
              <a:buAutoNum type="arabicPeriod"/>
            </a:pPr>
            <a:r>
              <a:rPr lang="en-US" sz="80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Mentorship, accessibility features, and educational level are interconnected and impact project interests</a:t>
            </a:r>
          </a:p>
          <a:p>
            <a:pPr algn="l"/>
            <a:r>
              <a:rPr lang="en-US" sz="80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Desirable Features:</a:t>
            </a:r>
            <a:endParaRPr lang="en-US" sz="8000" b="0" i="0" dirty="0">
              <a:solidFill>
                <a:srgbClr val="1C2B33"/>
              </a:solidFill>
              <a:effectLst/>
              <a:highlight>
                <a:srgbClr val="FFFFFF"/>
              </a:highlight>
              <a:latin typeface="Helvetica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80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Learning and Development Resources</a:t>
            </a:r>
            <a:r>
              <a:rPr lang="en-US" sz="8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 Offer relevant resources, tutorials, and courses to support interns' learning and growth.</a:t>
            </a:r>
          </a:p>
          <a:p>
            <a:pPr algn="l">
              <a:buFont typeface="+mj-lt"/>
              <a:buAutoNum type="arabicPeriod"/>
            </a:pPr>
            <a:r>
              <a:rPr lang="en-US" sz="80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Collaboration Tools</a:t>
            </a:r>
            <a:r>
              <a:rPr lang="en-US" sz="8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 Incorporate tools for collaboration, feedback, and communication among interns, mentors, and team members.</a:t>
            </a:r>
          </a:p>
          <a:p>
            <a:pPr algn="l">
              <a:buFont typeface="+mj-lt"/>
              <a:buAutoNum type="arabicPeriod"/>
            </a:pPr>
            <a:r>
              <a:rPr lang="en-US" sz="80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Gamification and Incentives</a:t>
            </a:r>
            <a:r>
              <a:rPr lang="en-US" sz="8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 Consider gamification elements, rewards, or incentives to motivate interns and encourage engagement.</a:t>
            </a:r>
          </a:p>
          <a:p>
            <a:pPr algn="l">
              <a:buFont typeface="+mj-lt"/>
              <a:buAutoNum type="arabicPeriod"/>
            </a:pPr>
            <a:r>
              <a:rPr lang="en-US" sz="80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Feedback Mechanism</a:t>
            </a:r>
            <a:r>
              <a:rPr lang="en-US" sz="8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 Establish a feedback system for interns to provide input on their experience, suggestions, and areas for improvement.</a:t>
            </a:r>
          </a:p>
          <a:p>
            <a:pPr algn="l">
              <a:buFont typeface="+mj-lt"/>
              <a:buAutoNum type="arabicPeriod"/>
            </a:pPr>
            <a:r>
              <a:rPr lang="en-US" sz="80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Career Development</a:t>
            </a:r>
            <a:r>
              <a:rPr lang="en-US" sz="8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 Provide resources and guidance for career development, resume building, and job search support.</a:t>
            </a:r>
          </a:p>
          <a:p>
            <a:pPr marL="0" indent="0" algn="l">
              <a:buNone/>
            </a:pPr>
            <a:endParaRPr lang="en-US" sz="8000" b="0" i="0" dirty="0">
              <a:solidFill>
                <a:srgbClr val="1C2B33"/>
              </a:solidFill>
              <a:effectLst/>
              <a:highlight>
                <a:srgbClr val="FFFFFF"/>
              </a:highlight>
              <a:latin typeface="Optimistic"/>
            </a:endParaRPr>
          </a:p>
          <a:p>
            <a:pPr marL="0" indent="0">
              <a:buNone/>
            </a:pPr>
            <a:endParaRPr lang="en-US" dirty="0">
              <a:effectLst/>
              <a:latin typeface="var(--body-font-family)"/>
            </a:endParaRPr>
          </a:p>
          <a:p>
            <a:pPr marL="0" indent="0" algn="l">
              <a:buNone/>
            </a:pPr>
            <a:br>
              <a:rPr lang="en-US" dirty="0">
                <a:effectLst/>
                <a:latin typeface="var(--text-input-field-font-family)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90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8737-ABEA-5476-E91A-A2FB7040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181"/>
            <a:ext cx="10515600" cy="6400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effectLst/>
                <a:latin typeface="var(--body-font-family)"/>
              </a:rPr>
              <a:t>RECOMMENDATIONS:</a:t>
            </a:r>
            <a:br>
              <a:rPr lang="en-US" dirty="0">
                <a:solidFill>
                  <a:srgbClr val="7030A0"/>
                </a:solidFill>
                <a:effectLst/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AE03-91FD-C843-A37C-FC00CEA9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7261"/>
            <a:ext cx="11353800" cy="6000749"/>
          </a:xfrm>
        </p:spPr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effectLst/>
                <a:latin typeface="var(--body-font-family)"/>
              </a:rPr>
              <a:t>Enhance User Experience:</a:t>
            </a:r>
            <a:r>
              <a:rPr lang="en-US" dirty="0">
                <a:effectLst/>
                <a:latin typeface="var(--body-font-family)"/>
              </a:rPr>
              <a:t> Invest in user experience design and testing to address navigation and technical issues.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effectLst/>
                <a:latin typeface="var(--body-font-family)"/>
              </a:rPr>
              <a:t>Incorporate Accessibility Features:</a:t>
            </a:r>
            <a:r>
              <a:rPr lang="en-US" dirty="0">
                <a:effectLst/>
                <a:latin typeface="var(--body-font-family)"/>
              </a:rPr>
              <a:t> Implement accessibility features to ensure inclusivity and expand the platform's reach.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effectLst/>
                <a:latin typeface="var(--body-font-family)"/>
              </a:rPr>
              <a:t>Offer Diverse Projects:</a:t>
            </a:r>
            <a:r>
              <a:rPr lang="en-US" dirty="0">
                <a:effectLst/>
                <a:latin typeface="var(--body-font-family)"/>
              </a:rPr>
              <a:t> Provide a range of projects to cater to different interests and skills, ensuring a comprehensive internship experience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User-Friendly Navigation and Experience</a:t>
            </a:r>
            <a:r>
              <a:rPr lang="en-US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 Ensure easy navigation, clear instructions, and a responsive design for a seamless user experience.</a:t>
            </a:r>
            <a:endParaRPr lang="en-US" b="0" i="0" dirty="0">
              <a:solidFill>
                <a:srgbClr val="1C2B33"/>
              </a:solidFill>
              <a:effectLst/>
              <a:highlight>
                <a:srgbClr val="FFFFFF"/>
              </a:highlight>
              <a:latin typeface="Optimistic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Mentorship Programs</a:t>
            </a:r>
            <a:r>
              <a:rPr lang="en-US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 Offer one-on-one, group, and peer mentorship options to cater to different learning styles and preferences.</a:t>
            </a:r>
            <a:endParaRPr lang="en-US" b="0" i="0" dirty="0">
              <a:solidFill>
                <a:srgbClr val="1C2B33"/>
              </a:solidFill>
              <a:effectLst/>
              <a:highlight>
                <a:srgbClr val="FFFFFF"/>
              </a:highlight>
              <a:latin typeface="Optimistic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Accessibility Features</a:t>
            </a:r>
            <a:r>
              <a:rPr lang="en-US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 Incorporate features like easy-to-use phones, offline access, screen reader compatibility, and availability in different languages to ensure inclusivity.</a:t>
            </a:r>
            <a:endParaRPr lang="en-US" b="0" i="0" dirty="0">
              <a:solidFill>
                <a:srgbClr val="1C2B33"/>
              </a:solidFill>
              <a:effectLst/>
              <a:highlight>
                <a:srgbClr val="FFFFFF"/>
              </a:highlight>
              <a:latin typeface="Optimistic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Project Showcase</a:t>
            </a:r>
            <a:r>
              <a:rPr lang="en-US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 Allow interns to showcase their projects and accomplishments to facilitate learning and feedback.</a:t>
            </a:r>
            <a:endParaRPr lang="en-US" b="0" i="0" dirty="0">
              <a:solidFill>
                <a:srgbClr val="1C2B33"/>
              </a:solidFill>
              <a:effectLst/>
              <a:highlight>
                <a:srgbClr val="FFFFFF"/>
              </a:highlight>
              <a:latin typeface="Optimistic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Real-Life Experience</a:t>
            </a:r>
            <a:r>
              <a:rPr lang="en-US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 Provide opportunities for interns to work on real-life projects, case studies, or simulations to gain practical experience.</a:t>
            </a:r>
            <a:endParaRPr lang="en-US" b="0" i="0" dirty="0">
              <a:solidFill>
                <a:srgbClr val="1C2B33"/>
              </a:solidFill>
              <a:effectLst/>
              <a:highlight>
                <a:srgbClr val="FFFFFF"/>
              </a:highlight>
              <a:latin typeface="Optimistic"/>
            </a:endParaRPr>
          </a:p>
          <a:p>
            <a:pPr algn="l"/>
            <a:r>
              <a:rPr lang="en-US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Nice-to-Have Features:</a:t>
            </a:r>
            <a:endParaRPr lang="en-US" b="0" i="0" dirty="0">
              <a:solidFill>
                <a:srgbClr val="1C2B33"/>
              </a:solidFill>
              <a:effectLst/>
              <a:highlight>
                <a:srgbClr val="FFFFFF"/>
              </a:highlight>
              <a:latin typeface="Helvetica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Social Network</a:t>
            </a:r>
            <a:r>
              <a:rPr lang="en-US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 Create a social network for interns to connect, share experiences, and build relationships.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Event Calendar</a:t>
            </a:r>
            <a:r>
              <a:rPr lang="en-US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 Host webinars, workshops, or events and display them on a calendar for interns to participate and engage.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Blogging Platform</a:t>
            </a:r>
            <a:r>
              <a:rPr lang="en-US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 Allow interns to share their experiences, insights, and knowledge through a blogging platform.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Recognition and Rewards</a:t>
            </a:r>
            <a:r>
              <a:rPr lang="en-US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 Recognize and reward outstanding interns, mentors, or projects to foster a sense of community and achievement.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7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9827-787C-C182-2A88-129936D6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0"/>
            <a:ext cx="10515600" cy="34201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TOTAL  COUNT OF INDIVIDUAL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48DB-50B1-A4DE-7E06-2BC3A0D09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342011"/>
            <a:ext cx="11972544" cy="6515989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effectLst/>
                <a:latin typeface="var(--body-font-family)"/>
              </a:rPr>
              <a:t>From the visual data, the total number of respondents was 106, comprising:</a:t>
            </a:r>
            <a:endParaRPr lang="en-US" sz="720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66 individuals who had completed an internship before, and 40 who had not.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68 females and 38 males.</a:t>
            </a:r>
          </a:p>
          <a:p>
            <a:r>
              <a:rPr lang="en-US" sz="7200" dirty="0">
                <a:effectLst/>
                <a:latin typeface="var(--body-font-family)"/>
              </a:rPr>
              <a:t>Regarding the reasons for seeking an internship:</a:t>
            </a:r>
            <a:endParaRPr lang="en-US" sz="720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84 respondents aimed to gain real-life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7 sought to build their resume.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7 hoped to learn from mentors.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6 sought networking opportunities.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1 person aimed for a job opportunity.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1 person sought digital experience in addition to traditional experience.</a:t>
            </a:r>
          </a:p>
          <a:p>
            <a:r>
              <a:rPr lang="en-US" sz="7200" dirty="0">
                <a:effectLst/>
                <a:latin typeface="var(--body-font-family)"/>
              </a:rPr>
              <a:t>Concerning educational level:</a:t>
            </a:r>
            <a:endParaRPr lang="en-US" sz="720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81 held a Bachelor's degree.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12 had a High School Diploma.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6 held a Master's degree.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1 had an Associate degree.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1 had an HND (Higher National Diploma).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1 had an NCE (National Certificate of Education).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1 held a Postgraduate Diploma in Education.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1 held a Postgraduate Diploma.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var(--body-font-family)"/>
              </a:rPr>
              <a:t>1 had a Professional Certificate.</a:t>
            </a:r>
          </a:p>
          <a:p>
            <a:pPr marL="0" indent="0" algn="l">
              <a:buNone/>
            </a:pPr>
            <a:br>
              <a:rPr lang="en-US" sz="7200" dirty="0">
                <a:effectLst/>
                <a:latin typeface="var(--text-input-field-font-family)"/>
              </a:rPr>
            </a:br>
            <a:endParaRPr lang="en-US" sz="7200" dirty="0"/>
          </a:p>
          <a:p>
            <a:pPr marL="0" indent="0">
              <a:buNone/>
            </a:pPr>
            <a:r>
              <a:rPr lang="en-US" sz="7200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9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F526-AE85-85AE-B044-DDD43835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11"/>
            <a:ext cx="10515600" cy="8229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76AF-F975-CD92-24C0-16FF6A19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8720"/>
            <a:ext cx="12192000" cy="566928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var(--body-font-family)"/>
              </a:rPr>
              <a:t>1 was an Undergraduate.</a:t>
            </a:r>
          </a:p>
          <a:p>
            <a:r>
              <a:rPr lang="en-US" sz="2800" dirty="0">
                <a:effectLst/>
                <a:latin typeface="var(--body-font-family)"/>
              </a:rPr>
              <a:t>Regarding preferred mentorship:</a:t>
            </a:r>
            <a:endParaRPr lang="en-US" sz="280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var(--body-font-family)"/>
              </a:rPr>
              <a:t>51 opted for one-on-one mentorship.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var(--body-font-family)"/>
              </a:rPr>
              <a:t>39 preferred group mentorship.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var(--body-font-family)"/>
              </a:rPr>
              <a:t>16 chose peer mentorship.</a:t>
            </a:r>
          </a:p>
          <a:p>
            <a:r>
              <a:rPr lang="en-US" sz="2800" dirty="0">
                <a:effectLst/>
                <a:latin typeface="var(--body-font-family)"/>
              </a:rPr>
              <a:t>Lastly, the age distribution was:</a:t>
            </a:r>
            <a:endParaRPr lang="en-US" sz="280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var(--body-font-family)"/>
              </a:rPr>
              <a:t>81 respondents were between 20-29 years old.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var(--body-font-family)"/>
              </a:rPr>
              <a:t>16 were between 30-39 years old.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var(--body-font-family)"/>
              </a:rPr>
              <a:t>6 were between 40-49 years old.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var(--body-font-family)"/>
              </a:rPr>
              <a:t>3 were below 20 years old.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2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135A-DFCB-74B3-FE1D-3095C686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0"/>
            <a:ext cx="10515600" cy="647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TOTAL COUNT OF INDIVIDUAL VARIABLES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999E05-8204-FDA1-7BB0-39CE4EE5B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6600"/>
            <a:ext cx="11925300" cy="6032500"/>
          </a:xfrm>
        </p:spPr>
      </p:pic>
    </p:spTree>
    <p:extLst>
      <p:ext uri="{BB962C8B-B14F-4D97-AF65-F5344CB8AC3E}">
        <p14:creationId xmlns:p14="http://schemas.microsoft.com/office/powerpoint/2010/main" val="135774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59A0-9FDA-6EA0-3395-35C646E4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92322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TOTAL  COUNT OF RESPONDENTS BY THE DIFFERENT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50AC-0E6C-AA4D-1783-AE8224D97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4128"/>
            <a:ext cx="12106656" cy="5833872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effectLst/>
                <a:latin typeface="var(--body-font-family)"/>
              </a:rPr>
              <a:t>From the count of ways to improve communication:</a:t>
            </a:r>
            <a:endParaRPr lang="en-US" sz="800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dirty="0">
                <a:effectLst/>
                <a:latin typeface="var(--body-font-family)"/>
              </a:rPr>
              <a:t>57 people are interested in more active discussion forums.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dirty="0">
                <a:effectLst/>
                <a:latin typeface="var(--body-font-family)"/>
              </a:rPr>
              <a:t>26 people want an improved instant messaging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dirty="0">
                <a:effectLst/>
                <a:latin typeface="var(--body-font-family)"/>
              </a:rPr>
              <a:t>21 people desire better connectivity for video calls.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dirty="0">
                <a:effectLst/>
                <a:latin typeface="var(--body-font-family)"/>
              </a:rPr>
              <a:t>1 person thinks the communication in Venture Tribe is direct.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dirty="0">
                <a:effectLst/>
                <a:latin typeface="var(--body-font-family)"/>
              </a:rPr>
              <a:t>1 person concluded that the communication in Venture Tribe has been okay.</a:t>
            </a:r>
          </a:p>
          <a:p>
            <a:r>
              <a:rPr lang="en-US" sz="8000" dirty="0">
                <a:effectLst/>
                <a:latin typeface="var(--body-font-family)"/>
              </a:rPr>
              <a:t>From the count of respondents by country of residence:</a:t>
            </a:r>
            <a:endParaRPr lang="en-US" sz="800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dirty="0">
                <a:effectLst/>
                <a:latin typeface="var(--body-font-family)"/>
              </a:rPr>
              <a:t>Nigeria: 101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dirty="0">
                <a:effectLst/>
                <a:latin typeface="var(--body-font-family)"/>
              </a:rPr>
              <a:t>Kenya: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dirty="0">
                <a:effectLst/>
                <a:latin typeface="var(--body-font-family)"/>
              </a:rPr>
              <a:t>Ghana: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dirty="0">
                <a:effectLst/>
                <a:latin typeface="var(--body-font-family)"/>
              </a:rPr>
              <a:t>India: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dirty="0">
                <a:effectLst/>
                <a:latin typeface="var(--body-font-family)"/>
              </a:rPr>
              <a:t>United Arab Emirates: 1</a:t>
            </a:r>
          </a:p>
          <a:p>
            <a:r>
              <a:rPr lang="en-US" sz="8000" dirty="0">
                <a:effectLst/>
                <a:latin typeface="var(--body-font-family)"/>
              </a:rPr>
              <a:t>From the count of challenges with the user interface:</a:t>
            </a:r>
            <a:endParaRPr lang="en-US" sz="800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dirty="0">
                <a:effectLst/>
                <a:latin typeface="var(--body-font-family)"/>
              </a:rPr>
              <a:t>87 people experienced Navigation and user experience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dirty="0">
                <a:effectLst/>
                <a:latin typeface="var(--body-font-family)"/>
              </a:rPr>
              <a:t>28 people faced Technical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dirty="0">
                <a:effectLst/>
                <a:latin typeface="var(--body-font-family)"/>
              </a:rPr>
              <a:t>5 people did not respond.</a:t>
            </a:r>
          </a:p>
          <a:p>
            <a:pPr marL="0" indent="0" algn="l">
              <a:buNone/>
            </a:pPr>
            <a:endParaRPr lang="en-US" sz="8000" dirty="0">
              <a:effectLst/>
              <a:latin typeface="var(--body-font-family)"/>
            </a:endParaRPr>
          </a:p>
          <a:p>
            <a:pPr algn="l"/>
            <a:br>
              <a:rPr lang="en-US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Optimistic"/>
              </a:rPr>
            </a:br>
            <a:endParaRPr lang="en-US" b="0" i="0" dirty="0">
              <a:solidFill>
                <a:srgbClr val="1C2B33"/>
              </a:solidFill>
              <a:effectLst/>
              <a:highlight>
                <a:srgbClr val="FFFFFF"/>
              </a:highlight>
              <a:latin typeface="Optimistic"/>
            </a:endParaRPr>
          </a:p>
          <a:p>
            <a:br>
              <a:rPr lang="en-US" dirty="0">
                <a:effectLst/>
                <a:latin typeface="var(--text-input-field-font-family)"/>
              </a:rPr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v"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845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CC50-786A-F53D-9083-448A938D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2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D72A-D269-3A2B-2C20-78BE734E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4410"/>
            <a:ext cx="12192000" cy="586359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var(--body-font-family)"/>
              </a:rPr>
              <a:t>2 people lacked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var(--body-font-family)"/>
              </a:rPr>
              <a:t>1 person lacked communication and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var(--body-font-family)"/>
              </a:rPr>
              <a:t>1 person has not faced any challenges.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var(--body-font-family)"/>
              </a:rPr>
              <a:t>1 person experienced slow loading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var(--body-font-family)"/>
              </a:rPr>
              <a:t>1 person faced issues with timing and deadlines.</a:t>
            </a:r>
          </a:p>
          <a:p>
            <a:r>
              <a:rPr lang="en-US" sz="2000" dirty="0">
                <a:effectLst/>
                <a:latin typeface="var(--body-font-family)"/>
              </a:rPr>
              <a:t>From the count of projects respondents are interested in:</a:t>
            </a:r>
            <a:endParaRPr lang="en-US" sz="200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var(--body-font-family)"/>
              </a:rPr>
              <a:t>48 people are interested in New Product Development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var(--body-font-family)"/>
              </a:rPr>
              <a:t>30 people are interested in Business Strategy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var(--body-font-family)"/>
              </a:rPr>
              <a:t>18 people are interested in Creative Design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var(--body-font-family)"/>
              </a:rPr>
              <a:t>7 people are interested in Open Source Community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var(--body-font-family)"/>
              </a:rPr>
              <a:t>1 person is interested in Content Writing.</a:t>
            </a:r>
          </a:p>
        </p:txBody>
      </p:sp>
    </p:spTree>
    <p:extLst>
      <p:ext uri="{BB962C8B-B14F-4D97-AF65-F5344CB8AC3E}">
        <p14:creationId xmlns:p14="http://schemas.microsoft.com/office/powerpoint/2010/main" val="170163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EFC6-9886-5227-6D36-BB2E39A4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4A49-7797-6A5E-A9C8-67FFC75E8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7280"/>
            <a:ext cx="12192000" cy="5760720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var(--body-font-family)"/>
              </a:rPr>
              <a:t>1 person wants to get familiar with real-life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var(--body-font-family)"/>
              </a:rPr>
              <a:t>1 person is interested in Project Management.</a:t>
            </a:r>
          </a:p>
          <a:p>
            <a:r>
              <a:rPr lang="en-US" sz="2800" dirty="0">
                <a:effectLst/>
                <a:latin typeface="var(--body-font-family)"/>
              </a:rPr>
              <a:t>From the count of features respondents would like to have on the Venture Tribe website:</a:t>
            </a:r>
            <a:endParaRPr lang="en-US" sz="2800" dirty="0"/>
          </a:p>
          <a:p>
            <a:r>
              <a:rPr lang="en-US" sz="2800" dirty="0">
                <a:effectLst/>
                <a:latin typeface="var(--body-font-family)"/>
              </a:rPr>
              <a:t>31 people did not respond.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var(--body-font-family)"/>
              </a:rPr>
              <a:t>26 people are interested in Learning and Development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var(--body-font-family)"/>
              </a:rPr>
              <a:t>25 people want features that improve Navigation and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var(--body-font-family)"/>
              </a:rPr>
              <a:t>10 people want features that provide Collaboration and Networking.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var(--body-font-family)"/>
              </a:rPr>
              <a:t>5 people want Collaboration and Development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var(--body-font-family)"/>
              </a:rPr>
              <a:t>5 people want Responses and Feedback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var(--body-font-family)"/>
              </a:rPr>
              <a:t>2 people want Accessibility and Inclusivity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var(--body-font-family)"/>
              </a:rPr>
              <a:t>2 people want Mentorship and Guidance features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2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B635-92FF-A25D-49A4-C7A77879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143" y="27463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INSIGHT OBSERVED AMONG VARIABLES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36665-0E8B-D197-B6DA-1DACE3152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3912"/>
            <a:ext cx="12192000" cy="603408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.</a:t>
            </a:r>
            <a:r>
              <a:rPr lang="en-US" sz="20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 Painful Experiences in Previous Internships</a:t>
            </a:r>
            <a:endParaRPr lang="en-US" sz="2000" b="0" i="0" dirty="0">
              <a:solidFill>
                <a:srgbClr val="1C2B33"/>
              </a:solidFill>
              <a:effectLst/>
              <a:highlight>
                <a:srgbClr val="FFFFFF"/>
              </a:highlight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20 respondents who had done internships before didn't share their painful experiences.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Among those who responded: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11 faced Navigation and user experience issues.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8 encountered Accessibility and visibility issues.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7 experienced Technical issues.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6 faced Responses and feedback challenges.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4 had Communication and support issues.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3 had Customization and feedback issues.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2 faced Accessibility and visibility issues.</a:t>
            </a:r>
          </a:p>
          <a:p>
            <a:pPr algn="l"/>
            <a:r>
              <a:rPr lang="en-US" sz="20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Educational Level vs. Reasons for Seeking Internship</a:t>
            </a:r>
            <a:endParaRPr lang="en-US" sz="2000" b="0" i="0" dirty="0">
              <a:solidFill>
                <a:srgbClr val="1C2B33"/>
              </a:solidFill>
              <a:effectLst/>
              <a:highlight>
                <a:srgbClr val="FFFFFF"/>
              </a:highlight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Gaining Real-Life Experience</a:t>
            </a: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Associate's degree: 1.19%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Bachelor's degree: 78.57%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highlight>
                  <a:srgbClr val="FFFFFF"/>
                </a:highlight>
                <a:latin typeface="var(--body-font-family)"/>
              </a:rPr>
              <a:t>High school diploma: 11.9%</a:t>
            </a:r>
          </a:p>
          <a:p>
            <a:endParaRPr lang="en-US" sz="19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9939A2-4F46-CDA4-E862-A6B9353FF6C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6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2080</Words>
  <Application>Microsoft Office PowerPoint</Application>
  <PresentationFormat>Widescreen</PresentationFormat>
  <Paragraphs>283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Helvetica</vt:lpstr>
      <vt:lpstr>Optimistic</vt:lpstr>
      <vt:lpstr>var(--body-font-family)</vt:lpstr>
      <vt:lpstr>var(--text-input-field-font-family)</vt:lpstr>
      <vt:lpstr>Wingdings</vt:lpstr>
      <vt:lpstr>Office Theme</vt:lpstr>
      <vt:lpstr>Venture Tribe Survey Responses Insights. </vt:lpstr>
      <vt:lpstr> TOTAL COUNT OF INDIVIDUAL VARIABLES</vt:lpstr>
      <vt:lpstr>TOTAL  COUNT OF INDIVIDUAL VARIABLES</vt:lpstr>
      <vt:lpstr>CONTINUATION</vt:lpstr>
      <vt:lpstr>TOTAL COUNT OF INDIVIDUAL VARIABLES</vt:lpstr>
      <vt:lpstr>TOTAL  COUNT OF RESPONDENTS BY THE DIFFERENT VARIABLES</vt:lpstr>
      <vt:lpstr>CONTINUATION</vt:lpstr>
      <vt:lpstr>CONTINUATION</vt:lpstr>
      <vt:lpstr>INSIGHT OBSERVED AMONG VARIABLES </vt:lpstr>
      <vt:lpstr>CONTINUATION</vt:lpstr>
      <vt:lpstr>RELATIONSHIP BETWEEN THE VARIABLES</vt:lpstr>
      <vt:lpstr>INSIGHT OBSERVED AMONG VARIABLES</vt:lpstr>
      <vt:lpstr>CONTINUATION</vt:lpstr>
      <vt:lpstr>INSIGHT OBSERVED AMONG VARIABLES</vt:lpstr>
      <vt:lpstr>INSIGHT OBSERVED AMONG VARIABLES</vt:lpstr>
      <vt:lpstr>INSIGHT OBSERVED AMONG VARIABLES</vt:lpstr>
      <vt:lpstr>CONTINUATION</vt:lpstr>
      <vt:lpstr>CONTINUATION</vt:lpstr>
      <vt:lpstr>CONCLUSION FROM THE INSIGHT</vt:lpstr>
      <vt:lpstr>Insights: </vt:lpstr>
      <vt:lpstr>RECOMMENDATIONS: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PEACE</dc:creator>
  <cp:lastModifiedBy>PEACE</cp:lastModifiedBy>
  <cp:revision>9</cp:revision>
  <dcterms:created xsi:type="dcterms:W3CDTF">2024-09-05T04:20:03Z</dcterms:created>
  <dcterms:modified xsi:type="dcterms:W3CDTF">2024-09-13T16:58:17Z</dcterms:modified>
</cp:coreProperties>
</file>