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3"/>
  </p:handoutMasterIdLst>
  <p:sldIdLst>
    <p:sldId id="256" r:id="rId3"/>
    <p:sldId id="259" r:id="rId5"/>
    <p:sldId id="284" r:id="rId6"/>
    <p:sldId id="267" r:id="rId7"/>
    <p:sldId id="294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289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290" r:id="rId26"/>
    <p:sldId id="309" r:id="rId27"/>
    <p:sldId id="310" r:id="rId28"/>
    <p:sldId id="311" r:id="rId29"/>
    <p:sldId id="312" r:id="rId30"/>
    <p:sldId id="313" r:id="rId31"/>
    <p:sldId id="319" r:id="rId32"/>
    <p:sldId id="320" r:id="rId33"/>
    <p:sldId id="322" r:id="rId34"/>
    <p:sldId id="324" r:id="rId35"/>
    <p:sldId id="325" r:id="rId36"/>
    <p:sldId id="327" r:id="rId37"/>
    <p:sldId id="328" r:id="rId38"/>
    <p:sldId id="331" r:id="rId39"/>
    <p:sldId id="333" r:id="rId40"/>
    <p:sldId id="334" r:id="rId41"/>
    <p:sldId id="335" r:id="rId42"/>
    <p:sldId id="336" r:id="rId43"/>
    <p:sldId id="337" r:id="rId44"/>
    <p:sldId id="340" r:id="rId45"/>
    <p:sldId id="341" r:id="rId46"/>
    <p:sldId id="343" r:id="rId47"/>
    <p:sldId id="344" r:id="rId48"/>
    <p:sldId id="346" r:id="rId49"/>
    <p:sldId id="348" r:id="rId50"/>
    <p:sldId id="349" r:id="rId51"/>
    <p:sldId id="288" r:id="rId52"/>
  </p:sldIdLst>
  <p:sldSz cx="9144000" cy="5143500" type="screen16x9"/>
  <p:notesSz cx="6858000" cy="9144000"/>
  <p:custDataLst>
    <p:tags r:id="rId57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FFF8E5"/>
    <a:srgbClr val="FFFBEF"/>
    <a:srgbClr val="FFFEFB"/>
    <a:srgbClr val="FFCDCD"/>
    <a:srgbClr val="FF9999"/>
    <a:srgbClr val="1D4865"/>
    <a:srgbClr val="1D4971"/>
    <a:srgbClr val="51B3CD"/>
    <a:srgbClr val="83C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4" y="52"/>
      </p:cViewPr>
      <p:guideLst>
        <p:guide orient="horz" pos="1564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gs" Target="tags/tag2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zhuanlan.zhihu.com/p/36381828" TargetMode="External"/><Relationship Id="rId1" Type="http://schemas.openxmlformats.org/officeDocument/2006/relationships/hyperlink" Target="https://www.cnblogs.com/ljygoodgoodstudydaydayup/p/6485152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log.csdn.net/march_on/article/details/4865023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hyperlink" Target="https://mp.weixin.qq.com/s/NKKk8nRd0qn5XhxXgYWknw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340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特征工程与特征筛选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4215122" cy="25391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汇报人：李润至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陈思琪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04509" y="2280748"/>
            <a:ext cx="5358765" cy="2923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latinLnBrk="0" hangingPunct="0"/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THE PROFESSIONAL</a:t>
            </a:r>
            <a:r>
              <a:rPr lang="zh-CN" altLang="en-US" sz="1450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POWERPOINT</a:t>
            </a:r>
            <a:r>
              <a:rPr lang="zh-CN" altLang="en-US" sz="1450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TEMPLATES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58668" y="2626926"/>
            <a:ext cx="3336584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清深物流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22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级 清深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TBIS22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级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1.2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描述性统计分析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386" y="830594"/>
            <a:ext cx="4547711" cy="33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B4367"/>
                </a:solidFill>
              </a:rPr>
              <a:t>1.2.2 </a:t>
            </a:r>
            <a:r>
              <a:rPr lang="zh-CN" altLang="en-US" sz="1600" b="1" dirty="0">
                <a:solidFill>
                  <a:srgbClr val="1B4367"/>
                </a:solidFill>
              </a:rPr>
              <a:t>相关性分析</a:t>
            </a:r>
            <a:endParaRPr lang="zh-CN" altLang="en-US" sz="1600" b="1" dirty="0">
              <a:solidFill>
                <a:srgbClr val="1B4367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3241" y="84597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</a:rPr>
              <a:t>两个或多个变量的相关关系</a:t>
            </a:r>
            <a:endParaRPr lang="zh-CN" altLang="en-US" dirty="0">
              <a:solidFill>
                <a:srgbClr val="1B436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097" y="1343704"/>
            <a:ext cx="4572000" cy="34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）图示初判</a:t>
            </a:r>
            <a:r>
              <a:rPr lang="en-US" altLang="zh-CN" dirty="0"/>
              <a:t>——</a:t>
            </a:r>
            <a:r>
              <a:rPr lang="zh-CN" altLang="en-US" dirty="0"/>
              <a:t>多变量（散点图矩阵）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09386" y="1688798"/>
            <a:ext cx="51326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endParaRPr lang="en-US" altLang="zh-CN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plotting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scatter_matrix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diagonal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'hist'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range_padding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3389" y="309785"/>
            <a:ext cx="2360786" cy="23083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389" y="2633493"/>
            <a:ext cx="2361224" cy="2308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9385" y="1259410"/>
            <a:ext cx="7725229" cy="2585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Pearson </a:t>
            </a:r>
            <a:r>
              <a:rPr lang="zh-CN" altLang="en-US" dirty="0"/>
              <a:t>相关系数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当两个变量都是</a:t>
            </a:r>
            <a:r>
              <a:rPr lang="zh-CN" altLang="en-US" b="1" dirty="0">
                <a:solidFill>
                  <a:schemeClr val="accent2"/>
                </a:solidFill>
              </a:rPr>
              <a:t>正态连续变量</a:t>
            </a:r>
            <a:r>
              <a:rPr lang="zh-CN" altLang="en-US" dirty="0"/>
              <a:t>，且两者有</a:t>
            </a:r>
            <a:r>
              <a:rPr lang="zh-CN" altLang="en-US" b="1" dirty="0"/>
              <a:t>线性关系</a:t>
            </a:r>
            <a:r>
              <a:rPr lang="zh-CN" altLang="en-US" dirty="0"/>
              <a:t>时，通过</a:t>
            </a:r>
            <a:r>
              <a:rPr lang="en-US" altLang="zh-CN" dirty="0"/>
              <a:t>Pearson</a:t>
            </a:r>
            <a:r>
              <a:rPr lang="zh-CN" altLang="en-US" dirty="0"/>
              <a:t>相关系数衡量相关性。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｜</a:t>
            </a:r>
            <a:r>
              <a:rPr lang="en-US" altLang="zh-CN" dirty="0"/>
              <a:t>Cor(Y</a:t>
            </a:r>
            <a:r>
              <a:rPr lang="zh-CN" altLang="en-US" dirty="0"/>
              <a:t>，</a:t>
            </a:r>
            <a:r>
              <a:rPr lang="en-US" altLang="zh-CN" dirty="0"/>
              <a:t>X)</a:t>
            </a:r>
            <a:r>
              <a:rPr lang="zh-CN" altLang="en-US" dirty="0"/>
              <a:t>｜</a:t>
            </a:r>
            <a:r>
              <a:rPr lang="en-US" altLang="zh-CN" dirty="0"/>
              <a:t>&lt;=1</a:t>
            </a:r>
            <a:r>
              <a:rPr lang="zh-CN" altLang="en-US" dirty="0"/>
              <a:t>，越大则相关程度越大；</a:t>
            </a:r>
            <a:endParaRPr lang="zh-CN" altLang="en-US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｜</a:t>
            </a:r>
            <a:r>
              <a:rPr lang="en-US" altLang="zh-CN" dirty="0"/>
              <a:t>Cor(Y</a:t>
            </a:r>
            <a:r>
              <a:rPr lang="zh-CN" altLang="en-US" dirty="0"/>
              <a:t>，</a:t>
            </a:r>
            <a:r>
              <a:rPr lang="en-US" altLang="zh-CN" dirty="0"/>
              <a:t>X)</a:t>
            </a:r>
            <a:r>
              <a:rPr lang="zh-CN" altLang="en-US" dirty="0"/>
              <a:t>｜</a:t>
            </a:r>
            <a:r>
              <a:rPr lang="en-US" altLang="zh-CN" dirty="0"/>
              <a:t>=1</a:t>
            </a:r>
            <a:r>
              <a:rPr lang="zh-CN" altLang="en-US" dirty="0"/>
              <a:t>的充要条件：存在常量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，使得 </a:t>
            </a:r>
            <a:r>
              <a:rPr lang="en-US" altLang="zh-CN" dirty="0"/>
              <a:t>P{Y = a + </a:t>
            </a:r>
            <a:r>
              <a:rPr lang="en-US" altLang="zh-CN" dirty="0" err="1"/>
              <a:t>bX</a:t>
            </a:r>
            <a:r>
              <a:rPr lang="en-US" altLang="zh-CN" dirty="0"/>
              <a:t>} = 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1.2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描述性统计分析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386" y="830594"/>
            <a:ext cx="4547711" cy="33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B4367"/>
                </a:solidFill>
              </a:rPr>
              <a:t>1.2.2 </a:t>
            </a:r>
            <a:r>
              <a:rPr lang="zh-CN" altLang="en-US" sz="1600" b="1" dirty="0">
                <a:solidFill>
                  <a:srgbClr val="1B4367"/>
                </a:solidFill>
              </a:rPr>
              <a:t>相关性分析</a:t>
            </a:r>
            <a:endParaRPr lang="zh-CN" altLang="en-US" sz="1600" b="1" dirty="0">
              <a:solidFill>
                <a:srgbClr val="1B4367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83241" y="84597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</a:rPr>
              <a:t>两个或多个变量的相关关系</a:t>
            </a:r>
            <a:endParaRPr lang="zh-CN" altLang="en-US" dirty="0">
              <a:solidFill>
                <a:srgbClr val="1B4367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0076" y="1974999"/>
            <a:ext cx="3283846" cy="1108831"/>
          </a:xfrm>
          <a:prstGeom prst="rect">
            <a:avLst/>
          </a:prstGeom>
        </p:spPr>
      </p:pic>
      <p:graphicFrame>
        <p:nvGraphicFramePr>
          <p:cNvPr id="9" name="表格 9"/>
          <p:cNvGraphicFramePr>
            <a:graphicFrameLocks noGrp="1"/>
          </p:cNvGraphicFramePr>
          <p:nvPr/>
        </p:nvGraphicFramePr>
        <p:xfrm>
          <a:off x="709384" y="4012067"/>
          <a:ext cx="772523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046"/>
                <a:gridCol w="1545046"/>
                <a:gridCol w="1545046"/>
                <a:gridCol w="1545046"/>
                <a:gridCol w="1545046"/>
              </a:tblGrid>
              <a:tr h="1943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0.0-0.2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0.2-0.4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0.4-0.6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0.6-0.8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0.8-1.0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1943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极弱相关或无相关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弱相关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中等程度相关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强相关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极强相关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D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9386" y="1600405"/>
            <a:ext cx="798406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scipy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stats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创建样本数据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sort_values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sort_values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正态性检验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接受域为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 &gt; 0.05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to_numpy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to_numpy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'value1</a:t>
            </a:r>
            <a:r>
              <a:rPr lang="zh-CN" alt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正态性检验：</a:t>
            </a:r>
            <a:r>
              <a:rPr lang="en-US" altLang="zh-C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kstest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'norm'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'value2</a:t>
            </a:r>
            <a:r>
              <a:rPr lang="zh-CN" alt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正态性检验：</a:t>
            </a:r>
            <a:r>
              <a:rPr lang="en-US" altLang="zh-C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kstest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'norm'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pearson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相关系数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1.2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描述性统计分析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386" y="830594"/>
            <a:ext cx="4547711" cy="33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B4367"/>
                </a:solidFill>
              </a:rPr>
              <a:t>1.2.2 </a:t>
            </a:r>
            <a:r>
              <a:rPr lang="zh-CN" altLang="en-US" sz="1600" b="1" dirty="0">
                <a:solidFill>
                  <a:srgbClr val="1B4367"/>
                </a:solidFill>
              </a:rPr>
              <a:t>相关性分析</a:t>
            </a:r>
            <a:endParaRPr lang="zh-CN" altLang="en-US" sz="1600" b="1" dirty="0">
              <a:solidFill>
                <a:srgbClr val="1B436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3241" y="84597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</a:rPr>
              <a:t>两个或多个变量的相关关系</a:t>
            </a:r>
            <a:endParaRPr lang="zh-CN" altLang="en-US" dirty="0">
              <a:solidFill>
                <a:srgbClr val="1B4367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386" y="1259410"/>
            <a:ext cx="4446814" cy="34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Pearson </a:t>
            </a:r>
            <a:r>
              <a:rPr lang="zh-CN" altLang="en-US" dirty="0"/>
              <a:t>相关系数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1.2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描述性统计分析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386" y="830594"/>
            <a:ext cx="4547711" cy="33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B4367"/>
                </a:solidFill>
              </a:rPr>
              <a:t>1.2.2 </a:t>
            </a:r>
            <a:r>
              <a:rPr lang="zh-CN" altLang="en-US" sz="1600" b="1" dirty="0">
                <a:solidFill>
                  <a:srgbClr val="1B4367"/>
                </a:solidFill>
              </a:rPr>
              <a:t>相关性分析</a:t>
            </a:r>
            <a:endParaRPr lang="zh-CN" altLang="en-US" sz="1600" b="1" dirty="0">
              <a:solidFill>
                <a:srgbClr val="1B4367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3241" y="84597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</a:rPr>
              <a:t>两个或多个变量的相关关系</a:t>
            </a:r>
            <a:endParaRPr lang="zh-CN" altLang="en-US" dirty="0">
              <a:solidFill>
                <a:srgbClr val="1B436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386" y="1259410"/>
            <a:ext cx="7725228" cy="1465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Spearman </a:t>
            </a:r>
            <a:r>
              <a:rPr lang="zh-CN" altLang="en-US" dirty="0"/>
              <a:t>相关系数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原理：利用两变量的</a:t>
            </a:r>
            <a:r>
              <a:rPr lang="zh-CN" altLang="en-US" b="1" dirty="0"/>
              <a:t>秩次大小</a:t>
            </a:r>
            <a:r>
              <a:rPr lang="zh-CN" altLang="en-US" dirty="0"/>
              <a:t>作线性相关分析，依据两列成对等级的各对等级数来进行计算</a:t>
            </a:r>
            <a:r>
              <a:rPr lang="zh-CN" altLang="en-US" b="1" dirty="0"/>
              <a:t>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特点：属于非参数统计方法，</a:t>
            </a:r>
            <a:r>
              <a:rPr lang="zh-CN" altLang="en-US" b="1" dirty="0"/>
              <a:t>对原始变量的分布不作要求</a:t>
            </a:r>
            <a:r>
              <a:rPr lang="zh-CN" altLang="en-US" dirty="0"/>
              <a:t>，适用范围更广。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对比：服从</a:t>
            </a:r>
            <a:r>
              <a:rPr lang="en-US" altLang="zh-CN" dirty="0"/>
              <a:t>Pearson</a:t>
            </a:r>
            <a:r>
              <a:rPr lang="zh-CN" altLang="en-US" dirty="0"/>
              <a:t>相关系数的正态分布数据亦可计算</a:t>
            </a:r>
            <a:r>
              <a:rPr lang="en-US" altLang="zh-CN" dirty="0"/>
              <a:t>Spearman</a:t>
            </a:r>
            <a:r>
              <a:rPr lang="zh-CN" altLang="en-US" dirty="0"/>
              <a:t>相关系数，公式中的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用相应的秩次代替，但</a:t>
            </a:r>
            <a:r>
              <a:rPr lang="zh-CN" altLang="en-US" b="1" dirty="0"/>
              <a:t>统计效能会降低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09386" y="3148954"/>
            <a:ext cx="7858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智商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每周看电视小时数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spearman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相关性分析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'spearman'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11156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特征增强</a:t>
            </a:r>
            <a:endParaRPr kumimoji="0" lang="en-US" altLang="zh-CN" sz="3400" b="1" i="0" u="none" strike="noStrike" kern="1200" cap="none" spc="0" normalizeH="0" baseline="0" noProof="0" dirty="0">
              <a:ln>
                <a:noFill/>
              </a:ln>
              <a:solidFill>
                <a:srgbClr val="1B436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400" b="1" dirty="0">
                <a:solidFill>
                  <a:srgbClr val="1B436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（数据清洗）</a:t>
            </a: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rgbClr val="1B436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02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2.1 </a:t>
            </a:r>
            <a:r>
              <a:rPr lang="zh-CN" altLang="en-US" sz="1800" b="1" dirty="0">
                <a:solidFill>
                  <a:srgbClr val="1B4367"/>
                </a:solidFill>
              </a:rPr>
              <a:t>标签占比情况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384" y="2286394"/>
            <a:ext cx="7985881" cy="262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1B4367"/>
                </a:solidFill>
                <a:latin typeface="+mn-ea"/>
              </a:rPr>
              <a:t>数据集极不平衡：</a:t>
            </a:r>
            <a:endParaRPr lang="zh-CN" altLang="en-US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定义：针对二分类问题，类比比例差距大，如</a:t>
            </a:r>
            <a:r>
              <a:rPr lang="en-US" altLang="zh-CN" dirty="0">
                <a:latin typeface="+mn-ea"/>
              </a:rPr>
              <a:t>1:100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目标：在分布不均匀的数据集中学习到有用的信息</a:t>
            </a:r>
            <a:endParaRPr lang="zh-CN" altLang="en-US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举例：</a:t>
            </a:r>
            <a:endParaRPr lang="zh-CN" altLang="en-US" dirty="0">
              <a:latin typeface="+mn-ea"/>
            </a:endParaRPr>
          </a:p>
          <a:p>
            <a:pPr marL="685800" lvl="1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二分类问题</a:t>
            </a:r>
            <a:r>
              <a:rPr lang="zh-CN" altLang="en-US" dirty="0">
                <a:latin typeface="+mn-ea"/>
              </a:rPr>
              <a:t>：训练集的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标签数据量比值为</a:t>
            </a:r>
            <a:r>
              <a:rPr lang="en-US" altLang="zh-CN" dirty="0">
                <a:latin typeface="+mn-ea"/>
              </a:rPr>
              <a:t>100:1</a:t>
            </a:r>
            <a:r>
              <a:rPr lang="zh-CN" altLang="en-US" dirty="0">
                <a:latin typeface="+mn-ea"/>
              </a:rPr>
              <a:t>，使用逻辑回归进行分类的结果是完全忽略了</a:t>
            </a:r>
            <a:r>
              <a:rPr lang="en-US" altLang="zh-CN" dirty="0">
                <a:latin typeface="+mn-ea"/>
              </a:rPr>
              <a:t>class 2</a:t>
            </a:r>
            <a:r>
              <a:rPr lang="zh-CN" altLang="en-US" dirty="0">
                <a:latin typeface="+mn-ea"/>
              </a:rPr>
              <a:t>，将所有的训练样本都分类为</a:t>
            </a:r>
            <a:r>
              <a:rPr lang="en-US" altLang="zh-CN" dirty="0">
                <a:latin typeface="+mn-ea"/>
              </a:rPr>
              <a:t>class 1</a:t>
            </a:r>
            <a:endParaRPr lang="en-US" altLang="zh-CN" dirty="0">
              <a:latin typeface="+mn-ea"/>
            </a:endParaRPr>
          </a:p>
          <a:p>
            <a:pPr marL="685800" lvl="1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三分类问题</a:t>
            </a:r>
            <a:r>
              <a:rPr lang="zh-CN" altLang="en-US" dirty="0">
                <a:latin typeface="+mn-ea"/>
              </a:rPr>
              <a:t>：三个类别分别为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，占比为</a:t>
            </a:r>
            <a:r>
              <a:rPr lang="en-US" altLang="zh-CN" dirty="0">
                <a:latin typeface="+mn-ea"/>
              </a:rPr>
              <a:t>0.75:0.2:0.05</a:t>
            </a:r>
            <a:r>
              <a:rPr lang="zh-CN" altLang="en-US" dirty="0">
                <a:latin typeface="+mn-ea"/>
              </a:rPr>
              <a:t>。最后分类器对类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的样本过拟合，而对其它两个类别的样本欠拟合</a:t>
            </a:r>
            <a:endParaRPr lang="zh-CN" altLang="en-US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缺陷：分类器</a:t>
            </a:r>
            <a:r>
              <a:rPr lang="zh-CN" altLang="en-US" b="1" dirty="0">
                <a:latin typeface="+mn-ea"/>
              </a:rPr>
              <a:t>倾向预测为比例高的标签，且模型的评价指标仍较高</a:t>
            </a:r>
            <a:r>
              <a:rPr lang="zh-CN" altLang="en-US" dirty="0">
                <a:latin typeface="+mn-ea"/>
              </a:rPr>
              <a:t>（如准确率）</a:t>
            </a:r>
            <a:endParaRPr lang="zh-CN" altLang="en-US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385" y="758519"/>
            <a:ext cx="7985881" cy="142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查看标签占比的方法：</a:t>
            </a:r>
            <a:r>
              <a:rPr lang="en-US" altLang="zh-CN" b="1" dirty="0" err="1">
                <a:solidFill>
                  <a:schemeClr val="accent2"/>
                </a:solidFill>
              </a:rPr>
              <a:t>pd.value_counts</a:t>
            </a:r>
            <a:r>
              <a:rPr lang="en-US" altLang="zh-CN" b="1" dirty="0">
                <a:solidFill>
                  <a:schemeClr val="accent2"/>
                </a:solidFill>
              </a:rPr>
              <a:t>()</a:t>
            </a:r>
            <a:endParaRPr lang="zh-CN" altLang="en-US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推荐材料：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不均匀正负样本分布下的机器学习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博客园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hlinkClick r:id="rId1"/>
              </a:rPr>
              <a:t>https://www.cnblogs.com/ljygoodgoodstudydaydayup/p/6485152.html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分类中解决类别不平衡问题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–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知乎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https://zhuanlan.zhihu.com/p/36381828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2.1 </a:t>
            </a:r>
            <a:r>
              <a:rPr lang="zh-CN" altLang="en-US" sz="1800" b="1" dirty="0">
                <a:solidFill>
                  <a:srgbClr val="1B4367"/>
                </a:solidFill>
              </a:rPr>
              <a:t>标签占比情况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386" y="783034"/>
            <a:ext cx="7725228" cy="262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1B4367"/>
                </a:solidFill>
                <a:latin typeface="+mn-ea"/>
              </a:rPr>
              <a:t>数据集极不平衡：</a:t>
            </a:r>
            <a:endParaRPr lang="zh-CN" altLang="en-US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场景：</a:t>
            </a:r>
            <a:endParaRPr lang="zh-CN" altLang="en-US" dirty="0">
              <a:latin typeface="+mn-ea"/>
            </a:endParaRPr>
          </a:p>
          <a:p>
            <a:pPr marL="685800" lvl="1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欺诈交易识别：</a:t>
            </a:r>
            <a:r>
              <a:rPr lang="zh-CN" altLang="en-US" dirty="0">
                <a:latin typeface="+mn-ea"/>
              </a:rPr>
              <a:t>绝大部分交易是正常的，只有极少部分的交易属于欺诈交易。</a:t>
            </a:r>
            <a:endParaRPr lang="zh-CN" altLang="en-US" dirty="0">
              <a:latin typeface="+mn-ea"/>
            </a:endParaRPr>
          </a:p>
          <a:p>
            <a:pPr marL="685800" lvl="1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客户流失问题：</a:t>
            </a:r>
            <a:r>
              <a:rPr lang="zh-CN" altLang="en-US" dirty="0">
                <a:latin typeface="+mn-ea"/>
              </a:rPr>
              <a:t>绝大部分的客户非流失对象，只有极少数部分的客户是流失对象。</a:t>
            </a:r>
            <a:endParaRPr lang="zh-CN" altLang="en-US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类别：</a:t>
            </a:r>
            <a:endParaRPr lang="zh-CN" altLang="en-US" dirty="0">
              <a:latin typeface="+mn-ea"/>
            </a:endParaRPr>
          </a:p>
          <a:p>
            <a:pPr marL="685800" lvl="1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内在不均衡数据</a:t>
            </a:r>
            <a:r>
              <a:rPr lang="zh-CN" altLang="en-US" dirty="0">
                <a:latin typeface="+mn-ea"/>
              </a:rPr>
              <a:t>：数据本身特性决定了不均衡性，即使获取更多的数据，仍然改变不了数据的不均衡属性。如异常检测。</a:t>
            </a:r>
            <a:endParaRPr lang="zh-CN" altLang="en-US" dirty="0">
              <a:latin typeface="+mn-ea"/>
            </a:endParaRPr>
          </a:p>
          <a:p>
            <a:pPr marL="685800" lvl="1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外在不均衡数据</a:t>
            </a:r>
            <a:r>
              <a:rPr lang="zh-CN" altLang="en-US" dirty="0">
                <a:latin typeface="+mn-ea"/>
              </a:rPr>
              <a:t>：数据获取手段导致数据不均衡，只要获取的数据足够多，这种不均衡就能消除。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2.1 </a:t>
            </a:r>
            <a:r>
              <a:rPr lang="zh-CN" altLang="en-US" sz="1800" b="1" dirty="0">
                <a:solidFill>
                  <a:srgbClr val="1B4367"/>
                </a:solidFill>
              </a:rPr>
              <a:t>标签占比情况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386" y="656034"/>
            <a:ext cx="4040414" cy="4306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1B4367"/>
                </a:solidFill>
                <a:latin typeface="+mj-lt"/>
              </a:rPr>
              <a:t>数据集极不平衡的处理方法：</a:t>
            </a:r>
            <a:endParaRPr lang="en-US" altLang="zh-CN" sz="1200" dirty="0">
              <a:ea typeface="+mj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+mj-ea"/>
              </a:rPr>
              <a:t>扩充数据集</a:t>
            </a:r>
            <a:endParaRPr lang="en-US" altLang="zh-CN" dirty="0">
              <a:ea typeface="+mj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+mj-ea"/>
              </a:rPr>
              <a:t>数据采样：通过</a:t>
            </a:r>
            <a:r>
              <a:rPr lang="en-US" altLang="zh-CN" dirty="0">
                <a:ea typeface="+mj-ea"/>
              </a:rPr>
              <a:t>python</a:t>
            </a:r>
            <a:r>
              <a:rPr lang="zh-CN" altLang="en-US" dirty="0">
                <a:ea typeface="+mj-ea"/>
              </a:rPr>
              <a:t>的 </a:t>
            </a:r>
            <a:r>
              <a:rPr lang="en-US" altLang="zh-CN" b="1" dirty="0" err="1">
                <a:solidFill>
                  <a:schemeClr val="accent2"/>
                </a:solidFill>
                <a:ea typeface="+mj-ea"/>
              </a:rPr>
              <a:t>imblearn</a:t>
            </a:r>
            <a:r>
              <a:rPr lang="zh-CN" altLang="en-US" b="1" dirty="0">
                <a:solidFill>
                  <a:schemeClr val="accent2"/>
                </a:solidFill>
                <a:ea typeface="+mj-ea"/>
              </a:rPr>
              <a:t>库 </a:t>
            </a:r>
            <a:r>
              <a:rPr lang="zh-CN" altLang="en-US" dirty="0">
                <a:ea typeface="+mj-ea"/>
              </a:rPr>
              <a:t>实现</a:t>
            </a:r>
            <a:endParaRPr lang="en-US" altLang="zh-CN" dirty="0">
              <a:ea typeface="+mj-ea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1B4367"/>
                </a:solidFill>
                <a:ea typeface="+mj-ea"/>
              </a:rPr>
              <a:t>过采样</a:t>
            </a:r>
            <a:r>
              <a:rPr lang="en-US" altLang="zh-CN" b="1" dirty="0">
                <a:solidFill>
                  <a:srgbClr val="1B4367"/>
                </a:solidFill>
                <a:ea typeface="+mj-ea"/>
              </a:rPr>
              <a:t>/</a:t>
            </a:r>
            <a:r>
              <a:rPr lang="zh-CN" altLang="en-US" b="1" dirty="0">
                <a:solidFill>
                  <a:srgbClr val="1B4367"/>
                </a:solidFill>
                <a:ea typeface="+mj-ea"/>
              </a:rPr>
              <a:t>上采样（</a:t>
            </a:r>
            <a:r>
              <a:rPr lang="en-US" altLang="zh-CN" b="1" dirty="0">
                <a:solidFill>
                  <a:srgbClr val="1B4367"/>
                </a:solidFill>
                <a:ea typeface="+mj-ea"/>
              </a:rPr>
              <a:t>over-sampling</a:t>
            </a:r>
            <a:r>
              <a:rPr lang="zh-CN" altLang="en-US" b="1" dirty="0">
                <a:solidFill>
                  <a:srgbClr val="1B4367"/>
                </a:solidFill>
                <a:ea typeface="+mj-ea"/>
              </a:rPr>
              <a:t>）</a:t>
            </a:r>
            <a:endParaRPr lang="en-US" altLang="zh-CN" b="1" dirty="0">
              <a:solidFill>
                <a:srgbClr val="1B4367"/>
              </a:solidFill>
              <a:ea typeface="+mj-ea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+mj-ea"/>
              </a:rPr>
              <a:t>定义：通过随机算法对小类样本进行过采样，从而</a:t>
            </a:r>
            <a:r>
              <a:rPr lang="zh-CN" altLang="en-US" b="1" u="sng" dirty="0">
                <a:ea typeface="+mj-ea"/>
              </a:rPr>
              <a:t>增加小类的数据样本个数</a:t>
            </a:r>
            <a:endParaRPr lang="en-US" altLang="zh-CN" b="1" u="sng" dirty="0">
              <a:ea typeface="+mj-ea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+mj-ea"/>
              </a:rPr>
              <a:t>优点：没有信息的损失。</a:t>
            </a:r>
            <a:endParaRPr lang="en-US" altLang="zh-CN" dirty="0">
              <a:ea typeface="+mj-ea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+mj-ea"/>
              </a:rPr>
              <a:t>缺点：给模型带来过拟合的问题。</a:t>
            </a:r>
            <a:endParaRPr lang="en-US" altLang="zh-CN" dirty="0">
              <a:ea typeface="+mj-ea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1B4367"/>
                </a:solidFill>
                <a:ea typeface="+mj-ea"/>
              </a:rPr>
              <a:t>欠采样</a:t>
            </a:r>
            <a:r>
              <a:rPr lang="en-US" altLang="zh-CN" b="1" dirty="0">
                <a:solidFill>
                  <a:srgbClr val="1B4367"/>
                </a:solidFill>
                <a:ea typeface="+mj-ea"/>
              </a:rPr>
              <a:t>/</a:t>
            </a:r>
            <a:r>
              <a:rPr lang="zh-CN" altLang="en-US" b="1" dirty="0">
                <a:solidFill>
                  <a:srgbClr val="1B4367"/>
                </a:solidFill>
                <a:ea typeface="+mj-ea"/>
              </a:rPr>
              <a:t>下采样（</a:t>
            </a:r>
            <a:r>
              <a:rPr lang="en-US" altLang="zh-CN" b="1" dirty="0">
                <a:solidFill>
                  <a:srgbClr val="1B4367"/>
                </a:solidFill>
                <a:ea typeface="+mj-ea"/>
              </a:rPr>
              <a:t>under-sampling</a:t>
            </a:r>
            <a:r>
              <a:rPr lang="zh-CN" altLang="en-US" b="1" dirty="0">
                <a:solidFill>
                  <a:srgbClr val="1B4367"/>
                </a:solidFill>
                <a:ea typeface="+mj-ea"/>
              </a:rPr>
              <a:t>）</a:t>
            </a:r>
            <a:endParaRPr lang="zh-CN" altLang="en-US" b="1" dirty="0">
              <a:solidFill>
                <a:srgbClr val="1B4367"/>
              </a:solidFill>
              <a:ea typeface="+mj-ea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+mj-ea"/>
              </a:rPr>
              <a:t>定义：通过随机算法对大类样本进行欠采样，从而</a:t>
            </a:r>
            <a:r>
              <a:rPr lang="zh-CN" altLang="en-US" b="1" u="sng" dirty="0">
                <a:ea typeface="+mj-ea"/>
              </a:rPr>
              <a:t>减少大类的数据样本个数</a:t>
            </a:r>
            <a:endParaRPr lang="en-US" altLang="zh-CN" b="1" u="sng" dirty="0">
              <a:ea typeface="+mj-ea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+mj-ea"/>
              </a:rPr>
              <a:t>优点：减少数据量，提高训练速度。</a:t>
            </a:r>
            <a:endParaRPr lang="en-US" altLang="zh-CN" dirty="0">
              <a:ea typeface="+mj-ea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+mj-ea"/>
              </a:rPr>
              <a:t>缺点：改变了原数据集的分布，容易增大模型的偏差（</a:t>
            </a:r>
            <a:r>
              <a:rPr lang="en-US" altLang="zh-CN" dirty="0">
                <a:ea typeface="+mj-ea"/>
              </a:rPr>
              <a:t>Bias</a:t>
            </a:r>
            <a:r>
              <a:rPr lang="zh-CN" altLang="en-US" dirty="0">
                <a:ea typeface="+mj-ea"/>
              </a:rPr>
              <a:t>），损失潜在的有用信息。</a:t>
            </a:r>
            <a:endParaRPr lang="en-US" altLang="zh-CN" dirty="0">
              <a:ea typeface="+mj-ea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1B4367"/>
                </a:solidFill>
                <a:ea typeface="+mj-ea"/>
              </a:rPr>
              <a:t>综合采样：将过采样和欠采样结合</a:t>
            </a:r>
            <a:endParaRPr lang="en-US" altLang="zh-CN" b="1" dirty="0">
              <a:solidFill>
                <a:srgbClr val="1B4367"/>
              </a:solidFill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59655" y="1577340"/>
            <a:ext cx="3905250" cy="250888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imblearn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over_sampling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RandomOverSampler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imblearn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under_sampling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RandomUnderSampler</a:t>
            </a:r>
            <a:endParaRPr lang="en-US" altLang="zh-CN" sz="12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采用随机过采样（上采样）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RandomOverSampler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x_resample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y_resample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.fit_sample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采用随机欠采样（下采样）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rus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RandomUnderSampler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x_resample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y_resample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rus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.fit_sample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 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2.1 </a:t>
            </a:r>
            <a:r>
              <a:rPr lang="zh-CN" altLang="en-US" sz="1800" b="1" dirty="0">
                <a:solidFill>
                  <a:srgbClr val="1B4367"/>
                </a:solidFill>
              </a:rPr>
              <a:t>标签占比情况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386" y="656034"/>
            <a:ext cx="7725228" cy="2905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1B4367"/>
                </a:solidFill>
                <a:latin typeface="+mj-lt"/>
              </a:rPr>
              <a:t>数据集极不平衡的处理方法：</a:t>
            </a:r>
            <a:endParaRPr lang="en-US" altLang="zh-CN" sz="1200" dirty="0">
              <a:ea typeface="+mj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+mj-ea"/>
              </a:rPr>
              <a:t>人造数据</a:t>
            </a:r>
            <a:endParaRPr lang="en-US" altLang="zh-CN" dirty="0">
              <a:ea typeface="+mj-ea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1B4367"/>
                </a:solidFill>
                <a:ea typeface="+mj-ea"/>
              </a:rPr>
              <a:t>属性值随机采样</a:t>
            </a:r>
            <a:endParaRPr lang="zh-CN" altLang="en-US" b="1" dirty="0">
              <a:solidFill>
                <a:srgbClr val="1B4367"/>
              </a:solidFill>
              <a:ea typeface="+mj-ea"/>
            </a:endParaRPr>
          </a:p>
          <a:p>
            <a:pPr marL="6858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+mj-ea"/>
              </a:rPr>
              <a:t>在该类下所有样本的每个属性特征的取值空间中，</a:t>
            </a:r>
            <a:r>
              <a:rPr lang="zh-CN" altLang="en-US" b="1" dirty="0">
                <a:ea typeface="+mj-ea"/>
              </a:rPr>
              <a:t>随机选取组成新的样本</a:t>
            </a:r>
            <a:endParaRPr lang="zh-CN" altLang="en-US" dirty="0">
              <a:ea typeface="+mj-ea"/>
            </a:endParaRPr>
          </a:p>
          <a:p>
            <a:pPr marL="6858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+mj-ea"/>
              </a:rPr>
              <a:t>此方法多用于</a:t>
            </a:r>
            <a:r>
              <a:rPr lang="zh-CN" altLang="en-US" b="1" dirty="0">
                <a:ea typeface="+mj-ea"/>
              </a:rPr>
              <a:t>小类样本</a:t>
            </a:r>
            <a:endParaRPr lang="en-US" altLang="zh-CN" dirty="0">
              <a:ea typeface="+mj-ea"/>
            </a:endParaRPr>
          </a:p>
          <a:p>
            <a:pPr marL="6858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+mj-ea"/>
              </a:rPr>
              <a:t>缺点：可能破坏原属性的线性关系，产生现实中不存在的样本。</a:t>
            </a:r>
            <a:endParaRPr lang="zh-CN" altLang="en-US" dirty="0">
              <a:ea typeface="+mj-ea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rgbClr val="1B4367"/>
                </a:solidFill>
                <a:ea typeface="+mj-ea"/>
              </a:rPr>
              <a:t>SMOTE (Synthetic Minority Over-sampling Technique)</a:t>
            </a:r>
            <a:endParaRPr lang="en-US" altLang="zh-CN" b="1" dirty="0">
              <a:solidFill>
                <a:srgbClr val="1B4367"/>
              </a:solidFill>
              <a:ea typeface="+mj-ea"/>
            </a:endParaRPr>
          </a:p>
          <a:p>
            <a:pPr marL="6858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smote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_CSDN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博客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hlinkClick r:id="rId1"/>
              </a:rPr>
              <a:t>https://blog.csdn.net/march_on/article/details/48650237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858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+mj-ea"/>
              </a:rPr>
              <a:t>SMOTE</a:t>
            </a:r>
            <a:r>
              <a:rPr lang="zh-CN" altLang="en-US" dirty="0">
                <a:ea typeface="+mj-ea"/>
              </a:rPr>
              <a:t>是</a:t>
            </a:r>
            <a:r>
              <a:rPr lang="zh-CN" altLang="en-US" b="1" dirty="0">
                <a:ea typeface="+mj-ea"/>
              </a:rPr>
              <a:t>构造新的小类样本的过拟合算法</a:t>
            </a:r>
            <a:r>
              <a:rPr lang="zh-CN" altLang="en-US" dirty="0">
                <a:ea typeface="+mj-ea"/>
              </a:rPr>
              <a:t>，而非复制小类已有样本，故可以避免过拟合</a:t>
            </a:r>
            <a:endParaRPr lang="zh-CN" altLang="en-US" dirty="0">
              <a:ea typeface="+mj-ea"/>
            </a:endParaRPr>
          </a:p>
          <a:p>
            <a:pPr marL="6858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+mj-ea"/>
              </a:rPr>
              <a:t>基本思想：基于距离度量选择小类别下的相似样本，生成新样本，达到平衡类别的目的</a:t>
            </a:r>
            <a:endParaRPr lang="en-US" altLang="zh-CN" dirty="0"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4187" y="3561829"/>
            <a:ext cx="75540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imblearn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over_sampling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SMOTE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Counter</a:t>
            </a: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调用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SMOTE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类中的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fit_resample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方法重新采样数据集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SMOTE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X_res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y_res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fit_resample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输出过采样后数据集样本各类别数量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'Resampled dataset shape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y_res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2.1 </a:t>
            </a:r>
            <a:r>
              <a:rPr lang="zh-CN" altLang="en-US" sz="1800" b="1" dirty="0">
                <a:solidFill>
                  <a:srgbClr val="1B4367"/>
                </a:solidFill>
              </a:rPr>
              <a:t>标签占比情况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386" y="656034"/>
            <a:ext cx="7725228" cy="4106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1B4367"/>
                </a:solidFill>
                <a:latin typeface="+mj-lt"/>
              </a:rPr>
              <a:t>数据集极不平衡的处理方法：</a:t>
            </a:r>
            <a:endParaRPr lang="en-US" altLang="zh-CN" sz="1200" dirty="0">
              <a:ea typeface="+mj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+mj-ea"/>
              </a:rPr>
              <a:t>权值均衡</a:t>
            </a:r>
            <a:endParaRPr lang="en-US" altLang="zh-CN" dirty="0">
              <a:ea typeface="+mj-ea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+mj-ea"/>
              </a:rPr>
              <a:t>原理：</a:t>
            </a:r>
            <a:r>
              <a:rPr lang="zh-CN" altLang="en-US" b="1" dirty="0">
                <a:ea typeface="+mj-ea"/>
              </a:rPr>
              <a:t>增加小类样本的权值，降低大类样本的权值，</a:t>
            </a:r>
            <a:r>
              <a:rPr lang="zh-CN" altLang="en-US" dirty="0">
                <a:ea typeface="+mj-ea"/>
              </a:rPr>
              <a:t>从而产生了新的数据分布</a:t>
            </a:r>
            <a:endParaRPr lang="en-US" altLang="zh-CN" dirty="0">
              <a:ea typeface="+mj-ea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+mj-ea"/>
              </a:rPr>
              <a:t>流程：初始时可以</a:t>
            </a:r>
            <a:r>
              <a:rPr lang="zh-CN" altLang="en-US" b="1" dirty="0">
                <a:ea typeface="+mj-ea"/>
              </a:rPr>
              <a:t>设置每个类别的权值为样本个数比例的倒数</a:t>
            </a:r>
            <a:r>
              <a:rPr lang="zh-CN" altLang="en-US" dirty="0">
                <a:ea typeface="+mj-ea"/>
              </a:rPr>
              <a:t>，然后可以使用</a:t>
            </a:r>
            <a:r>
              <a:rPr lang="zh-CN" altLang="en-US" b="1" dirty="0">
                <a:ea typeface="+mj-ea"/>
              </a:rPr>
              <a:t>过采样</a:t>
            </a:r>
            <a:r>
              <a:rPr lang="zh-CN" altLang="en-US" dirty="0">
                <a:ea typeface="+mj-ea"/>
              </a:rPr>
              <a:t>调优。</a:t>
            </a:r>
            <a:endParaRPr lang="zh-CN" altLang="en-US" dirty="0">
              <a:ea typeface="+mj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+mj-ea"/>
              </a:rPr>
              <a:t>异常点法</a:t>
            </a:r>
            <a:endParaRPr lang="en-US" altLang="zh-CN" dirty="0">
              <a:ea typeface="+mj-ea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+mj-ea"/>
              </a:rPr>
              <a:t>把小类样本作为异常点 </a:t>
            </a:r>
            <a:r>
              <a:rPr lang="en-US" altLang="zh-CN" dirty="0">
                <a:ea typeface="+mj-ea"/>
              </a:rPr>
              <a:t>(outliers)</a:t>
            </a:r>
            <a:r>
              <a:rPr lang="zh-CN" altLang="en-US" dirty="0">
                <a:ea typeface="+mj-ea"/>
              </a:rPr>
              <a:t>，把问题转化为</a:t>
            </a:r>
            <a:r>
              <a:rPr lang="zh-CN" altLang="en-US" b="1" dirty="0">
                <a:ea typeface="+mj-ea"/>
              </a:rPr>
              <a:t>异常点检测问题</a:t>
            </a:r>
            <a:r>
              <a:rPr lang="en-US" altLang="zh-CN" b="1" dirty="0">
                <a:ea typeface="+mj-ea"/>
              </a:rPr>
              <a:t>(anomaly detection)</a:t>
            </a:r>
            <a:r>
              <a:rPr lang="zh-CN" altLang="en-US" dirty="0">
                <a:ea typeface="+mj-ea"/>
              </a:rPr>
              <a:t>。</a:t>
            </a:r>
            <a:endParaRPr lang="en-US" altLang="zh-CN" dirty="0">
              <a:ea typeface="+mj-ea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+mj-ea"/>
              </a:rPr>
              <a:t>此时分类器需要学习到大类的决策分界面，即分类器是一个单个类分类器。</a:t>
            </a:r>
            <a:endParaRPr lang="en-US" altLang="zh-CN" dirty="0"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1B4367"/>
                </a:solidFill>
                <a:latin typeface="+mj-lt"/>
              </a:rPr>
              <a:t>方法选择：</a:t>
            </a:r>
            <a:endParaRPr lang="zh-CN" altLang="en-US" dirty="0">
              <a:ea typeface="+mj-ea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ea typeface="+mj-ea"/>
              </a:rPr>
              <a:t>正负样本都非常少：</a:t>
            </a:r>
            <a:r>
              <a:rPr lang="zh-CN" altLang="en-US" b="1" dirty="0">
                <a:ea typeface="+mj-ea"/>
              </a:rPr>
              <a:t>数据合成</a:t>
            </a:r>
            <a:r>
              <a:rPr lang="zh-CN" altLang="en-US" dirty="0">
                <a:ea typeface="+mj-ea"/>
              </a:rPr>
              <a:t>，例如：</a:t>
            </a:r>
            <a:r>
              <a:rPr lang="en-US" altLang="zh-CN" dirty="0">
                <a:ea typeface="+mj-ea"/>
              </a:rPr>
              <a:t>SMOTE</a:t>
            </a:r>
            <a:r>
              <a:rPr lang="zh-CN" altLang="en-US" dirty="0">
                <a:ea typeface="+mj-ea"/>
              </a:rPr>
              <a:t>算法和</a:t>
            </a:r>
            <a:r>
              <a:rPr lang="en-US" altLang="zh-CN" dirty="0">
                <a:ea typeface="+mj-ea"/>
              </a:rPr>
              <a:t>Borderline-SMOTE</a:t>
            </a:r>
            <a:r>
              <a:rPr lang="zh-CN" altLang="en-US" dirty="0">
                <a:ea typeface="+mj-ea"/>
              </a:rPr>
              <a:t>算法。</a:t>
            </a:r>
            <a:endParaRPr lang="zh-CN" altLang="en-US" dirty="0">
              <a:ea typeface="+mj-ea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ea typeface="+mj-ea"/>
              </a:rPr>
              <a:t>正负样本都足够多且比例不是特别悬殊：</a:t>
            </a:r>
            <a:r>
              <a:rPr lang="zh-CN" altLang="en-US" b="1" dirty="0">
                <a:ea typeface="+mj-ea"/>
              </a:rPr>
              <a:t>数据采样 </a:t>
            </a:r>
            <a:r>
              <a:rPr lang="en-US" altLang="zh-CN" b="1" dirty="0">
                <a:ea typeface="+mj-ea"/>
              </a:rPr>
              <a:t>/ </a:t>
            </a:r>
            <a:r>
              <a:rPr lang="zh-CN" altLang="en-US" b="1" dirty="0">
                <a:ea typeface="+mj-ea"/>
              </a:rPr>
              <a:t>加权</a:t>
            </a:r>
            <a:r>
              <a:rPr lang="zh-CN" altLang="en-US" dirty="0">
                <a:ea typeface="+mj-ea"/>
              </a:rPr>
              <a:t>。</a:t>
            </a:r>
            <a:endParaRPr lang="en-US" altLang="zh-CN" dirty="0"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1B4367"/>
                </a:solidFill>
                <a:latin typeface="+mj-lt"/>
              </a:rPr>
              <a:t>评价指标：</a:t>
            </a:r>
            <a:endParaRPr lang="zh-CN" altLang="en-US" sz="1600" b="1" dirty="0">
              <a:solidFill>
                <a:srgbClr val="1B4367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+mj-ea"/>
              </a:rPr>
              <a:t>1. F1 score</a:t>
            </a:r>
            <a:endParaRPr lang="en-US" altLang="zh-CN" dirty="0"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+mj-ea"/>
              </a:rPr>
              <a:t>2. G-Mean</a:t>
            </a:r>
            <a:endParaRPr lang="en-US" altLang="zh-CN" dirty="0"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+mj-ea"/>
              </a:rPr>
              <a:t>3. ROC</a:t>
            </a:r>
            <a:r>
              <a:rPr lang="zh-CN" altLang="en-US" dirty="0">
                <a:ea typeface="+mj-ea"/>
              </a:rPr>
              <a:t>曲线和</a:t>
            </a:r>
            <a:r>
              <a:rPr lang="en-US" altLang="zh-CN" dirty="0">
                <a:ea typeface="+mj-ea"/>
              </a:rPr>
              <a:t>AUC</a:t>
            </a:r>
            <a:r>
              <a:rPr lang="zh-CN" altLang="en-US" dirty="0">
                <a:ea typeface="+mj-ea"/>
              </a:rPr>
              <a:t>面积：可以很好的评价不平衡数据的模型表现</a:t>
            </a:r>
            <a:endParaRPr lang="en-US" altLang="zh-CN" dirty="0"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2765" y="3707797"/>
            <a:ext cx="3264429" cy="6788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47" y="3707797"/>
            <a:ext cx="1568499" cy="6788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505640" y="60753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特征理解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96363" y="58771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747256" y="1718460"/>
            <a:ext cx="1152262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  <a:endParaRPr lang="zh-CN" altLang="en-US" sz="4400" b="1" spc="-225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9" name="文本框 10"/>
          <p:cNvSpPr txBox="1"/>
          <p:nvPr/>
        </p:nvSpPr>
        <p:spPr>
          <a:xfrm>
            <a:off x="6505640" y="132507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特征增强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996363" y="130526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6505640" y="204262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特征构建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996363" y="202280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6505640" y="276016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特征选择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996363" y="274035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5506080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0"/>
          <p:cNvSpPr txBox="1"/>
          <p:nvPr/>
        </p:nvSpPr>
        <p:spPr>
          <a:xfrm>
            <a:off x="6506106" y="3464940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特征转换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996829" y="3445126"/>
            <a:ext cx="478533" cy="393570"/>
            <a:chOff x="5640108" y="966369"/>
            <a:chExt cx="476097" cy="391567"/>
          </a:xfrm>
        </p:grpSpPr>
        <p:sp>
          <p:nvSpPr>
            <p:cNvPr id="7" name="椭圆 6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10"/>
          <p:cNvSpPr txBox="1"/>
          <p:nvPr/>
        </p:nvSpPr>
        <p:spPr>
          <a:xfrm>
            <a:off x="6506106" y="4182484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特征学习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96829" y="4162670"/>
            <a:ext cx="478533" cy="393570"/>
            <a:chOff x="5640108" y="966369"/>
            <a:chExt cx="476097" cy="391567"/>
          </a:xfrm>
        </p:grpSpPr>
        <p:sp>
          <p:nvSpPr>
            <p:cNvPr id="12" name="椭圆 11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46543" y="1833086"/>
            <a:ext cx="35788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https://mp.weixin.qq.com/s/NKKk8nRd0qn5XhxXgYWknw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/>
          <a:srcRect t="982" b="7525"/>
          <a:stretch>
            <a:fillRect/>
          </a:stretch>
        </p:blipFill>
        <p:spPr>
          <a:xfrm>
            <a:off x="423667" y="956346"/>
            <a:ext cx="3831074" cy="895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68882" y="871686"/>
            <a:ext cx="4037020" cy="1632002"/>
          </a:xfrm>
          <a:prstGeom prst="rect">
            <a:avLst/>
          </a:prstGeom>
          <a:noFill/>
          <a:ln w="50800">
            <a:solidFill>
              <a:srgbClr val="1B4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07361" y="433830"/>
            <a:ext cx="255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1B4367"/>
                </a:solidFill>
              </a:rPr>
              <a:t>主要参考资料：</a:t>
            </a:r>
            <a:endParaRPr lang="zh-CN" altLang="en-US" sz="1800" b="1" dirty="0">
              <a:solidFill>
                <a:srgbClr val="1B4367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82" y="2759618"/>
            <a:ext cx="4037020" cy="199895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2.2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处理缺失值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386" y="656034"/>
            <a:ext cx="7725228" cy="1505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1B4367"/>
                </a:solidFill>
                <a:latin typeface="+mj-lt"/>
              </a:rPr>
              <a:t>识别缺失值：</a:t>
            </a:r>
            <a:endParaRPr lang="zh-CN" altLang="en-US" sz="1600" b="1" dirty="0">
              <a:solidFill>
                <a:srgbClr val="1B4367"/>
              </a:solidFill>
              <a:latin typeface="+mj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+mj-ea"/>
              </a:rPr>
              <a:t>统计 </a:t>
            </a:r>
            <a:r>
              <a:rPr lang="en-US" altLang="zh-CN" b="1" dirty="0" err="1">
                <a:solidFill>
                  <a:schemeClr val="accent2"/>
                </a:solidFill>
                <a:ea typeface="+mj-ea"/>
              </a:rPr>
              <a:t>isnull</a:t>
            </a:r>
            <a:r>
              <a:rPr lang="en-US" altLang="zh-CN" b="1" dirty="0">
                <a:solidFill>
                  <a:schemeClr val="accent2"/>
                </a:solidFill>
                <a:ea typeface="+mj-ea"/>
              </a:rPr>
              <a:t>().sum() </a:t>
            </a:r>
            <a:r>
              <a:rPr lang="zh-CN" altLang="en-US" dirty="0">
                <a:ea typeface="+mj-ea"/>
              </a:rPr>
              <a:t>的个数：缺失可能被用某个特殊值填充，一般会用 </a:t>
            </a:r>
            <a:r>
              <a:rPr lang="en-US" altLang="zh-CN" dirty="0">
                <a:ea typeface="+mj-ea"/>
              </a:rPr>
              <a:t>-9</a:t>
            </a:r>
            <a:r>
              <a:rPr lang="zh-CN" altLang="en-US" dirty="0">
                <a:ea typeface="+mj-ea"/>
              </a:rPr>
              <a:t>、</a:t>
            </a:r>
            <a:r>
              <a:rPr lang="en-US" altLang="zh-CN" dirty="0">
                <a:ea typeface="+mj-ea"/>
              </a:rPr>
              <a:t>blank</a:t>
            </a:r>
            <a:r>
              <a:rPr lang="zh-CN" altLang="en-US" dirty="0">
                <a:ea typeface="+mj-ea"/>
              </a:rPr>
              <a:t>、</a:t>
            </a:r>
            <a:r>
              <a:rPr lang="en-US" altLang="zh-CN" dirty="0">
                <a:ea typeface="+mj-ea"/>
              </a:rPr>
              <a:t>unknown</a:t>
            </a:r>
            <a:r>
              <a:rPr lang="zh-CN" altLang="en-US" dirty="0">
                <a:ea typeface="+mj-ea"/>
              </a:rPr>
              <a:t>、</a:t>
            </a:r>
            <a:r>
              <a:rPr lang="en-US" altLang="zh-CN" dirty="0">
                <a:ea typeface="+mj-ea"/>
              </a:rPr>
              <a:t>0</a:t>
            </a:r>
            <a:r>
              <a:rPr lang="zh-CN" altLang="en-US" dirty="0">
                <a:ea typeface="+mj-ea"/>
              </a:rPr>
              <a:t>等，需要注意识别。</a:t>
            </a:r>
            <a:endParaRPr lang="en-US" altLang="zh-CN" dirty="0">
              <a:ea typeface="+mj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+mj-ea"/>
              </a:rPr>
              <a:t>通过 </a:t>
            </a:r>
            <a:r>
              <a:rPr lang="en-US" altLang="zh-CN" b="1" dirty="0" err="1">
                <a:solidFill>
                  <a:schemeClr val="accent2"/>
                </a:solidFill>
                <a:ea typeface="+mj-ea"/>
              </a:rPr>
              <a:t>data.describe</a:t>
            </a:r>
            <a:r>
              <a:rPr lang="en-US" altLang="zh-CN" b="1" dirty="0">
                <a:solidFill>
                  <a:schemeClr val="accent2"/>
                </a:solidFill>
                <a:ea typeface="+mj-ea"/>
              </a:rPr>
              <a:t>() </a:t>
            </a:r>
            <a:r>
              <a:rPr lang="zh-CN" altLang="en-US" dirty="0">
                <a:ea typeface="+mj-ea"/>
              </a:rPr>
              <a:t>获取基本的描述性统计：根据均值、标准差、极大极小值等指标，结合变量含义来判断。</a:t>
            </a:r>
            <a:endParaRPr lang="en-US" altLang="zh-CN" dirty="0">
              <a:ea typeface="+mj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2.2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处理缺失值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386" y="640645"/>
            <a:ext cx="5241834" cy="4306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1B4367"/>
                </a:solidFill>
                <a:latin typeface="+mj-lt"/>
              </a:rPr>
              <a:t>处理缺失值的方法：填充和删除</a:t>
            </a:r>
            <a:endParaRPr lang="en-US" altLang="zh-CN" sz="1600" b="1" dirty="0">
              <a:solidFill>
                <a:srgbClr val="1B4367"/>
              </a:solidFill>
              <a:latin typeface="+mj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latin typeface="+mj-lt"/>
              </a:rPr>
              <a:t>还原特殊填充值</a:t>
            </a:r>
            <a:endParaRPr lang="en-US" altLang="zh-CN" dirty="0">
              <a:latin typeface="+mj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altLang="zh-CN" dirty="0">
              <a:latin typeface="+mj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altLang="zh-CN" dirty="0">
              <a:latin typeface="+mj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altLang="zh-CN" dirty="0">
              <a:latin typeface="+mj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altLang="zh-CN" dirty="0">
              <a:latin typeface="+mj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altLang="zh-CN" dirty="0">
              <a:latin typeface="+mj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latin typeface="+mj-lt"/>
              </a:rPr>
              <a:t>删除含有缺失值的行</a:t>
            </a:r>
            <a:endParaRPr lang="en-US" altLang="zh-CN" dirty="0">
              <a:latin typeface="+mj-lt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</a:rPr>
              <a:t>使用 </a:t>
            </a:r>
            <a:r>
              <a:rPr lang="en-US" altLang="zh-CN" b="1" dirty="0" err="1">
                <a:solidFill>
                  <a:schemeClr val="accent2"/>
                </a:solidFill>
                <a:latin typeface="+mj-lt"/>
              </a:rPr>
              <a:t>dropna</a:t>
            </a:r>
            <a:r>
              <a:rPr lang="en-US" altLang="zh-CN" b="1" dirty="0">
                <a:solidFill>
                  <a:schemeClr val="accent2"/>
                </a:solidFill>
                <a:latin typeface="+mj-lt"/>
              </a:rPr>
              <a:t>() </a:t>
            </a:r>
            <a:r>
              <a:rPr lang="zh-CN" altLang="en-US" dirty="0">
                <a:latin typeface="+mj-lt"/>
              </a:rPr>
              <a:t>处理</a:t>
            </a:r>
            <a:endParaRPr lang="zh-CN" altLang="en-US" dirty="0">
              <a:latin typeface="+mj-lt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</a:rPr>
              <a:t>检查下到底删除了多少数据量：</a:t>
            </a:r>
            <a:r>
              <a:rPr lang="en-US" altLang="zh-CN" b="1" dirty="0">
                <a:solidFill>
                  <a:schemeClr val="accent2"/>
                </a:solidFill>
                <a:latin typeface="+mj-lt"/>
              </a:rPr>
              <a:t>round(</a:t>
            </a:r>
            <a:r>
              <a:rPr lang="en-US" altLang="zh-CN" b="1" dirty="0" err="1">
                <a:solidFill>
                  <a:schemeClr val="accent2"/>
                </a:solidFill>
                <a:latin typeface="+mj-lt"/>
              </a:rPr>
              <a:t>data.shape</a:t>
            </a:r>
            <a:r>
              <a:rPr lang="en-US" altLang="zh-CN" b="1" dirty="0">
                <a:solidFill>
                  <a:schemeClr val="accent2"/>
                </a:solidFill>
                <a:latin typeface="+mj-lt"/>
              </a:rPr>
              <a:t>[0] - </a:t>
            </a:r>
            <a:r>
              <a:rPr lang="en-US" altLang="zh-CN" b="1" dirty="0" err="1">
                <a:solidFill>
                  <a:schemeClr val="accent2"/>
                </a:solidFill>
                <a:latin typeface="+mj-lt"/>
              </a:rPr>
              <a:t>data_dropped.shape</a:t>
            </a:r>
            <a:r>
              <a:rPr lang="en-US" altLang="zh-CN" b="1" dirty="0">
                <a:solidFill>
                  <a:schemeClr val="accent2"/>
                </a:solidFill>
                <a:latin typeface="+mj-lt"/>
              </a:rPr>
              <a:t>[0]) / float(</a:t>
            </a:r>
            <a:r>
              <a:rPr lang="en-US" altLang="zh-CN" b="1" dirty="0" err="1">
                <a:solidFill>
                  <a:schemeClr val="accent2"/>
                </a:solidFill>
                <a:latin typeface="+mj-lt"/>
              </a:rPr>
              <a:t>data.shape</a:t>
            </a:r>
            <a:r>
              <a:rPr lang="en-US" altLang="zh-CN" b="1" dirty="0">
                <a:solidFill>
                  <a:schemeClr val="accent2"/>
                </a:solidFill>
                <a:latin typeface="+mj-lt"/>
              </a:rPr>
              <a:t>[0])</a:t>
            </a:r>
            <a:endParaRPr lang="en-US" altLang="zh-CN" b="1" dirty="0">
              <a:solidFill>
                <a:schemeClr val="accent2"/>
              </a:solidFill>
              <a:latin typeface="+mj-lt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</a:rPr>
              <a:t>删除后还需要</a:t>
            </a:r>
            <a:r>
              <a:rPr lang="zh-CN" altLang="en-US" b="1" dirty="0">
                <a:latin typeface="+mj-lt"/>
              </a:rPr>
              <a:t>对比删除前后的数据分布</a:t>
            </a:r>
            <a:r>
              <a:rPr lang="zh-CN" altLang="en-US" dirty="0">
                <a:latin typeface="+mj-lt"/>
              </a:rPr>
              <a:t>填充缺失值</a:t>
            </a:r>
            <a:endParaRPr lang="zh-CN" altLang="en-US" dirty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+mj-lt"/>
              </a:rPr>
              <a:t>3.     </a:t>
            </a:r>
            <a:r>
              <a:rPr lang="zh-CN" altLang="en-US" dirty="0">
                <a:latin typeface="+mj-lt"/>
              </a:rPr>
              <a:t>填充缺失值</a:t>
            </a:r>
            <a:endParaRPr lang="en-US" altLang="zh-CN" dirty="0">
              <a:latin typeface="+mj-lt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</a:rPr>
              <a:t>均值填充、</a:t>
            </a:r>
            <a:r>
              <a:rPr lang="en-US" altLang="zh-CN" dirty="0">
                <a:latin typeface="+mj-lt"/>
              </a:rPr>
              <a:t>-9</a:t>
            </a:r>
            <a:r>
              <a:rPr lang="zh-CN" altLang="en-US" dirty="0">
                <a:latin typeface="+mj-lt"/>
              </a:rPr>
              <a:t>填充、中位数填充</a:t>
            </a:r>
            <a:endParaRPr lang="zh-CN" altLang="en-US" dirty="0">
              <a:latin typeface="+mj-lt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</a:rPr>
              <a:t>通过 </a:t>
            </a:r>
            <a:r>
              <a:rPr lang="en-US" altLang="zh-CN" b="1" dirty="0" err="1">
                <a:solidFill>
                  <a:schemeClr val="accent2"/>
                </a:solidFill>
                <a:latin typeface="+mj-lt"/>
              </a:rPr>
              <a:t>sklearn</a:t>
            </a:r>
            <a:r>
              <a:rPr lang="zh-CN" altLang="en-US" b="1" dirty="0">
                <a:solidFill>
                  <a:schemeClr val="accent2"/>
                </a:solidFill>
                <a:latin typeface="+mj-lt"/>
              </a:rPr>
              <a:t>的 </a:t>
            </a:r>
            <a:r>
              <a:rPr lang="en-US" altLang="zh-CN" b="1" dirty="0">
                <a:solidFill>
                  <a:schemeClr val="accent2"/>
                </a:solidFill>
                <a:latin typeface="+mj-lt"/>
              </a:rPr>
              <a:t>Pipeline</a:t>
            </a:r>
            <a:r>
              <a:rPr lang="zh-CN" altLang="en-US" b="1" dirty="0">
                <a:solidFill>
                  <a:schemeClr val="accent2"/>
                </a:solidFill>
                <a:latin typeface="+mj-lt"/>
              </a:rPr>
              <a:t>以及 </a:t>
            </a:r>
            <a:r>
              <a:rPr lang="en-US" altLang="zh-CN" b="1" dirty="0">
                <a:solidFill>
                  <a:schemeClr val="accent2"/>
                </a:solidFill>
                <a:latin typeface="+mj-lt"/>
              </a:rPr>
              <a:t>Imputer</a:t>
            </a:r>
            <a:r>
              <a:rPr lang="zh-CN" altLang="en-US" dirty="0">
                <a:latin typeface="+mj-lt"/>
              </a:rPr>
              <a:t>来实现</a:t>
            </a:r>
            <a:endParaRPr lang="en-US" altLang="zh-CN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386" y="1239666"/>
            <a:ext cx="73525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处理被错误填充的缺失值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，还原为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None(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单独处理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serum_insulin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serum_insulin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].map(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检查变量缺失情况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serum_insulin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().sum()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批量操作 还原缺失值</a:t>
            </a:r>
            <a:endParaRPr lang="en-US" altLang="zh-CN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pima.columns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].replace([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b="2225"/>
          <a:stretch>
            <a:fillRect/>
          </a:stretch>
        </p:blipFill>
        <p:spPr>
          <a:xfrm>
            <a:off x="5951220" y="2624661"/>
            <a:ext cx="2712344" cy="14640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2.3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特征值分布情形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386" y="640645"/>
            <a:ext cx="5241834" cy="1225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1B4367"/>
                </a:solidFill>
                <a:latin typeface="+mj-lt"/>
              </a:rPr>
              <a:t>观察不同类别之间的特征值分布情况</a:t>
            </a:r>
            <a:endParaRPr lang="zh-CN" altLang="en-US" dirty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+mj-lt"/>
              </a:rPr>
              <a:t>方法：</a:t>
            </a:r>
            <a:endParaRPr lang="zh-CN" altLang="en-US" dirty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+mj-lt"/>
              </a:rPr>
              <a:t>1. </a:t>
            </a:r>
            <a:r>
              <a:rPr lang="zh-CN" altLang="en-US" dirty="0">
                <a:latin typeface="+mj-lt"/>
              </a:rPr>
              <a:t>画直方图（数值型变量）</a:t>
            </a:r>
            <a:endParaRPr lang="zh-CN" altLang="en-US" dirty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+mj-lt"/>
              </a:rPr>
              <a:t>2. </a:t>
            </a:r>
            <a:r>
              <a:rPr lang="zh-CN" altLang="en-US" dirty="0">
                <a:latin typeface="+mj-lt"/>
              </a:rPr>
              <a:t>计算变量值占比分布（类别变量）</a:t>
            </a:r>
            <a:endParaRPr lang="en-US" altLang="zh-CN" sz="1200" dirty="0">
              <a:latin typeface="+mj-lt"/>
            </a:endParaRPr>
          </a:p>
        </p:txBody>
      </p:sp>
      <p:sp>
        <p:nvSpPr>
          <p:cNvPr id="5" name="文本框 15"/>
          <p:cNvSpPr txBox="1"/>
          <p:nvPr/>
        </p:nvSpPr>
        <p:spPr>
          <a:xfrm>
            <a:off x="709386" y="2092681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2.4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标准化和归一化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386" y="2423541"/>
            <a:ext cx="7725228" cy="1745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b="1" dirty="0">
                <a:latin typeface="+mj-lt"/>
              </a:rPr>
              <a:t>Z</a:t>
            </a:r>
            <a:r>
              <a:rPr lang="zh-CN" altLang="en-US" b="1" dirty="0">
                <a:latin typeface="+mj-lt"/>
              </a:rPr>
              <a:t>分数标准化  </a:t>
            </a:r>
            <a:r>
              <a:rPr lang="en-US" altLang="zh-CN" b="1" dirty="0">
                <a:solidFill>
                  <a:schemeClr val="accent2"/>
                </a:solidFill>
                <a:latin typeface="+mj-lt"/>
              </a:rPr>
              <a:t>from </a:t>
            </a:r>
            <a:r>
              <a:rPr lang="en-US" altLang="zh-CN" b="1" dirty="0" err="1">
                <a:solidFill>
                  <a:schemeClr val="accent2"/>
                </a:solidFill>
                <a:latin typeface="+mj-lt"/>
              </a:rPr>
              <a:t>sklearn.preprocessing</a:t>
            </a:r>
            <a:r>
              <a:rPr lang="en-US" altLang="zh-CN" b="1" dirty="0">
                <a:solidFill>
                  <a:schemeClr val="accent2"/>
                </a:solidFill>
                <a:latin typeface="+mj-lt"/>
              </a:rPr>
              <a:t> import </a:t>
            </a:r>
            <a:r>
              <a:rPr lang="en-US" altLang="zh-CN" b="1" dirty="0" err="1">
                <a:solidFill>
                  <a:schemeClr val="accent2"/>
                </a:solidFill>
                <a:latin typeface="+mj-lt"/>
              </a:rPr>
              <a:t>StandardScaler</a:t>
            </a:r>
            <a:endParaRPr lang="en-US" altLang="zh-CN" b="1" dirty="0">
              <a:solidFill>
                <a:schemeClr val="accent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+mj-lt"/>
              </a:rPr>
              <a:t>最常用的标准化技术，将数据转换为均值为</a:t>
            </a:r>
            <a:r>
              <a:rPr lang="en-US" altLang="zh-CN" dirty="0">
                <a:latin typeface="+mj-lt"/>
              </a:rPr>
              <a:t>0</a:t>
            </a:r>
            <a:r>
              <a:rPr lang="zh-CN" altLang="en-US" dirty="0">
                <a:latin typeface="+mj-lt"/>
              </a:rPr>
              <a:t>，标准差为</a:t>
            </a:r>
            <a:r>
              <a:rPr lang="en-US" altLang="zh-CN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的分布</a:t>
            </a:r>
            <a:endParaRPr lang="zh-CN" altLang="en-US" dirty="0">
              <a:latin typeface="+mj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b="1" dirty="0">
                <a:latin typeface="+mj-lt"/>
              </a:rPr>
              <a:t>min-max</a:t>
            </a:r>
            <a:r>
              <a:rPr lang="zh-CN" altLang="en-US" b="1" dirty="0">
                <a:latin typeface="+mj-lt"/>
              </a:rPr>
              <a:t>标准化</a:t>
            </a:r>
            <a:r>
              <a:rPr lang="en-US" altLang="zh-CN" b="1" dirty="0">
                <a:latin typeface="+mj-lt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+mj-lt"/>
              </a:rPr>
              <a:t>from </a:t>
            </a:r>
            <a:r>
              <a:rPr lang="en-US" altLang="zh-CN" b="1" dirty="0" err="1">
                <a:solidFill>
                  <a:schemeClr val="accent2"/>
                </a:solidFill>
                <a:latin typeface="+mj-lt"/>
              </a:rPr>
              <a:t>sklearn.preprocessing</a:t>
            </a:r>
            <a:r>
              <a:rPr lang="en-US" altLang="zh-CN" b="1" dirty="0">
                <a:solidFill>
                  <a:schemeClr val="accent2"/>
                </a:solidFill>
                <a:latin typeface="+mj-lt"/>
              </a:rPr>
              <a:t> import </a:t>
            </a:r>
            <a:r>
              <a:rPr lang="en-US" altLang="zh-CN" b="1" dirty="0" err="1">
                <a:solidFill>
                  <a:schemeClr val="accent2"/>
                </a:solidFill>
                <a:latin typeface="+mj-lt"/>
              </a:rPr>
              <a:t>MinMaxScaler</a:t>
            </a:r>
            <a:endParaRPr lang="en-US" altLang="zh-CN" b="1" dirty="0">
              <a:solidFill>
                <a:schemeClr val="accent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+mj-lt"/>
              </a:rPr>
              <a:t>（</a:t>
            </a:r>
            <a:r>
              <a:rPr lang="en-US" altLang="zh-CN" dirty="0">
                <a:latin typeface="+mj-lt"/>
              </a:rPr>
              <a:t>X - </a:t>
            </a:r>
            <a:r>
              <a:rPr lang="en-US" altLang="zh-CN" dirty="0" err="1">
                <a:latin typeface="+mj-lt"/>
              </a:rPr>
              <a:t>Xmin</a:t>
            </a:r>
            <a:r>
              <a:rPr lang="en-US" altLang="zh-CN" dirty="0">
                <a:latin typeface="+mj-lt"/>
              </a:rPr>
              <a:t>) / (</a:t>
            </a:r>
            <a:r>
              <a:rPr lang="en-US" altLang="zh-CN" dirty="0" err="1">
                <a:latin typeface="+mj-lt"/>
              </a:rPr>
              <a:t>Xmax</a:t>
            </a:r>
            <a:r>
              <a:rPr lang="en-US" altLang="zh-CN" dirty="0">
                <a:latin typeface="+mj-lt"/>
              </a:rPr>
              <a:t> - </a:t>
            </a:r>
            <a:r>
              <a:rPr lang="en-US" altLang="zh-CN" dirty="0" err="1">
                <a:latin typeface="+mj-lt"/>
              </a:rPr>
              <a:t>Xmin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，转换为取值为</a:t>
            </a:r>
            <a:r>
              <a:rPr lang="en-US" altLang="zh-CN" dirty="0">
                <a:latin typeface="+mj-lt"/>
              </a:rPr>
              <a:t>[0,1]</a:t>
            </a:r>
            <a:r>
              <a:rPr lang="zh-CN" altLang="en-US" dirty="0">
                <a:latin typeface="+mj-lt"/>
              </a:rPr>
              <a:t>的值</a:t>
            </a:r>
            <a:endParaRPr lang="zh-CN" altLang="en-US" dirty="0">
              <a:latin typeface="+mj-l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>
                <a:latin typeface="+mj-lt"/>
              </a:rPr>
              <a:t>行归一化</a:t>
            </a:r>
            <a:r>
              <a:rPr lang="en-US" altLang="zh-CN" b="1" dirty="0">
                <a:latin typeface="+mj-lt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+mj-lt"/>
              </a:rPr>
              <a:t>from </a:t>
            </a:r>
            <a:r>
              <a:rPr lang="en-US" altLang="zh-CN" b="1" dirty="0" err="1">
                <a:solidFill>
                  <a:schemeClr val="accent2"/>
                </a:solidFill>
                <a:latin typeface="+mj-lt"/>
              </a:rPr>
              <a:t>sklearn.preprocessing</a:t>
            </a:r>
            <a:r>
              <a:rPr lang="en-US" altLang="zh-CN" b="1" dirty="0">
                <a:solidFill>
                  <a:schemeClr val="accent2"/>
                </a:solidFill>
                <a:latin typeface="+mj-lt"/>
              </a:rPr>
              <a:t> import Normalizer</a:t>
            </a:r>
            <a:endParaRPr lang="en-US" altLang="zh-CN" b="1" dirty="0">
              <a:solidFill>
                <a:schemeClr val="accent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+mj-lt"/>
              </a:rPr>
              <a:t>行归一化针对每一行数据，保证每行的向量长度一样，有</a:t>
            </a:r>
            <a:r>
              <a:rPr lang="en-US" altLang="zh-CN" dirty="0">
                <a:latin typeface="+mj-lt"/>
              </a:rPr>
              <a:t>L1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>
                <a:latin typeface="+mj-lt"/>
              </a:rPr>
              <a:t>L2</a:t>
            </a:r>
            <a:r>
              <a:rPr lang="zh-CN" altLang="en-US" dirty="0">
                <a:latin typeface="+mj-lt"/>
              </a:rPr>
              <a:t>范数。</a:t>
            </a:r>
            <a:endParaRPr lang="en-US" altLang="zh-CN" sz="1200"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特征构建</a:t>
            </a: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rgbClr val="1B436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03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3.1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基础操作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386" y="674165"/>
            <a:ext cx="7725228" cy="625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j-lt"/>
              </a:rPr>
              <a:t>前提：如果对变量进行处理之后，效果仍不是非常理想，就需要进行特征构建</a:t>
            </a:r>
            <a:r>
              <a:rPr lang="en-US" altLang="zh-CN" dirty="0">
                <a:latin typeface="+mj-lt"/>
              </a:rPr>
              <a:t>——</a:t>
            </a:r>
            <a:r>
              <a:rPr lang="zh-CN" altLang="en-US" b="1" dirty="0">
                <a:latin typeface="+mj-lt"/>
              </a:rPr>
              <a:t>衍生新变量</a:t>
            </a:r>
            <a:r>
              <a:rPr lang="zh-CN" altLang="en-US" dirty="0">
                <a:latin typeface="+mj-lt"/>
              </a:rPr>
              <a:t>。</a:t>
            </a:r>
            <a:endParaRPr lang="zh-CN" altLang="en-US" dirty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+mj-lt"/>
              </a:rPr>
              <a:t>了解数据集：</a:t>
            </a:r>
            <a:r>
              <a:rPr lang="en-US" altLang="zh-CN" b="1" dirty="0">
                <a:solidFill>
                  <a:schemeClr val="accent2"/>
                </a:solidFill>
                <a:latin typeface="+mj-lt"/>
              </a:rPr>
              <a:t>pd.info </a:t>
            </a:r>
            <a:r>
              <a:rPr lang="zh-CN" altLang="en-US" dirty="0">
                <a:latin typeface="+mj-lt"/>
              </a:rPr>
              <a:t>和 </a:t>
            </a:r>
            <a:r>
              <a:rPr lang="en-US" altLang="zh-CN" b="1" dirty="0" err="1">
                <a:solidFill>
                  <a:schemeClr val="accent2"/>
                </a:solidFill>
                <a:latin typeface="+mj-lt"/>
              </a:rPr>
              <a:t>pd.describe</a:t>
            </a:r>
            <a:r>
              <a:rPr lang="en-US" altLang="zh-CN" b="1" dirty="0">
                <a:solidFill>
                  <a:schemeClr val="accent2"/>
                </a:solidFill>
                <a:latin typeface="+mj-lt"/>
              </a:rPr>
              <a:t>()</a:t>
            </a:r>
            <a:endParaRPr lang="zh-CN" altLang="en-US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566" y="1465731"/>
            <a:ext cx="3732868" cy="182992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3.1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基础操作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386" y="1148284"/>
            <a:ext cx="3466007" cy="1505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/>
              <a:t>1.  </a:t>
            </a:r>
            <a:r>
              <a:rPr lang="zh-CN" altLang="en-US" sz="1600" b="1" dirty="0"/>
              <a:t>独热编码（one hot encoding）</a:t>
            </a:r>
            <a:endParaRPr lang="zh-CN" altLang="en-US" sz="16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针对</a:t>
            </a:r>
            <a:r>
              <a:rPr lang="zh-CN" altLang="en-US" b="1" dirty="0"/>
              <a:t>没有顺序大小关系的定类变量</a:t>
            </a:r>
            <a:endParaRPr lang="zh-CN" altLang="en-US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 </a:t>
            </a:r>
            <a:r>
              <a:rPr lang="zh-CN" altLang="en-US" b="1" dirty="0">
                <a:solidFill>
                  <a:schemeClr val="accent2"/>
                </a:solidFill>
              </a:rPr>
              <a:t>scikit_learn 的 OneHotEncoding 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72000" y="309785"/>
            <a:ext cx="43516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类别变量的编码（独热编码）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CustomDummifier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TransformerMixin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cols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get_dummies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调用自定义的填充器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CustomDummifier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.fit_transform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/>
          <a:srcRect b="4442"/>
          <a:stretch>
            <a:fillRect/>
          </a:stretch>
        </p:blipFill>
        <p:spPr>
          <a:xfrm>
            <a:off x="1840241" y="3288549"/>
            <a:ext cx="5796982" cy="16710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3.1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基础操作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9386" y="927083"/>
            <a:ext cx="317956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2.   </a:t>
            </a:r>
            <a:r>
              <a:rPr lang="zh-CN" altLang="en-US" sz="1600" b="1" dirty="0"/>
              <a:t>标签编码</a:t>
            </a:r>
            <a:endParaRPr lang="zh-CN" altLang="en-US" sz="1600" b="1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</a:t>
            </a:r>
            <a:r>
              <a:rPr lang="zh-CN" altLang="en-US" b="1" dirty="0"/>
              <a:t>有顺序大小的定序变量</a:t>
            </a:r>
            <a:r>
              <a:rPr lang="zh-CN" altLang="en-US" dirty="0"/>
              <a:t>，就好像案例中的变量</a:t>
            </a:r>
            <a:r>
              <a:rPr lang="en-US" altLang="zh-CN" dirty="0" err="1"/>
              <a:t>ordinal_column</a:t>
            </a:r>
            <a:r>
              <a:rPr lang="zh-CN" altLang="en-US" dirty="0"/>
              <a:t>的值（</a:t>
            </a:r>
            <a:r>
              <a:rPr lang="en-US" altLang="zh-CN" dirty="0"/>
              <a:t>dislike</a:t>
            </a:r>
            <a:r>
              <a:rPr lang="zh-CN" altLang="en-US" dirty="0"/>
              <a:t>、</a:t>
            </a:r>
            <a:r>
              <a:rPr lang="en-US" altLang="zh-CN" dirty="0"/>
              <a:t>somewhat like </a:t>
            </a:r>
            <a:r>
              <a:rPr lang="zh-CN" altLang="en-US" dirty="0"/>
              <a:t>和 </a:t>
            </a:r>
            <a:r>
              <a:rPr lang="en-US" altLang="zh-CN" dirty="0"/>
              <a:t>like </a:t>
            </a:r>
            <a:r>
              <a:rPr lang="zh-CN" altLang="en-US" dirty="0"/>
              <a:t>可以分别用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来表示）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b="1" dirty="0"/>
              <a:t>3.   </a:t>
            </a:r>
            <a:r>
              <a:rPr lang="zh-CN" altLang="en-US" sz="1600" b="1" dirty="0"/>
              <a:t>数值变量分箱操作</a:t>
            </a:r>
            <a:endParaRPr lang="zh-CN" altLang="en-US" sz="1600" b="1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针对数值变量的简单处理：虽然变量值是连续的，但是</a:t>
            </a:r>
            <a:r>
              <a:rPr lang="zh-CN" altLang="en-US" b="1" dirty="0"/>
              <a:t>只有将数值变量转换成类别才有解释的可能</a:t>
            </a:r>
            <a:r>
              <a:rPr lang="zh-CN" altLang="en-US" dirty="0"/>
              <a:t>（如年龄，需要分成年龄段）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可以使用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pd.cut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函数来实现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8439" y="747634"/>
            <a:ext cx="3576175" cy="176449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3.1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基础操作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386" y="927083"/>
            <a:ext cx="4468542" cy="2465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/>
              <a:t>实现方法：</a:t>
            </a:r>
            <a:endParaRPr lang="en-US" altLang="zh-CN" sz="1600" b="1" dirty="0"/>
          </a:p>
          <a:p>
            <a:pPr>
              <a:lnSpc>
                <a:spcPct val="130000"/>
              </a:lnSpc>
            </a:pPr>
            <a:r>
              <a:rPr lang="zh-CN" altLang="en-US" sz="1600" b="1" dirty="0"/>
              <a:t>自定义方法并在</a:t>
            </a:r>
            <a:r>
              <a:rPr lang="en-US" altLang="zh-CN" sz="1600" b="1" dirty="0"/>
              <a:t>Pipeline</a:t>
            </a:r>
            <a:r>
              <a:rPr lang="zh-CN" altLang="en-US" sz="1600" b="1" dirty="0"/>
              <a:t>中调用</a:t>
            </a:r>
            <a:endParaRPr lang="en-US" altLang="zh-CN" sz="1600" b="1" dirty="0"/>
          </a:p>
          <a:p>
            <a:pPr>
              <a:lnSpc>
                <a:spcPct val="130000"/>
              </a:lnSpc>
            </a:pP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dirty="0"/>
              <a:t>Pipeline</a:t>
            </a:r>
            <a:r>
              <a:rPr lang="zh-CN" altLang="en-US" sz="1600" dirty="0"/>
              <a:t>顺序：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用 </a:t>
            </a:r>
            <a:r>
              <a:rPr lang="en-US" altLang="zh-CN" dirty="0"/>
              <a:t>imputer </a:t>
            </a:r>
            <a:r>
              <a:rPr lang="zh-CN" altLang="en-US" dirty="0"/>
              <a:t>填充缺失值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独热编码 </a:t>
            </a:r>
            <a:r>
              <a:rPr lang="en-US" altLang="zh-CN" dirty="0"/>
              <a:t>city</a:t>
            </a:r>
            <a:r>
              <a:rPr lang="zh-CN" altLang="en-US" dirty="0"/>
              <a:t>和</a:t>
            </a:r>
            <a:r>
              <a:rPr lang="en-US" altLang="zh-CN" dirty="0" err="1"/>
              <a:t>boolean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标签编码 </a:t>
            </a:r>
            <a:r>
              <a:rPr lang="en-US" altLang="zh-CN" dirty="0" err="1"/>
              <a:t>ordinal_column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分箱处理 </a:t>
            </a:r>
            <a:r>
              <a:rPr lang="en-US" altLang="zh-CN" dirty="0" err="1"/>
              <a:t>quantitative_column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18118" y="927083"/>
            <a:ext cx="391649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Pipeline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流水线封装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'imputer'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imputer),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dummify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'encode'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'cut'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cc)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训练流水线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转换流水线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3.2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数值变量扩展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386" y="640645"/>
            <a:ext cx="5790566" cy="625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多项式生成新特征：调用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PolynomialFeatures</a:t>
            </a:r>
            <a:r>
              <a:rPr lang="en-US" altLang="zh-CN" dirty="0"/>
              <a:t> </a:t>
            </a:r>
            <a:r>
              <a:rPr lang="zh-CN" altLang="en-US" dirty="0"/>
              <a:t>来实现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查看下衍生新变量后的相关性情况</a:t>
            </a:r>
            <a:endParaRPr lang="zh-CN" altLang="en-US" dirty="0"/>
          </a:p>
        </p:txBody>
      </p:sp>
      <p:sp>
        <p:nvSpPr>
          <p:cNvPr id="5" name="文本框 15"/>
          <p:cNvSpPr txBox="1"/>
          <p:nvPr/>
        </p:nvSpPr>
        <p:spPr>
          <a:xfrm>
            <a:off x="709386" y="1318216"/>
            <a:ext cx="6445794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3.3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文本变量处理  </a:t>
            </a:r>
            <a:r>
              <a:rPr lang="en-US" altLang="zh-CN" sz="1600" b="1" dirty="0"/>
              <a:t>NLP</a:t>
            </a:r>
            <a:r>
              <a:rPr lang="zh-CN" altLang="en-US" sz="1600" b="1" dirty="0"/>
              <a:t>（自然语言处理）：把文本向量化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09386" y="1598274"/>
            <a:ext cx="7725228" cy="3425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1. bag of words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3</a:t>
            </a:r>
            <a:r>
              <a:rPr lang="zh-CN" altLang="en-US" dirty="0"/>
              <a:t>个步骤：分词（</a:t>
            </a:r>
            <a:r>
              <a:rPr lang="en-US" altLang="zh-CN" dirty="0"/>
              <a:t>tokenizing</a:t>
            </a:r>
            <a:r>
              <a:rPr lang="zh-CN" altLang="en-US" dirty="0"/>
              <a:t>）、计数（</a:t>
            </a:r>
            <a:r>
              <a:rPr lang="en-US" altLang="zh-CN" dirty="0"/>
              <a:t>counting</a:t>
            </a:r>
            <a:r>
              <a:rPr lang="zh-CN" altLang="en-US" dirty="0"/>
              <a:t>）、归一化（</a:t>
            </a:r>
            <a:r>
              <a:rPr lang="en-US" altLang="zh-CN" dirty="0"/>
              <a:t>normalizing</a:t>
            </a:r>
            <a:r>
              <a:rPr lang="zh-CN" altLang="en-US" dirty="0"/>
              <a:t>）。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2. </a:t>
            </a:r>
            <a:r>
              <a:rPr lang="en-US" altLang="zh-CN" dirty="0" err="1"/>
              <a:t>CountVectorizer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将文本转换为矩阵，每列代表一个词语，每行代表一个文档，所得矩阵非常稀疏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 </a:t>
            </a:r>
            <a:r>
              <a:rPr lang="en-US" altLang="zh-CN" b="1" dirty="0" err="1">
                <a:solidFill>
                  <a:schemeClr val="accent2"/>
                </a:solidFill>
              </a:rPr>
              <a:t>sklearn.feature_extraction.text</a:t>
            </a:r>
            <a:r>
              <a:rPr lang="en-US" altLang="zh-CN" dirty="0"/>
              <a:t> </a:t>
            </a:r>
            <a:r>
              <a:rPr lang="zh-CN" altLang="en-US" dirty="0"/>
              <a:t>中调用 </a:t>
            </a:r>
            <a:r>
              <a:rPr lang="en-US" altLang="zh-CN" b="1" dirty="0" err="1">
                <a:solidFill>
                  <a:schemeClr val="accent2"/>
                </a:solidFill>
              </a:rPr>
              <a:t>CountVectorizer</a:t>
            </a:r>
            <a:endParaRPr lang="zh-CN" altLang="en-US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3. TF-IDF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TF-IDF</a:t>
            </a:r>
            <a:r>
              <a:rPr lang="zh-CN" altLang="en-US" dirty="0"/>
              <a:t>向量化器由两个部分组成，</a:t>
            </a:r>
            <a:r>
              <a:rPr lang="en-US" altLang="zh-CN" dirty="0"/>
              <a:t>TF-IDF=TF*IDF</a:t>
            </a:r>
            <a:r>
              <a:rPr lang="zh-CN" altLang="en-US" dirty="0"/>
              <a:t>，为词语加权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TF</a:t>
            </a:r>
            <a:r>
              <a:rPr lang="zh-CN" altLang="en-US" dirty="0"/>
              <a:t>：</a:t>
            </a:r>
            <a:r>
              <a:rPr lang="en-US" altLang="zh-CN" dirty="0"/>
              <a:t>Term Frequency</a:t>
            </a:r>
            <a:r>
              <a:rPr lang="zh-CN" altLang="en-US" dirty="0"/>
              <a:t>，词频，也就是单词在文档中出现的频率。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IDF</a:t>
            </a:r>
            <a:r>
              <a:rPr lang="zh-CN" altLang="en-US" dirty="0"/>
              <a:t>：</a:t>
            </a:r>
            <a:r>
              <a:rPr lang="en-US" altLang="zh-CN" dirty="0"/>
              <a:t>Inverse Document Frequency</a:t>
            </a:r>
            <a:r>
              <a:rPr lang="zh-CN" altLang="en-US" dirty="0"/>
              <a:t>，逆文档频率，用于衡量单词的重要度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 </a:t>
            </a:r>
            <a:r>
              <a:rPr lang="en-US" altLang="zh-CN" b="1" dirty="0" err="1">
                <a:solidFill>
                  <a:schemeClr val="accent2"/>
                </a:solidFill>
              </a:rPr>
              <a:t>sklearn.feature_extraction.text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中调用 </a:t>
            </a:r>
            <a:r>
              <a:rPr lang="en-US" altLang="zh-CN" b="1" dirty="0" err="1">
                <a:solidFill>
                  <a:schemeClr val="accent2"/>
                </a:solidFill>
              </a:rPr>
              <a:t>TfidfVectorizer</a:t>
            </a:r>
            <a:r>
              <a:rPr lang="en-US" altLang="zh-CN" dirty="0"/>
              <a:t> </a:t>
            </a:r>
            <a:r>
              <a:rPr lang="zh-CN" altLang="en-US" dirty="0"/>
              <a:t>即可。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主题向量 </a:t>
            </a:r>
            <a:r>
              <a:rPr lang="en-US" altLang="zh-CN" dirty="0"/>
              <a:t>(LSI, LDA)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5. Word2vec, </a:t>
            </a:r>
            <a:r>
              <a:rPr lang="en-US" altLang="zh-CN" dirty="0" err="1"/>
              <a:t>GloVe</a:t>
            </a:r>
            <a:r>
              <a:rPr lang="en-US" altLang="zh-CN" dirty="0"/>
              <a:t>, BERT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特征</a:t>
            </a:r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选择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特征理解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圆角矩形 188"/>
          <p:cNvSpPr/>
          <p:nvPr/>
        </p:nvSpPr>
        <p:spPr>
          <a:xfrm>
            <a:off x="5297170" y="978535"/>
            <a:ext cx="1525905" cy="982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5297805" y="2082800"/>
            <a:ext cx="2695575" cy="12014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9820" y="1141730"/>
            <a:ext cx="3256915" cy="20300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b="1" dirty="0">
                <a:solidFill>
                  <a:srgbClr val="1B4367"/>
                </a:solidFill>
              </a:rPr>
              <a:t>过滤</a:t>
            </a:r>
            <a:r>
              <a:rPr lang="zh-CN" altLang="en-US" b="1" dirty="0">
                <a:solidFill>
                  <a:srgbClr val="1B4367"/>
                </a:solidFill>
              </a:rPr>
              <a:t>法（Filter）</a:t>
            </a:r>
            <a:endParaRPr lang="zh-CN" altLang="en-US" b="1" dirty="0">
              <a:solidFill>
                <a:srgbClr val="1B4367"/>
              </a:solidFill>
            </a:endParaRPr>
          </a:p>
          <a:p>
            <a:r>
              <a:rPr lang="zh-CN" altLang="en-US" dirty="0"/>
              <a:t>基于特征的统计性质去选择，</a:t>
            </a:r>
            <a:endParaRPr lang="zh-CN" altLang="en-US" dirty="0"/>
          </a:p>
          <a:p>
            <a:r>
              <a:rPr lang="zh-CN" altLang="en-US" dirty="0"/>
              <a:t>如目标相关性、自相关性、</a:t>
            </a:r>
            <a:r>
              <a:rPr lang="zh-CN" altLang="en-US" dirty="0"/>
              <a:t>发散性。</a:t>
            </a:r>
            <a:endParaRPr lang="zh-CN" altLang="en-US" dirty="0"/>
          </a:p>
          <a:p>
            <a:endParaRPr lang="zh-CN" altLang="en-US" b="1" dirty="0">
              <a:solidFill>
                <a:srgbClr val="1B4367"/>
              </a:solidFill>
            </a:endParaRPr>
          </a:p>
          <a:p>
            <a:endParaRPr lang="zh-CN" altLang="en-US" b="1" dirty="0">
              <a:solidFill>
                <a:srgbClr val="1B4367"/>
              </a:solidFill>
            </a:endParaRPr>
          </a:p>
          <a:p>
            <a:r>
              <a:rPr lang="zh-CN" altLang="en-US" b="1" dirty="0">
                <a:solidFill>
                  <a:srgbClr val="1B4367"/>
                </a:solidFill>
              </a:rPr>
              <a:t>包装法（</a:t>
            </a:r>
            <a:r>
              <a:rPr lang="en-US" altLang="zh-CN" b="1" dirty="0">
                <a:solidFill>
                  <a:srgbClr val="1B4367"/>
                </a:solidFill>
              </a:rPr>
              <a:t>Wrapper</a:t>
            </a:r>
            <a:r>
              <a:rPr lang="zh-CN" altLang="en-US" b="1" dirty="0">
                <a:solidFill>
                  <a:srgbClr val="1B4367"/>
                </a:solidFill>
              </a:rPr>
              <a:t>）</a:t>
            </a:r>
            <a:endParaRPr lang="zh-CN" altLang="en-US" b="1" dirty="0">
              <a:solidFill>
                <a:srgbClr val="1B4367"/>
              </a:solidFill>
            </a:endParaRPr>
          </a:p>
          <a:p>
            <a:r>
              <a:rPr lang="zh-CN" dirty="0"/>
              <a:t>将要使用的学习器的性能作为特征子集</a:t>
            </a:r>
            <a:endParaRPr lang="zh-CN" dirty="0"/>
          </a:p>
          <a:p>
            <a:r>
              <a:rPr lang="zh-CN" dirty="0"/>
              <a:t>的评价准则，目的是为给的学习器选择</a:t>
            </a:r>
            <a:endParaRPr lang="zh-CN" dirty="0"/>
          </a:p>
          <a:p>
            <a:r>
              <a:rPr lang="zh-CN" dirty="0"/>
              <a:t>“量身定做”的特征子集。</a:t>
            </a:r>
            <a:endParaRPr lang="en-US" altLang="zh-CN" dirty="0"/>
          </a:p>
        </p:txBody>
      </p:sp>
      <p:sp>
        <p:nvSpPr>
          <p:cNvPr id="2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方法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类型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97576" y="1141430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23" name="椭圆 22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98657" y="2235338"/>
            <a:ext cx="448164" cy="368593"/>
            <a:chOff x="5630580" y="966369"/>
            <a:chExt cx="476097" cy="391567"/>
          </a:xfrm>
          <a:solidFill>
            <a:srgbClr val="1B4367"/>
          </a:solidFill>
        </p:grpSpPr>
        <p:sp>
          <p:nvSpPr>
            <p:cNvPr id="37" name="椭圆 36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17"/>
            <p:cNvSpPr txBox="1"/>
            <p:nvPr/>
          </p:nvSpPr>
          <p:spPr>
            <a:xfrm>
              <a:off x="5630580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99741" y="3703020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40" name="椭圆 39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15965" y="1177925"/>
            <a:ext cx="391795" cy="391795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9" name="泪滴形 8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1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588510" y="1175385"/>
            <a:ext cx="373380" cy="373380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17" name="泪滴形 16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19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4367530" y="1587500"/>
            <a:ext cx="4534535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1200" b="1" dirty="0">
                <a:solidFill>
                  <a:srgbClr val="1B4367"/>
                </a:solidFill>
              </a:rPr>
              <a:t>特征集合</a:t>
            </a:r>
            <a:r>
              <a:rPr lang="en-US" altLang="zh-CN" sz="1200" b="1" dirty="0">
                <a:solidFill>
                  <a:srgbClr val="1B4367"/>
                </a:solidFill>
              </a:rPr>
              <a:t>           </a:t>
            </a:r>
            <a:r>
              <a:rPr lang="zh-CN" altLang="en-US" sz="1200" b="1" dirty="0">
                <a:solidFill>
                  <a:srgbClr val="1B4367"/>
                </a:solidFill>
              </a:rPr>
              <a:t>选择最优子集</a:t>
            </a:r>
            <a:r>
              <a:rPr lang="en-US" altLang="zh-CN" sz="1200" b="1" dirty="0">
                <a:solidFill>
                  <a:srgbClr val="1B4367"/>
                </a:solidFill>
              </a:rPr>
              <a:t>           </a:t>
            </a:r>
            <a:r>
              <a:rPr lang="zh-CN" altLang="en-US" sz="1200" b="1" dirty="0">
                <a:solidFill>
                  <a:srgbClr val="1B4367"/>
                </a:solidFill>
              </a:rPr>
              <a:t>算法学习</a:t>
            </a:r>
            <a:r>
              <a:rPr lang="en-US" altLang="zh-CN" sz="1200" b="1" dirty="0">
                <a:solidFill>
                  <a:srgbClr val="1B4367"/>
                </a:solidFill>
              </a:rPr>
              <a:t>             </a:t>
            </a:r>
            <a:r>
              <a:rPr lang="zh-CN" altLang="en-US" sz="1200" b="1" dirty="0">
                <a:solidFill>
                  <a:srgbClr val="1B4367"/>
                </a:solidFill>
              </a:rPr>
              <a:t>模型</a:t>
            </a:r>
            <a:r>
              <a:rPr lang="zh-CN" altLang="en-US" sz="1200" b="1" dirty="0">
                <a:solidFill>
                  <a:srgbClr val="1B4367"/>
                </a:solidFill>
              </a:rPr>
              <a:t>表现</a:t>
            </a:r>
            <a:endParaRPr lang="zh-CN" altLang="en-US" sz="1200" b="1" dirty="0">
              <a:solidFill>
                <a:srgbClr val="1B4367"/>
              </a:solidFill>
            </a:endParaRPr>
          </a:p>
        </p:txBody>
      </p:sp>
      <p:sp>
        <p:nvSpPr>
          <p:cNvPr id="28" name="半闭框 27"/>
          <p:cNvSpPr/>
          <p:nvPr/>
        </p:nvSpPr>
        <p:spPr>
          <a:xfrm rot="7860000">
            <a:off x="5282565" y="1294765"/>
            <a:ext cx="212725" cy="175260"/>
          </a:xfrm>
          <a:prstGeom prst="half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061835" y="1186180"/>
            <a:ext cx="391795" cy="391795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65" name="泪滴形 6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67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8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9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0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8307705" y="1195705"/>
            <a:ext cx="391795" cy="391795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72" name="泪滴形 71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74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5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6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7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78" name="半闭框 77"/>
          <p:cNvSpPr/>
          <p:nvPr/>
        </p:nvSpPr>
        <p:spPr>
          <a:xfrm rot="7860000">
            <a:off x="6528435" y="1329055"/>
            <a:ext cx="212725" cy="175260"/>
          </a:xfrm>
          <a:prstGeom prst="halfFram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半闭框 78"/>
          <p:cNvSpPr/>
          <p:nvPr/>
        </p:nvSpPr>
        <p:spPr>
          <a:xfrm rot="7860000">
            <a:off x="7774305" y="1329055"/>
            <a:ext cx="212725" cy="175260"/>
          </a:xfrm>
          <a:prstGeom prst="half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793105" y="2418080"/>
            <a:ext cx="391795" cy="391795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81" name="泪滴形 80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83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84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85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86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4565650" y="2415540"/>
            <a:ext cx="373380" cy="373380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88" name="泪滴形 87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90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92" name="文本框 91"/>
          <p:cNvSpPr txBox="1"/>
          <p:nvPr/>
        </p:nvSpPr>
        <p:spPr>
          <a:xfrm>
            <a:off x="4372610" y="2820670"/>
            <a:ext cx="4534535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1200" b="1" dirty="0">
                <a:solidFill>
                  <a:srgbClr val="1B4367"/>
                </a:solidFill>
              </a:rPr>
              <a:t>特征集合</a:t>
            </a:r>
            <a:r>
              <a:rPr lang="en-US" altLang="zh-CN" sz="1200" b="1" dirty="0">
                <a:solidFill>
                  <a:srgbClr val="1B4367"/>
                </a:solidFill>
              </a:rPr>
              <a:t>      </a:t>
            </a:r>
            <a:r>
              <a:rPr lang="zh-CN" altLang="en-US" sz="1000" b="1" dirty="0">
                <a:solidFill>
                  <a:srgbClr val="1B4367"/>
                </a:solidFill>
              </a:rPr>
              <a:t>生成特征子集</a:t>
            </a:r>
            <a:r>
              <a:rPr lang="en-US" altLang="zh-CN" sz="1200" b="1" dirty="0">
                <a:solidFill>
                  <a:srgbClr val="1B4367"/>
                </a:solidFill>
              </a:rPr>
              <a:t>                        </a:t>
            </a:r>
            <a:r>
              <a:rPr lang="en-US" altLang="zh-CN" sz="1000" b="1" dirty="0">
                <a:solidFill>
                  <a:srgbClr val="1B4367"/>
                </a:solidFill>
              </a:rPr>
              <a:t> </a:t>
            </a:r>
            <a:r>
              <a:rPr lang="zh-CN" altLang="en-US" sz="1000" b="1" dirty="0">
                <a:solidFill>
                  <a:srgbClr val="1B4367"/>
                </a:solidFill>
              </a:rPr>
              <a:t>算法学习</a:t>
            </a:r>
            <a:r>
              <a:rPr lang="en-US" altLang="zh-CN" sz="1200" b="1" dirty="0">
                <a:solidFill>
                  <a:srgbClr val="1B4367"/>
                </a:solidFill>
              </a:rPr>
              <a:t>          </a:t>
            </a:r>
            <a:r>
              <a:rPr lang="zh-CN" altLang="en-US" sz="1200" b="1" dirty="0">
                <a:solidFill>
                  <a:srgbClr val="1B4367"/>
                </a:solidFill>
              </a:rPr>
              <a:t>模型</a:t>
            </a:r>
            <a:r>
              <a:rPr lang="zh-CN" altLang="en-US" sz="1200" b="1" dirty="0">
                <a:solidFill>
                  <a:srgbClr val="1B4367"/>
                </a:solidFill>
              </a:rPr>
              <a:t>表现</a:t>
            </a:r>
            <a:endParaRPr lang="zh-CN" altLang="en-US" sz="1200" b="1" dirty="0">
              <a:solidFill>
                <a:srgbClr val="1B4367"/>
              </a:solidFill>
            </a:endParaRPr>
          </a:p>
        </p:txBody>
      </p:sp>
      <p:sp>
        <p:nvSpPr>
          <p:cNvPr id="93" name="半闭框 92"/>
          <p:cNvSpPr/>
          <p:nvPr/>
        </p:nvSpPr>
        <p:spPr>
          <a:xfrm rot="7860000">
            <a:off x="5259705" y="2534920"/>
            <a:ext cx="212725" cy="175260"/>
          </a:xfrm>
          <a:prstGeom prst="half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7038975" y="2426335"/>
            <a:ext cx="391795" cy="391795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95" name="泪滴形 9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97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98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99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0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8284845" y="2435860"/>
            <a:ext cx="391795" cy="391795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02" name="泪滴形 101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104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5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6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7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8" name="半闭框 107"/>
          <p:cNvSpPr/>
          <p:nvPr/>
        </p:nvSpPr>
        <p:spPr>
          <a:xfrm rot="7860000">
            <a:off x="6505575" y="2569210"/>
            <a:ext cx="212725" cy="175260"/>
          </a:xfrm>
          <a:prstGeom prst="half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半闭框 108"/>
          <p:cNvSpPr/>
          <p:nvPr/>
        </p:nvSpPr>
        <p:spPr>
          <a:xfrm rot="7860000">
            <a:off x="7751445" y="2569210"/>
            <a:ext cx="212725" cy="175260"/>
          </a:xfrm>
          <a:prstGeom prst="half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5297805" y="3117215"/>
            <a:ext cx="2694940" cy="28892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6097905" y="3130550"/>
            <a:ext cx="1146175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</a:rPr>
              <a:t>选择最优子集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099820" y="3703320"/>
            <a:ext cx="3256915" cy="9531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b="1" dirty="0">
                <a:solidFill>
                  <a:srgbClr val="1B4367"/>
                </a:solidFill>
              </a:rPr>
              <a:t>嵌入法（Embedded）</a:t>
            </a:r>
            <a:endParaRPr lang="zh-CN" altLang="en-US" b="1" dirty="0">
              <a:solidFill>
                <a:srgbClr val="1B4367"/>
              </a:solidFill>
            </a:endParaRPr>
          </a:p>
          <a:p>
            <a:r>
              <a:rPr lang="zh-CN" dirty="0"/>
              <a:t>特征选择被嵌入进学习器训练过程中。</a:t>
            </a:r>
            <a:r>
              <a:rPr lang="zh-CN" dirty="0"/>
              <a:t>而包裹法特性选择与学习器训练过程有明显的区分。</a:t>
            </a:r>
            <a:endParaRPr lang="en-US" altLang="zh-CN" dirty="0"/>
          </a:p>
        </p:txBody>
      </p:sp>
      <p:sp>
        <p:nvSpPr>
          <p:cNvPr id="150" name="箭头: 上弧形 49"/>
          <p:cNvSpPr/>
          <p:nvPr/>
        </p:nvSpPr>
        <p:spPr>
          <a:xfrm>
            <a:off x="6118860" y="2159635"/>
            <a:ext cx="1074420" cy="214630"/>
          </a:xfrm>
          <a:prstGeom prst="curvedDownArrow">
            <a:avLst>
              <a:gd name="adj1" fmla="val 0"/>
              <a:gd name="adj2" fmla="val 18440"/>
              <a:gd name="adj3" fmla="val 2875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1" name="箭头: 上弧形 49"/>
          <p:cNvSpPr/>
          <p:nvPr/>
        </p:nvSpPr>
        <p:spPr>
          <a:xfrm rot="10800000">
            <a:off x="6113780" y="2881630"/>
            <a:ext cx="1074420" cy="214630"/>
          </a:xfrm>
          <a:prstGeom prst="curvedDownArrow">
            <a:avLst>
              <a:gd name="adj1" fmla="val 0"/>
              <a:gd name="adj2" fmla="val 18440"/>
              <a:gd name="adj3" fmla="val 2875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5303520" y="3554730"/>
            <a:ext cx="3659505" cy="12014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5798820" y="3890010"/>
            <a:ext cx="391795" cy="391795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4" name="泪滴形 153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55" name="组合 154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156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7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8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9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0" name="组合 159"/>
          <p:cNvGrpSpPr/>
          <p:nvPr/>
        </p:nvGrpSpPr>
        <p:grpSpPr>
          <a:xfrm>
            <a:off x="4571365" y="3887470"/>
            <a:ext cx="373380" cy="373380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161" name="泪滴形 160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163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4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65" name="文本框 164"/>
          <p:cNvSpPr txBox="1"/>
          <p:nvPr/>
        </p:nvSpPr>
        <p:spPr>
          <a:xfrm>
            <a:off x="4378325" y="4292600"/>
            <a:ext cx="4534535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1200" b="1" dirty="0">
                <a:solidFill>
                  <a:srgbClr val="1B4367"/>
                </a:solidFill>
              </a:rPr>
              <a:t>特征集合</a:t>
            </a:r>
            <a:r>
              <a:rPr lang="en-US" altLang="zh-CN" sz="1200" b="1" dirty="0">
                <a:solidFill>
                  <a:srgbClr val="1B4367"/>
                </a:solidFill>
              </a:rPr>
              <a:t>      </a:t>
            </a:r>
            <a:r>
              <a:rPr lang="zh-CN" altLang="en-US" sz="1000" b="1" dirty="0">
                <a:solidFill>
                  <a:srgbClr val="1B4367"/>
                </a:solidFill>
              </a:rPr>
              <a:t>生成特征子集</a:t>
            </a:r>
            <a:r>
              <a:rPr lang="en-US" altLang="zh-CN" sz="1200" b="1" dirty="0">
                <a:solidFill>
                  <a:srgbClr val="1B4367"/>
                </a:solidFill>
              </a:rPr>
              <a:t>                   </a:t>
            </a:r>
            <a:r>
              <a:rPr lang="zh-CN" altLang="en-US" sz="1000" b="1" dirty="0">
                <a:solidFill>
                  <a:srgbClr val="1B4367"/>
                </a:solidFill>
              </a:rPr>
              <a:t>算法学习</a:t>
            </a:r>
            <a:r>
              <a:rPr lang="en-US" altLang="zh-CN" sz="1200" b="1" dirty="0">
                <a:solidFill>
                  <a:srgbClr val="1B4367"/>
                </a:solidFill>
              </a:rPr>
              <a:t>               </a:t>
            </a:r>
            <a:r>
              <a:rPr lang="zh-CN" altLang="en-US" sz="1200" b="1" dirty="0">
                <a:solidFill>
                  <a:srgbClr val="1B4367"/>
                </a:solidFill>
              </a:rPr>
              <a:t>模型</a:t>
            </a:r>
            <a:r>
              <a:rPr lang="zh-CN" altLang="en-US" sz="1200" b="1" dirty="0">
                <a:solidFill>
                  <a:srgbClr val="1B4367"/>
                </a:solidFill>
              </a:rPr>
              <a:t>表现</a:t>
            </a:r>
            <a:endParaRPr lang="zh-CN" altLang="en-US" sz="1200" b="1" dirty="0">
              <a:solidFill>
                <a:srgbClr val="1B4367"/>
              </a:solidFill>
            </a:endParaRPr>
          </a:p>
        </p:txBody>
      </p:sp>
      <p:sp>
        <p:nvSpPr>
          <p:cNvPr id="166" name="半闭框 165"/>
          <p:cNvSpPr/>
          <p:nvPr/>
        </p:nvSpPr>
        <p:spPr>
          <a:xfrm rot="7860000">
            <a:off x="5265420" y="4006850"/>
            <a:ext cx="212725" cy="175260"/>
          </a:xfrm>
          <a:prstGeom prst="half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7044690" y="3898265"/>
            <a:ext cx="391795" cy="391795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68" name="泪滴形 167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170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1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2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3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4" name="组合 173"/>
          <p:cNvGrpSpPr/>
          <p:nvPr/>
        </p:nvGrpSpPr>
        <p:grpSpPr>
          <a:xfrm>
            <a:off x="8290560" y="3907790"/>
            <a:ext cx="391795" cy="391795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75" name="泪滴形 17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177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8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9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80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81" name="半闭框 180"/>
          <p:cNvSpPr/>
          <p:nvPr/>
        </p:nvSpPr>
        <p:spPr>
          <a:xfrm rot="7860000">
            <a:off x="6511290" y="4041140"/>
            <a:ext cx="212725" cy="175260"/>
          </a:xfrm>
          <a:prstGeom prst="half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5303520" y="4589145"/>
            <a:ext cx="3660140" cy="2889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文本框 183"/>
          <p:cNvSpPr txBox="1"/>
          <p:nvPr/>
        </p:nvSpPr>
        <p:spPr>
          <a:xfrm>
            <a:off x="6589395" y="4589145"/>
            <a:ext cx="1146175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</a:rPr>
              <a:t>选择最优子集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85" name="箭头: 上弧形 49"/>
          <p:cNvSpPr/>
          <p:nvPr/>
        </p:nvSpPr>
        <p:spPr>
          <a:xfrm>
            <a:off x="6124575" y="3631565"/>
            <a:ext cx="1757680" cy="214630"/>
          </a:xfrm>
          <a:prstGeom prst="curvedDownArrow">
            <a:avLst>
              <a:gd name="adj1" fmla="val 0"/>
              <a:gd name="adj2" fmla="val 18440"/>
              <a:gd name="adj3" fmla="val 2875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6" name="箭头: 上弧形 49"/>
          <p:cNvSpPr/>
          <p:nvPr/>
        </p:nvSpPr>
        <p:spPr>
          <a:xfrm rot="10800000">
            <a:off x="6119495" y="4353560"/>
            <a:ext cx="1762760" cy="214630"/>
          </a:xfrm>
          <a:prstGeom prst="curvedDownArrow">
            <a:avLst>
              <a:gd name="adj1" fmla="val 0"/>
              <a:gd name="adj2" fmla="val 18440"/>
              <a:gd name="adj3" fmla="val 2875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8" name="十字形 187"/>
          <p:cNvSpPr/>
          <p:nvPr/>
        </p:nvSpPr>
        <p:spPr>
          <a:xfrm>
            <a:off x="7738745" y="3985260"/>
            <a:ext cx="302260" cy="302260"/>
          </a:xfrm>
          <a:prstGeom prst="plus">
            <a:avLst>
              <a:gd name="adj" fmla="val 418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圆角矩形 189"/>
          <p:cNvSpPr/>
          <p:nvPr/>
        </p:nvSpPr>
        <p:spPr>
          <a:xfrm>
            <a:off x="5287645" y="1638935"/>
            <a:ext cx="1534795" cy="28892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文本框 190"/>
          <p:cNvSpPr txBox="1"/>
          <p:nvPr/>
        </p:nvSpPr>
        <p:spPr>
          <a:xfrm>
            <a:off x="5462270" y="1657985"/>
            <a:ext cx="1146175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</a:rPr>
              <a:t>选择最优子集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92" name="半闭框 191"/>
          <p:cNvSpPr/>
          <p:nvPr/>
        </p:nvSpPr>
        <p:spPr>
          <a:xfrm rot="7860000">
            <a:off x="6505575" y="1304290"/>
            <a:ext cx="212725" cy="175260"/>
          </a:xfrm>
          <a:prstGeom prst="half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2830830" y="434340"/>
            <a:ext cx="608203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b="1" dirty="0">
                <a:solidFill>
                  <a:srgbClr val="1B4367"/>
                </a:solidFill>
              </a:rPr>
              <a:t>参考</a:t>
            </a:r>
            <a:r>
              <a:rPr lang="zh-CN" altLang="en-US" b="1" dirty="0">
                <a:solidFill>
                  <a:srgbClr val="1B4367"/>
                </a:solidFill>
              </a:rPr>
              <a:t>资料：</a:t>
            </a:r>
            <a:r>
              <a:rPr lang="en-US" altLang="zh-CN" dirty="0"/>
              <a:t>https://blog.csdn.net/Datawhale/article/details/120582526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4.1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过滤法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5285" y="815975"/>
            <a:ext cx="4337685" cy="38874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685800" lvl="1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单变量：</a:t>
            </a:r>
            <a:endParaRPr lang="zh-CN" altLang="en-US" b="1" dirty="0">
              <a:solidFill>
                <a:srgbClr val="1B4367"/>
              </a:solidFill>
              <a:latin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缺失百分比</a:t>
            </a:r>
            <a:r>
              <a:rPr lang="zh-CN" altLang="en-US" b="1" dirty="0">
                <a:solidFill>
                  <a:srgbClr val="1B4367"/>
                </a:solidFill>
                <a:sym typeface="+mn-ea"/>
              </a:rPr>
              <a:t>（</a:t>
            </a:r>
            <a:r>
              <a:rPr lang="en-US" altLang="zh-CN" b="1" dirty="0">
                <a:solidFill>
                  <a:srgbClr val="1B4367"/>
                </a:solidFill>
                <a:sym typeface="+mn-ea"/>
              </a:rPr>
              <a:t>Missing Percentage</a:t>
            </a:r>
            <a:r>
              <a:rPr lang="zh-CN" altLang="en-US" b="1" dirty="0">
                <a:solidFill>
                  <a:srgbClr val="1B4367"/>
                </a:solidFill>
                <a:sym typeface="+mn-ea"/>
              </a:rPr>
              <a:t>）</a:t>
            </a:r>
            <a:r>
              <a:rPr lang="zh-CN" altLang="en-US" dirty="0">
                <a:latin typeface="+mn-ea"/>
              </a:rPr>
              <a:t>：</a:t>
            </a:r>
            <a:endParaRPr lang="zh-CN" altLang="en-US" dirty="0">
              <a:latin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en-US" altLang="zh-CN" sz="1200" b="1" dirty="0" err="1">
                <a:solidFill>
                  <a:schemeClr val="accent2"/>
                </a:solidFill>
                <a:sym typeface="+mn-ea"/>
              </a:rPr>
              <a:t>缺失样本比例过多</a:t>
            </a:r>
            <a:r>
              <a:rPr lang="zh-CN" altLang="en-US" sz="1200" b="1" dirty="0">
                <a:effectLst/>
                <a:sym typeface="+mn-ea"/>
              </a:rPr>
              <a:t>且难以填补的特征，建议剔除该变量。</a:t>
            </a:r>
            <a:endParaRPr lang="zh-CN" altLang="en-US" sz="1200" b="1" dirty="0">
              <a:effectLst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200" b="1" dirty="0">
                <a:effectLst/>
                <a:sym typeface="+mn-ea"/>
              </a:rPr>
              <a:t>使用类型：连续型</a:t>
            </a:r>
            <a:r>
              <a:rPr lang="en-US" altLang="zh-CN" sz="1200" b="1" dirty="0">
                <a:effectLst/>
                <a:sym typeface="+mn-ea"/>
              </a:rPr>
              <a:t>/</a:t>
            </a:r>
            <a:r>
              <a:rPr lang="zh-CN" altLang="en-US" sz="1200" b="1" dirty="0">
                <a:effectLst/>
                <a:sym typeface="+mn-ea"/>
              </a:rPr>
              <a:t>类别型</a:t>
            </a:r>
            <a:r>
              <a:rPr lang="zh-CN" altLang="en-US" sz="1200" b="1" dirty="0">
                <a:effectLst/>
                <a:sym typeface="+mn-ea"/>
              </a:rPr>
              <a:t>均可用</a:t>
            </a:r>
            <a:endParaRPr lang="zh-CN" altLang="en-US" sz="1200" b="1" dirty="0">
              <a:effectLst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endParaRPr lang="zh-CN" altLang="en-US" sz="12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方差</a:t>
            </a:r>
            <a:r>
              <a:rPr lang="zh-CN" altLang="en-US" b="1" dirty="0">
                <a:solidFill>
                  <a:srgbClr val="1B4367"/>
                </a:solidFill>
                <a:latin typeface="+mn-ea"/>
                <a:sym typeface="+mn-ea"/>
              </a:rPr>
              <a:t>（V</a:t>
            </a:r>
            <a:r>
              <a:rPr lang="en-US" altLang="zh-CN" b="1" dirty="0">
                <a:solidFill>
                  <a:srgbClr val="1B4367"/>
                </a:solidFill>
                <a:sym typeface="+mn-ea"/>
              </a:rPr>
              <a:t>ariance</a:t>
            </a:r>
            <a:r>
              <a:rPr lang="zh-CN" altLang="en-US" b="1" dirty="0">
                <a:solidFill>
                  <a:srgbClr val="1B4367"/>
                </a:solidFill>
                <a:sym typeface="+mn-ea"/>
              </a:rPr>
              <a:t>）</a:t>
            </a:r>
            <a:r>
              <a:rPr lang="en-US" altLang="zh-CN" b="1" dirty="0">
                <a:solidFill>
                  <a:srgbClr val="1B4367"/>
                </a:solidFill>
                <a:sym typeface="+mn-ea"/>
              </a:rPr>
              <a:t>:</a:t>
            </a:r>
            <a:endParaRPr lang="en-US" altLang="zh-CN" b="1" dirty="0">
              <a:solidFill>
                <a:srgbClr val="1B4367"/>
              </a:solidFill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200" b="1" dirty="0">
                <a:effectLst/>
                <a:sym typeface="+mn-ea"/>
              </a:rPr>
              <a:t>若某连续型变量的</a:t>
            </a:r>
            <a:r>
              <a:rPr lang="zh-CN" altLang="en-US" sz="1200" b="1" dirty="0">
                <a:solidFill>
                  <a:schemeClr val="accent2"/>
                </a:solidFill>
                <a:effectLst/>
                <a:sym typeface="+mn-ea"/>
              </a:rPr>
              <a:t>方差接近于0</a:t>
            </a:r>
            <a:r>
              <a:rPr lang="zh-CN" altLang="en-US" sz="1200" b="1" dirty="0">
                <a:effectLst/>
                <a:sym typeface="+mn-ea"/>
              </a:rPr>
              <a:t>，说明其</a:t>
            </a:r>
            <a:r>
              <a:rPr lang="zh-CN" altLang="en-US" sz="1200" b="1" dirty="0">
                <a:solidFill>
                  <a:schemeClr val="accent2"/>
                </a:solidFill>
                <a:effectLst/>
                <a:sym typeface="+mn-ea"/>
              </a:rPr>
              <a:t>特征值趋向于</a:t>
            </a:r>
            <a:endParaRPr lang="zh-CN" altLang="en-US" sz="1200" b="1" dirty="0">
              <a:solidFill>
                <a:schemeClr val="accent2"/>
              </a:solidFill>
              <a:effectLst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200" b="1" dirty="0">
                <a:solidFill>
                  <a:schemeClr val="accent2"/>
                </a:solidFill>
                <a:effectLst/>
                <a:sym typeface="+mn-ea"/>
              </a:rPr>
              <a:t>单一值</a:t>
            </a:r>
            <a:r>
              <a:rPr lang="zh-CN" altLang="en-US" sz="1200" b="1" dirty="0">
                <a:effectLst/>
                <a:sym typeface="+mn-ea"/>
              </a:rPr>
              <a:t>的状态，对模型帮助不大，建议剔除该变量。</a:t>
            </a:r>
            <a:endParaRPr lang="zh-CN" altLang="en-US" sz="1200" b="1" dirty="0">
              <a:effectLst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200" b="1" dirty="0">
                <a:effectLst/>
                <a:sym typeface="+mn-ea"/>
              </a:rPr>
              <a:t>使用类型：适用于连续</a:t>
            </a:r>
            <a:r>
              <a:rPr lang="zh-CN" altLang="en-US" sz="1200" b="1" dirty="0">
                <a:effectLst/>
                <a:sym typeface="+mn-ea"/>
              </a:rPr>
              <a:t>型</a:t>
            </a:r>
            <a:endParaRPr lang="zh-CN" altLang="en-US" sz="1200" b="1" dirty="0">
              <a:effectLst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endParaRPr lang="zh-CN" altLang="en-US" sz="12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B4367"/>
                </a:solidFill>
                <a:latin typeface="+mn-ea"/>
                <a:sym typeface="+mn-ea"/>
              </a:rPr>
              <a:t>频数（Frequency）:</a:t>
            </a:r>
            <a:endParaRPr lang="zh-CN" altLang="en-US" b="1" dirty="0">
              <a:solidFill>
                <a:srgbClr val="1B4367"/>
              </a:solidFill>
              <a:latin typeface="+mn-ea"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200" b="1" dirty="0">
                <a:effectLst/>
                <a:sym typeface="+mn-ea"/>
              </a:rPr>
              <a:t>若某类别型变量的枚举值样本量占比分布</a:t>
            </a:r>
            <a:r>
              <a:rPr lang="zh-CN" altLang="en-US" sz="1200" b="1" dirty="0">
                <a:solidFill>
                  <a:schemeClr val="accent2"/>
                </a:solidFill>
                <a:effectLst/>
                <a:sym typeface="+mn-ea"/>
              </a:rPr>
              <a:t>集中在单一</a:t>
            </a:r>
            <a:endParaRPr lang="zh-CN" altLang="en-US" sz="1200" b="1" dirty="0">
              <a:solidFill>
                <a:schemeClr val="accent2"/>
              </a:solidFill>
              <a:effectLst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200" b="1" dirty="0">
                <a:solidFill>
                  <a:schemeClr val="accent2"/>
                </a:solidFill>
                <a:effectLst/>
                <a:sym typeface="+mn-ea"/>
              </a:rPr>
              <a:t>某枚举值</a:t>
            </a:r>
            <a:r>
              <a:rPr lang="zh-CN" altLang="en-US" sz="1200" b="1" dirty="0">
                <a:effectLst/>
                <a:sym typeface="+mn-ea"/>
              </a:rPr>
              <a:t>上，建议剔除该变量。</a:t>
            </a:r>
            <a:endParaRPr lang="zh-CN" altLang="en-US" sz="1200" b="1" dirty="0">
              <a:effectLst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200" b="1" dirty="0">
                <a:effectLst/>
                <a:sym typeface="+mn-ea"/>
              </a:rPr>
              <a:t>使用类型：适用于</a:t>
            </a:r>
            <a:r>
              <a:rPr lang="zh-CN" altLang="en-US" sz="1200" b="1" dirty="0">
                <a:effectLst/>
                <a:sym typeface="+mn-ea"/>
              </a:rPr>
              <a:t>类别型</a:t>
            </a:r>
            <a:endParaRPr lang="zh-CN" altLang="en-US" sz="1200" b="1" dirty="0">
              <a:effectLst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endParaRPr lang="en-US" altLang="zh-CN" b="1" dirty="0">
              <a:solidFill>
                <a:srgbClr val="1B4367"/>
              </a:solidFill>
              <a:effectLst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4712970" y="1264285"/>
                <a:ext cx="1073785" cy="43434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𝑚𝑖𝑠𝑠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𝑛𝑢𝑙𝑙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970" y="1264285"/>
                <a:ext cx="1073785" cy="434340"/>
              </a:xfrm>
              <a:prstGeom prst="rect">
                <a:avLst/>
              </a:prstGeom>
              <a:blipFill rotWithShape="1">
                <a:blip r:embed="rId1"/>
                <a:stretch>
                  <a:fillRect r="-12655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6381115" y="1264285"/>
            <a:ext cx="2305685" cy="61404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Missing Percentage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df.isnull().sum()/len(df)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4712906" y="2396427"/>
                <a:ext cx="1668145" cy="5454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（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906" y="2396427"/>
                <a:ext cx="1668145" cy="545465"/>
              </a:xfrm>
              <a:prstGeom prst="rect">
                <a:avLst/>
              </a:prstGeom>
              <a:blipFill rotWithShape="1">
                <a:blip r:embed="rId2"/>
                <a:stretch>
                  <a:fillRect l="-34" t="-105" r="34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6381115" y="2362200"/>
            <a:ext cx="2305685" cy="61404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Variance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numpy.var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4712906" y="3639757"/>
                <a:ext cx="1084580" cy="4895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𝐹𝑟𝑒𝑞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906" y="3639757"/>
                <a:ext cx="1084580" cy="489585"/>
              </a:xfrm>
              <a:prstGeom prst="rect">
                <a:avLst/>
              </a:prstGeom>
              <a:blipFill rotWithShape="1">
                <a:blip r:embed="rId3"/>
                <a:stretch>
                  <a:fillRect l="-53" t="-117" r="53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6381115" y="3577590"/>
            <a:ext cx="2305685" cy="61404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Frequency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df.value_counts()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67080" y="1820545"/>
            <a:ext cx="260985" cy="2609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7080" y="1163320"/>
            <a:ext cx="260985" cy="2609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4.1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过滤法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15455" y="1082675"/>
            <a:ext cx="1776730" cy="61404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PCC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sklearn.feature_selection.f_regression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15455" y="3937635"/>
            <a:ext cx="1920240" cy="61404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KTRCC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scipy.stats.kendalltau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5299646" y="2807272"/>
                <a:ext cx="885190" cy="4927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𝑀𝑆𝐵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𝑀𝑆𝐸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646" y="2807272"/>
                <a:ext cx="885190" cy="492760"/>
              </a:xfrm>
              <a:prstGeom prst="rect">
                <a:avLst/>
              </a:prstGeom>
              <a:blipFill rotWithShape="1">
                <a:blip r:embed="rId1"/>
                <a:stretch>
                  <a:fillRect l="-65" t="-116" r="65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6815455" y="2081530"/>
            <a:ext cx="2026285" cy="61404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SRCC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scipy.stats.spearmanr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912296" y="1163257"/>
                <a:ext cx="1660525" cy="5334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𝜌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𝑐𝑜𝑣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296" y="1163257"/>
                <a:ext cx="1660525" cy="533400"/>
              </a:xfrm>
              <a:prstGeom prst="rect">
                <a:avLst/>
              </a:prstGeom>
              <a:blipFill rotWithShape="1">
                <a:blip r:embed="rId2"/>
                <a:stretch>
                  <a:fillRect l="-34" t="-107" r="34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958651" y="2022412"/>
                <a:ext cx="1568450" cy="5772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𝜌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651" y="2022412"/>
                <a:ext cx="1568450" cy="577215"/>
              </a:xfrm>
              <a:prstGeom prst="rect">
                <a:avLst/>
              </a:prstGeom>
              <a:blipFill rotWithShape="1">
                <a:blip r:embed="rId3"/>
                <a:stretch>
                  <a:fillRect l="-36" t="-99" r="36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815455" y="2872740"/>
            <a:ext cx="2026285" cy="61404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ANOVA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sklearn.feature_selection.f_classif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994211" y="3937572"/>
                <a:ext cx="1497965" cy="6718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𝐶𝑃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𝐷𝑃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charset="0"/>
                            </a:rPr>
                            <m:t> 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211" y="3937572"/>
                <a:ext cx="1497965" cy="671830"/>
              </a:xfrm>
              <a:prstGeom prst="rect">
                <a:avLst/>
              </a:prstGeom>
              <a:blipFill rotWithShape="1">
                <a:blip r:embed="rId4"/>
                <a:stretch>
                  <a:fillRect l="-38" t="-85" r="38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/>
          <p:cNvSpPr/>
          <p:nvPr/>
        </p:nvSpPr>
        <p:spPr>
          <a:xfrm>
            <a:off x="767080" y="2705100"/>
            <a:ext cx="260985" cy="2609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67080" y="3657600"/>
            <a:ext cx="260985" cy="2609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638925" y="347980"/>
            <a:ext cx="260985" cy="2609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38925" y="687070"/>
            <a:ext cx="260985" cy="2609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9415" y="820420"/>
            <a:ext cx="5784850" cy="37890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2.   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多变量：</a:t>
            </a:r>
            <a:r>
              <a:rPr lang="en-US" altLang="zh-CN" sz="1200" b="1" dirty="0">
                <a:solidFill>
                  <a:srgbClr val="1B4367"/>
                </a:solidFill>
                <a:latin typeface="+mn-ea"/>
              </a:rPr>
              <a:t>[</a:t>
            </a:r>
            <a:r>
              <a:rPr lang="zh-CN" altLang="en-US" sz="1200" b="1" dirty="0">
                <a:solidFill>
                  <a:srgbClr val="1B4367"/>
                </a:solidFill>
                <a:latin typeface="+mn-ea"/>
              </a:rPr>
              <a:t>自变量与自变量间相关性、自变量与因变量间相关性</a:t>
            </a:r>
            <a:r>
              <a:rPr lang="en-US" altLang="zh-CN" sz="1200" b="1" dirty="0">
                <a:solidFill>
                  <a:srgbClr val="1B4367"/>
                </a:solidFill>
                <a:latin typeface="+mn-ea"/>
              </a:rPr>
              <a:t>]</a:t>
            </a:r>
            <a:endParaRPr lang="zh-CN" altLang="en-US" sz="1600" b="1" dirty="0">
              <a:solidFill>
                <a:srgbClr val="1B4367"/>
              </a:solidFill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1B4367"/>
                </a:solidFill>
                <a:latin typeface="+mn-ea"/>
              </a:rPr>
              <a:t>皮尔逊相关系数</a:t>
            </a:r>
            <a:r>
              <a:rPr lang="zh-CN" altLang="en-US" sz="1200" b="1" dirty="0">
                <a:solidFill>
                  <a:srgbClr val="1B4367"/>
                </a:solidFill>
                <a:sym typeface="+mn-ea"/>
              </a:rPr>
              <a:t>（</a:t>
            </a:r>
            <a:r>
              <a:rPr lang="en-US" altLang="zh-CN" sz="1200" b="1" dirty="0">
                <a:solidFill>
                  <a:srgbClr val="1B4367"/>
                </a:solidFill>
                <a:sym typeface="+mn-ea"/>
              </a:rPr>
              <a:t>Pearson Correlation Coefficient</a:t>
            </a:r>
            <a:r>
              <a:rPr lang="zh-CN" altLang="en-US" sz="1200" b="1" dirty="0">
                <a:solidFill>
                  <a:srgbClr val="1B4367"/>
                </a:solidFill>
                <a:sym typeface="+mn-ea"/>
              </a:rPr>
              <a:t>）</a:t>
            </a:r>
            <a:r>
              <a:rPr lang="zh-CN" altLang="en-US" sz="1200" dirty="0">
                <a:latin typeface="+mn-ea"/>
              </a:rPr>
              <a:t>：</a:t>
            </a:r>
            <a:endParaRPr lang="zh-CN" altLang="en-US" sz="1200" dirty="0">
              <a:latin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100" b="1" dirty="0">
                <a:effectLst/>
                <a:sym typeface="+mn-ea"/>
              </a:rPr>
              <a:t>假设变量符合</a:t>
            </a:r>
            <a:r>
              <a:rPr lang="zh-CN" altLang="en-US" sz="1100" b="1" dirty="0">
                <a:solidFill>
                  <a:schemeClr val="accent2"/>
                </a:solidFill>
                <a:effectLst/>
                <a:sym typeface="+mn-ea"/>
              </a:rPr>
              <a:t>正态分布</a:t>
            </a:r>
            <a:r>
              <a:rPr lang="zh-CN" altLang="en-US" sz="1100" b="1" dirty="0">
                <a:effectLst/>
                <a:sym typeface="+mn-ea"/>
              </a:rPr>
              <a:t>，衡量两个变量的</a:t>
            </a:r>
            <a:r>
              <a:rPr lang="zh-CN" altLang="en-US" sz="1100" b="1" dirty="0">
                <a:solidFill>
                  <a:schemeClr val="accent2"/>
                </a:solidFill>
                <a:effectLst/>
                <a:sym typeface="+mn-ea"/>
              </a:rPr>
              <a:t>线性关系。</a:t>
            </a:r>
            <a:endParaRPr lang="zh-CN" altLang="en-US" sz="1100" b="1" dirty="0">
              <a:solidFill>
                <a:schemeClr val="accent2"/>
              </a:solidFill>
              <a:effectLst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endParaRPr lang="zh-CN" altLang="en-US" sz="1100" b="1" dirty="0">
              <a:effectLst/>
              <a:sym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1B4367"/>
                </a:solidFill>
                <a:sym typeface="+mn-ea"/>
              </a:rPr>
              <a:t>斯皮尔曼相关系数（</a:t>
            </a:r>
            <a:r>
              <a:rPr lang="en-US" altLang="zh-CN" sz="1200" b="1" dirty="0">
                <a:solidFill>
                  <a:srgbClr val="1B4367"/>
                </a:solidFill>
                <a:sym typeface="+mn-ea"/>
              </a:rPr>
              <a:t>Spearman’s Rank Correlation Coefficient</a:t>
            </a:r>
            <a:r>
              <a:rPr lang="zh-CN" altLang="en-US" sz="1200" b="1" dirty="0">
                <a:solidFill>
                  <a:srgbClr val="1B4367"/>
                </a:solidFill>
                <a:sym typeface="+mn-ea"/>
              </a:rPr>
              <a:t>）</a:t>
            </a:r>
            <a:r>
              <a:rPr lang="en-US" altLang="zh-CN" sz="1200" b="1" dirty="0">
                <a:solidFill>
                  <a:srgbClr val="1B4367"/>
                </a:solidFill>
                <a:sym typeface="+mn-ea"/>
              </a:rPr>
              <a:t>:</a:t>
            </a:r>
            <a:endParaRPr lang="en-US" altLang="zh-CN" sz="1200" b="1" dirty="0">
              <a:solidFill>
                <a:srgbClr val="1B4367"/>
              </a:solidFill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100" b="1" dirty="0">
                <a:effectLst/>
                <a:sym typeface="+mn-ea"/>
              </a:rPr>
              <a:t>不假设变量服从的分布，基于等级的概念去计算变量间的相关性。</a:t>
            </a:r>
            <a:endParaRPr lang="zh-CN" altLang="en-US" sz="1100" b="1" dirty="0">
              <a:effectLst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100" b="1" dirty="0">
                <a:effectLst/>
                <a:sym typeface="+mn-ea"/>
              </a:rPr>
              <a:t>若变量是</a:t>
            </a:r>
            <a:r>
              <a:rPr lang="zh-CN" altLang="en-US" sz="1100" b="1" dirty="0">
                <a:solidFill>
                  <a:schemeClr val="accent2"/>
                </a:solidFill>
                <a:effectLst/>
                <a:sym typeface="+mn-ea"/>
              </a:rPr>
              <a:t>顺序变量(Ordinal Feature)</a:t>
            </a:r>
            <a:r>
              <a:rPr lang="zh-CN" altLang="en-US" sz="1100" b="1" dirty="0">
                <a:effectLst/>
                <a:sym typeface="+mn-ea"/>
              </a:rPr>
              <a:t>，推荐使用。</a:t>
            </a:r>
            <a:endParaRPr lang="zh-CN" altLang="en-US" sz="1100" b="1" dirty="0">
              <a:effectLst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endParaRPr lang="zh-CN" altLang="en-US" sz="1100" b="1" dirty="0">
              <a:solidFill>
                <a:schemeClr val="accent2"/>
              </a:solidFill>
              <a:effectLst/>
              <a:sym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00" b="1" dirty="0">
                <a:solidFill>
                  <a:srgbClr val="1B4367"/>
                </a:solidFill>
                <a:latin typeface="+mn-ea"/>
                <a:sym typeface="+mn-ea"/>
              </a:rPr>
              <a:t>方差分析（</a:t>
            </a:r>
            <a:r>
              <a:rPr lang="en-US" altLang="zh-CN" sz="1300" b="1" dirty="0">
                <a:solidFill>
                  <a:srgbClr val="1B4367"/>
                </a:solidFill>
                <a:latin typeface="+mn-ea"/>
                <a:sym typeface="+mn-ea"/>
              </a:rPr>
              <a:t>Analysis of variance, ANOVA</a:t>
            </a:r>
            <a:r>
              <a:rPr lang="zh-CN" altLang="en-US" sz="1300" b="1" dirty="0">
                <a:solidFill>
                  <a:srgbClr val="1B4367"/>
                </a:solidFill>
                <a:latin typeface="+mn-ea"/>
                <a:sym typeface="+mn-ea"/>
              </a:rPr>
              <a:t>）:</a:t>
            </a:r>
            <a:endParaRPr lang="zh-CN" altLang="en-US" sz="1300" b="1" dirty="0">
              <a:solidFill>
                <a:srgbClr val="1B4367"/>
              </a:solidFill>
              <a:latin typeface="+mn-ea"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100" b="1" dirty="0">
                <a:effectLst/>
                <a:sym typeface="+mn-ea"/>
              </a:rPr>
              <a:t>检验不同组下的平均数是否存在显著差异</a:t>
            </a:r>
            <a:r>
              <a:rPr lang="en-US" altLang="zh-CN" sz="1100" b="1" dirty="0">
                <a:effectLst/>
                <a:sym typeface="+mn-ea"/>
              </a:rPr>
              <a:t>,</a:t>
            </a:r>
            <a:r>
              <a:rPr lang="zh-CN" altLang="en-US" sz="1100" b="1" dirty="0">
                <a:effectLst/>
                <a:sym typeface="+mn-ea"/>
              </a:rPr>
              <a:t>分析前需要满足: </a:t>
            </a:r>
            <a:endParaRPr lang="zh-CN" altLang="en-US" sz="1100" b="1" dirty="0">
              <a:effectLst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100" b="1" dirty="0">
                <a:effectLst/>
                <a:sym typeface="+mn-ea"/>
              </a:rPr>
              <a:t>每组样本具备</a:t>
            </a:r>
            <a:r>
              <a:rPr lang="zh-CN" altLang="en-US" sz="1100" b="1" dirty="0">
                <a:solidFill>
                  <a:schemeClr val="accent2"/>
                </a:solidFill>
                <a:effectLst/>
                <a:sym typeface="+mn-ea"/>
              </a:rPr>
              <a:t>方差同质性</a:t>
            </a:r>
            <a:r>
              <a:rPr lang="zh-CN" altLang="en-US" sz="1100" b="1" dirty="0">
                <a:effectLst/>
                <a:sym typeface="+mn-ea"/>
              </a:rPr>
              <a:t>、组内样本服从</a:t>
            </a:r>
            <a:r>
              <a:rPr lang="zh-CN" altLang="en-US" sz="1100" b="1" dirty="0">
                <a:solidFill>
                  <a:schemeClr val="accent2"/>
                </a:solidFill>
                <a:effectLst/>
                <a:sym typeface="+mn-ea"/>
              </a:rPr>
              <a:t>正态分布</a:t>
            </a:r>
            <a:r>
              <a:rPr lang="zh-CN" altLang="en-US" sz="1100" b="1" dirty="0">
                <a:effectLst/>
                <a:sym typeface="+mn-ea"/>
              </a:rPr>
              <a:t>，样本间需要</a:t>
            </a:r>
            <a:r>
              <a:rPr lang="zh-CN" altLang="en-US" sz="1100" b="1" dirty="0">
                <a:solidFill>
                  <a:schemeClr val="accent2"/>
                </a:solidFill>
                <a:effectLst/>
                <a:sym typeface="+mn-ea"/>
              </a:rPr>
              <a:t>独立</a:t>
            </a:r>
            <a:endParaRPr lang="zh-CN" altLang="en-US" sz="1100" b="1" dirty="0">
              <a:solidFill>
                <a:schemeClr val="accent2"/>
              </a:solidFill>
              <a:effectLst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endParaRPr lang="zh-CN" altLang="en-US" sz="1100" b="1" dirty="0">
              <a:effectLst/>
              <a:sym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00" b="1" dirty="0">
                <a:solidFill>
                  <a:srgbClr val="1B4367"/>
                </a:solidFill>
                <a:latin typeface="+mn-ea"/>
                <a:sym typeface="+mn-ea"/>
              </a:rPr>
              <a:t>肯德尔等级相关系数(Kendall tau rank correlation coefficient)：</a:t>
            </a:r>
            <a:endParaRPr lang="zh-CN" altLang="en-US" sz="1300" b="1" dirty="0">
              <a:solidFill>
                <a:srgbClr val="1B4367"/>
              </a:solidFill>
              <a:latin typeface="+mn-ea"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100" b="1" dirty="0">
                <a:effectLst/>
                <a:sym typeface="+mn-ea"/>
              </a:rPr>
              <a:t>比较两个变量的相关性时，先对变量进行排序，</a:t>
            </a:r>
            <a:endParaRPr lang="zh-CN" altLang="en-US" sz="1100" b="1" dirty="0">
              <a:effectLst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100" b="1" dirty="0">
                <a:effectLst/>
                <a:sym typeface="+mn-ea"/>
              </a:rPr>
              <a:t>若顺序相同则说明正相关。</a:t>
            </a:r>
            <a:endParaRPr lang="zh-CN" altLang="en-US" sz="1100" b="1" dirty="0">
              <a:effectLst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endParaRPr lang="zh-CN" altLang="en-US" sz="1100" b="1" dirty="0">
              <a:effectLst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79285" y="309880"/>
            <a:ext cx="1776730" cy="61404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zh-CN" alt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连续型</a:t>
            </a:r>
            <a:r>
              <a:rPr lang="en-US" altLang="zh-CN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zh-CN" alt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连续型</a:t>
            </a:r>
            <a:endParaRPr lang="zh-CN" altLang="en-US" sz="12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2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sym typeface="+mn-ea"/>
              </a:rPr>
              <a:t>连续型</a:t>
            </a:r>
            <a:r>
              <a:rPr lang="en-US" altLang="zh-CN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sym typeface="+mn-ea"/>
              </a:rPr>
              <a:t>vs</a:t>
            </a:r>
            <a:r>
              <a:rPr lang="zh-CN" alt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sym typeface="+mn-ea"/>
              </a:rPr>
              <a:t>类别型</a:t>
            </a:r>
            <a:endParaRPr lang="zh-CN" altLang="en-US" sz="12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2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67080" y="2320290"/>
            <a:ext cx="260985" cy="2609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7080" y="1163320"/>
            <a:ext cx="260985" cy="2609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4.1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过滤法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638925" y="347980"/>
            <a:ext cx="260985" cy="2609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79285" y="309880"/>
            <a:ext cx="1776730" cy="61404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zh-CN" alt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类别型</a:t>
            </a:r>
            <a:r>
              <a:rPr lang="en-US" altLang="zh-CN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zh-CN" alt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类别型</a:t>
            </a:r>
            <a:endParaRPr lang="zh-CN" altLang="en-US" sz="12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2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758501" y="1097852"/>
                <a:ext cx="1906270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（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𝑜𝑏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𝑁𝑝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𝑁𝑝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501" y="1097852"/>
                <a:ext cx="1906270" cy="583565"/>
              </a:xfrm>
              <a:prstGeom prst="rect">
                <a:avLst/>
              </a:prstGeom>
              <a:blipFill rotWithShape="1">
                <a:blip r:embed="rId1"/>
                <a:stretch>
                  <a:fillRect l="-30" t="-98" r="3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876040" y="2233295"/>
                <a:ext cx="890905" cy="6362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𝒴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𝒳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𝑙𝑜𝑔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040" y="2233295"/>
                <a:ext cx="890905" cy="636270"/>
              </a:xfrm>
              <a:prstGeom prst="rect">
                <a:avLst/>
              </a:prstGeom>
              <a:blipFill rotWithShape="1">
                <a:blip r:embed="rId2"/>
                <a:stretch>
                  <a:fillRect r="-158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638925" y="1097915"/>
            <a:ext cx="1920240" cy="61404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Chi-squared Test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sklearn.feature_selection.chi2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38925" y="2200910"/>
            <a:ext cx="1920240" cy="61404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Mutual Information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sklearn.feature_selection.mutual_info_classif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9415" y="820420"/>
            <a:ext cx="3279775" cy="20491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2.   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多变量：</a:t>
            </a:r>
            <a:endParaRPr lang="zh-CN" altLang="en-US" sz="1200" b="1" dirty="0">
              <a:solidFill>
                <a:srgbClr val="1B4367"/>
              </a:solidFill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1B4367"/>
                </a:solidFill>
                <a:latin typeface="+mn-ea"/>
                <a:sym typeface="+mn-ea"/>
              </a:rPr>
              <a:t>卡方检验</a:t>
            </a:r>
            <a:r>
              <a:rPr lang="en-US" altLang="zh-CN" sz="1200" b="1" dirty="0">
                <a:solidFill>
                  <a:srgbClr val="1B4367"/>
                </a:solidFill>
                <a:latin typeface="+mn-ea"/>
                <a:sym typeface="+mn-ea"/>
              </a:rPr>
              <a:t>(Chi-squared Test)</a:t>
            </a:r>
            <a:endParaRPr lang="en-US" altLang="zh-CN" sz="1200" b="1" dirty="0">
              <a:solidFill>
                <a:srgbClr val="1B4367"/>
              </a:solidFill>
              <a:latin typeface="+mn-ea"/>
              <a:sym typeface="+mn-ea"/>
            </a:endParaRPr>
          </a:p>
          <a:p>
            <a:pPr lvl="1" algn="l">
              <a:lnSpc>
                <a:spcPct val="130000"/>
              </a:lnSpc>
              <a:buClrTx/>
              <a:buSzTx/>
              <a:buFont typeface="+mj-lt"/>
              <a:buNone/>
            </a:pPr>
            <a:r>
              <a:rPr lang="zh-CN" altLang="en-US" sz="1200" b="1" dirty="0">
                <a:effectLst/>
                <a:sym typeface="+mn-ea"/>
              </a:rPr>
              <a:t>目的是衡量</a:t>
            </a:r>
            <a:r>
              <a:rPr lang="zh-CN" altLang="en-US" sz="1200" b="1" dirty="0">
                <a:solidFill>
                  <a:schemeClr val="accent2"/>
                </a:solidFill>
                <a:effectLst/>
                <a:sym typeface="+mn-ea"/>
              </a:rPr>
              <a:t>实际与理论</a:t>
            </a:r>
            <a:r>
              <a:rPr lang="zh-CN" altLang="en-US" sz="1200" b="1" dirty="0">
                <a:effectLst/>
                <a:sym typeface="+mn-ea"/>
              </a:rPr>
              <a:t>的差异程度。</a:t>
            </a:r>
            <a:endParaRPr lang="zh-CN" altLang="en-US" sz="1200" b="1" dirty="0">
              <a:effectLst/>
              <a:sym typeface="+mn-ea"/>
            </a:endParaRPr>
          </a:p>
          <a:p>
            <a:pPr lvl="1" algn="l">
              <a:lnSpc>
                <a:spcPct val="130000"/>
              </a:lnSpc>
              <a:buClrTx/>
              <a:buSzTx/>
              <a:buFont typeface="+mj-lt"/>
              <a:buNone/>
            </a:pPr>
            <a:endParaRPr lang="zh-CN" altLang="en-US" sz="1200" b="1" dirty="0">
              <a:effectLst/>
              <a:sym typeface="+mn-ea"/>
            </a:endParaRPr>
          </a:p>
          <a:p>
            <a:pPr lvl="1" algn="l">
              <a:lnSpc>
                <a:spcPct val="130000"/>
              </a:lnSpc>
              <a:buClrTx/>
              <a:buSzTx/>
              <a:buFont typeface="+mj-lt"/>
              <a:buNone/>
            </a:pPr>
            <a:endParaRPr lang="zh-CN" altLang="en-US" sz="1200" b="1" dirty="0">
              <a:effectLst/>
              <a:sym typeface="+mn-ea"/>
            </a:endParaRPr>
          </a:p>
          <a:p>
            <a:pPr lvl="1" algn="l">
              <a:lnSpc>
                <a:spcPct val="130000"/>
              </a:lnSpc>
              <a:buClrTx/>
              <a:buSzTx/>
              <a:buFont typeface="+mj-lt"/>
              <a:buNone/>
            </a:pPr>
            <a:endParaRPr lang="zh-CN" altLang="en-US" sz="1200" b="1" dirty="0">
              <a:effectLst/>
              <a:sym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1B4367"/>
                </a:solidFill>
                <a:latin typeface="+mn-ea"/>
                <a:sym typeface="+mn-ea"/>
              </a:rPr>
              <a:t>互信息</a:t>
            </a:r>
            <a:r>
              <a:rPr lang="en-US" altLang="zh-CN" sz="1200" b="1" dirty="0">
                <a:solidFill>
                  <a:srgbClr val="1B4367"/>
                </a:solidFill>
                <a:latin typeface="+mn-ea"/>
                <a:sym typeface="+mn-ea"/>
              </a:rPr>
              <a:t>(Mutual Information)</a:t>
            </a:r>
            <a:endParaRPr lang="zh-CN" altLang="en-US" sz="1200" b="1" dirty="0">
              <a:solidFill>
                <a:srgbClr val="1B4367"/>
              </a:solidFill>
              <a:latin typeface="+mn-ea"/>
              <a:sym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200" b="1" dirty="0">
                <a:effectLst/>
                <a:sym typeface="+mn-ea"/>
              </a:rPr>
              <a:t>衡量</a:t>
            </a:r>
            <a:r>
              <a:rPr lang="zh-CN" altLang="en-US" sz="1200" b="1" dirty="0">
                <a:solidFill>
                  <a:schemeClr val="accent2"/>
                </a:solidFill>
                <a:effectLst/>
                <a:sym typeface="+mn-ea"/>
              </a:rPr>
              <a:t>变量之间相互依赖程度</a:t>
            </a:r>
            <a:r>
              <a:rPr lang="zh-CN" altLang="en-US" sz="1200" b="1" dirty="0">
                <a:effectLst/>
                <a:sym typeface="+mn-ea"/>
              </a:rPr>
              <a:t>。</a:t>
            </a:r>
            <a:endParaRPr lang="zh-CN" altLang="en-US" sz="1100" b="1" dirty="0"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4.2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包装法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295" y="711200"/>
            <a:ext cx="4510405" cy="49256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685800" lvl="1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完全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搜索</a:t>
            </a:r>
            <a:endParaRPr lang="zh-CN" altLang="en-US" b="1" dirty="0">
              <a:solidFill>
                <a:srgbClr val="1B4367"/>
              </a:solidFill>
              <a:latin typeface="+mn-ea"/>
            </a:endParaRPr>
          </a:p>
          <a:p>
            <a:pPr marL="685800" lvl="1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启发式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搜索</a:t>
            </a:r>
            <a:endParaRPr lang="zh-CN" altLang="en-US" b="1" dirty="0">
              <a:solidFill>
                <a:srgbClr val="1B4367"/>
              </a:solidFill>
              <a:latin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基于模型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分数</a:t>
            </a:r>
            <a:endParaRPr lang="zh-CN" altLang="en-US" b="1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sym typeface="+mn-ea"/>
              </a:rPr>
              <a:t>向前搜索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sym typeface="+mn-ea"/>
              </a:rPr>
              <a:t>：从空集开始，每轮只加入一个特征，训练模型，若模型评估分数提高，则保留该轮加入的特征，否则丢弃</a:t>
            </a:r>
            <a:endParaRPr lang="zh-CN" altLang="en-US" sz="1200" dirty="0">
              <a:solidFill>
                <a:schemeClr val="tx1"/>
              </a:solidFill>
              <a:latin typeface="+mn-ea"/>
              <a:sym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sym typeface="+mn-ea"/>
              </a:rPr>
              <a:t>向后搜索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sym typeface="+mn-ea"/>
              </a:rPr>
              <a:t>：先从全特征集开始，每轮减去一个特征，若模型表现减低，则保留特征，否则弃之</a:t>
            </a:r>
            <a:endParaRPr lang="zh-CN" altLang="en-US" sz="1200" dirty="0">
              <a:solidFill>
                <a:schemeClr val="tx1"/>
              </a:solidFill>
              <a:latin typeface="+mn-ea"/>
              <a:sym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基于特征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权重</a:t>
            </a:r>
            <a:endParaRPr lang="zh-CN" altLang="en-US" b="1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latin typeface="+mn-ea"/>
                <a:sym typeface="+mn-ea"/>
              </a:rPr>
              <a:t>递归特征消除</a:t>
            </a:r>
            <a:r>
              <a:rPr lang="en-US" altLang="zh-CN" sz="1200" b="1" dirty="0">
                <a:latin typeface="+mn-ea"/>
                <a:sym typeface="+mn-ea"/>
              </a:rPr>
              <a:t> </a:t>
            </a:r>
            <a:r>
              <a:rPr lang="zh-CN" altLang="en-US" sz="1200" b="1" dirty="0">
                <a:latin typeface="+mn-ea"/>
                <a:sym typeface="+mn-ea"/>
              </a:rPr>
              <a:t>RFE(Recursive Feature Elimination)：</a:t>
            </a:r>
            <a:r>
              <a:rPr lang="zh-CN" altLang="en-US" sz="1200" dirty="0">
                <a:latin typeface="+mn-ea"/>
                <a:sym typeface="+mn-ea"/>
              </a:rPr>
              <a:t>每轮基模型训练后，消除若干低权值的特征，再基于新的特征集进行下一轮训练。RFE使用时，要提前限定最后选择的特征数(</a:t>
            </a:r>
            <a:r>
              <a:rPr lang="zh-CN" altLang="en-US" sz="1200" dirty="0">
                <a:solidFill>
                  <a:schemeClr val="accent2"/>
                </a:solidFill>
                <a:effectLst/>
                <a:sym typeface="+mn-ea"/>
              </a:rPr>
              <a:t>n_features_to_select</a:t>
            </a:r>
            <a:r>
              <a:rPr lang="zh-CN" altLang="en-US" sz="1200" dirty="0">
                <a:latin typeface="+mn-ea"/>
                <a:sym typeface="+mn-ea"/>
              </a:rPr>
              <a:t>)。</a:t>
            </a:r>
            <a:endParaRPr lang="zh-CN" altLang="en-US" sz="1200" dirty="0">
              <a:latin typeface="+mn-ea"/>
              <a:sym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latin typeface="+mn-ea"/>
                <a:sym typeface="+mn-ea"/>
              </a:rPr>
              <a:t>递归特征消除</a:t>
            </a:r>
            <a:r>
              <a:rPr lang="en-US" altLang="zh-CN" sz="1200" b="1" dirty="0">
                <a:latin typeface="+mn-ea"/>
                <a:sym typeface="+mn-ea"/>
              </a:rPr>
              <a:t>+</a:t>
            </a:r>
            <a:r>
              <a:rPr lang="zh-CN" altLang="en-US" sz="1200" b="1" dirty="0">
                <a:latin typeface="+mn-ea"/>
                <a:sym typeface="+mn-ea"/>
              </a:rPr>
              <a:t>交叉验证</a:t>
            </a:r>
            <a:r>
              <a:rPr lang="en-US" altLang="zh-CN" sz="1200" b="1" dirty="0">
                <a:latin typeface="+mn-ea"/>
                <a:sym typeface="+mn-ea"/>
              </a:rPr>
              <a:t> RFECV</a:t>
            </a:r>
            <a:r>
              <a:rPr lang="zh-CN" altLang="en-US" sz="1200" b="1" dirty="0">
                <a:latin typeface="+mn-ea"/>
                <a:sym typeface="+mn-ea"/>
              </a:rPr>
              <a:t>：</a:t>
            </a:r>
            <a:r>
              <a:rPr lang="zh-CN" altLang="en-US" sz="1200" dirty="0">
                <a:latin typeface="+mn-ea"/>
                <a:sym typeface="+mn-ea"/>
              </a:rPr>
              <a:t>基于从</a:t>
            </a:r>
            <a:r>
              <a:rPr lang="en-US" altLang="zh-CN" sz="1200" dirty="0">
                <a:latin typeface="+mn-ea"/>
                <a:sym typeface="+mn-ea"/>
              </a:rPr>
              <a:t>RFE</a:t>
            </a:r>
            <a:r>
              <a:rPr lang="zh-CN" altLang="en-US" sz="1200" dirty="0">
                <a:latin typeface="+mn-ea"/>
                <a:sym typeface="+mn-ea"/>
              </a:rPr>
              <a:t>获得的各个特征ranking，依次选择</a:t>
            </a:r>
            <a:r>
              <a:rPr lang="zh-CN" altLang="en-US" sz="1200" dirty="0">
                <a:solidFill>
                  <a:schemeClr val="accent2"/>
                </a:solidFill>
                <a:effectLst/>
                <a:sym typeface="+mn-ea"/>
              </a:rPr>
              <a:t>[min_features_to_select, len(feature)]</a:t>
            </a:r>
            <a:r>
              <a:rPr lang="zh-CN" altLang="en-US" sz="1200" dirty="0">
                <a:latin typeface="+mn-ea"/>
                <a:sym typeface="+mn-ea"/>
              </a:rPr>
              <a:t>个特征数量的特征子集进行模型训练和</a:t>
            </a:r>
            <a:r>
              <a:rPr lang="zh-CN" altLang="en-US" sz="1200" dirty="0">
                <a:solidFill>
                  <a:schemeClr val="accent2"/>
                </a:solidFill>
                <a:effectLst/>
                <a:sym typeface="+mn-ea"/>
              </a:rPr>
              <a:t>交叉验证</a:t>
            </a:r>
            <a:r>
              <a:rPr lang="zh-CN" altLang="en-US" sz="1200" dirty="0">
                <a:latin typeface="+mn-ea"/>
                <a:sym typeface="+mn-ea"/>
              </a:rPr>
              <a:t>，最后选择平均分最高的特征子集。</a:t>
            </a:r>
            <a:endParaRPr lang="zh-CN" altLang="en-US" sz="1200" b="1" dirty="0">
              <a:latin typeface="+mn-ea"/>
              <a:sym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1B4367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79085" y="711200"/>
            <a:ext cx="3327400" cy="414401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sym typeface="+mn-ea"/>
              </a:rPr>
              <a:t># RFE</a:t>
            </a:r>
            <a:endParaRPr lang="en-US" altLang="zh-CN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sklearn.svm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SVC</a:t>
            </a:r>
            <a:endParaRPr lang="en-US" altLang="zh-CN" sz="1200" b="0" dirty="0" err="1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sym typeface="+mn-ea"/>
              </a:rPr>
              <a:t>from </a:t>
            </a:r>
            <a:r>
              <a:rPr lang="en-US" altLang="zh-CN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sym typeface="+mn-ea"/>
              </a:rPr>
              <a:t>sklearn.feature_selection</a:t>
            </a:r>
            <a:r>
              <a:rPr lang="en-US" altLang="zh-CN" sz="1200">
                <a:effectLst/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zh-CN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sym typeface="+mn-ea"/>
              </a:rPr>
              <a:t>import</a:t>
            </a:r>
            <a:r>
              <a:rPr lang="en-US" altLang="zh-CN" sz="1200">
                <a:effectLst/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zh-CN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sym typeface="+mn-ea"/>
              </a:rPr>
              <a:t>RFE</a:t>
            </a:r>
            <a:endParaRPr lang="en-US" altLang="zh-CN" sz="1200" b="0"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svc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SVC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(kernel="linear")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 </a:t>
            </a:r>
            <a:endParaRPr lang="en-US" altLang="zh-CN" sz="1200" b="0"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rfe 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RFE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(estimator = svc,        	  n_features_to_select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	  step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indent="457200"/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verbose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).fit(X,y)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X_RFE = rfe.transform(X)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sym typeface="+mn-ea"/>
              </a:rPr>
              <a:t># RFECV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sklearn.model_selection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StratifiedKFold</a:t>
            </a:r>
            <a:endParaRPr lang="en-US" altLang="zh-CN" sz="1200" b="0" dirty="0" err="1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sklearn.feature_selection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RFECV 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rfecv =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RFECV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(estimator=svc,             min_features_to_select=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,step=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cv=StratifiedKFold(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), scoring=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,verbose 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,n_jobs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).fit(X, y)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X_RFECV = rfecv.transform(X)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1351915" y="726440"/>
            <a:ext cx="6440170" cy="40659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4.2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包装法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4.2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包装法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480" y="639445"/>
            <a:ext cx="8604250" cy="43268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3.    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随机搜索</a:t>
            </a:r>
            <a:endParaRPr lang="zh-CN" altLang="en-US" b="1" dirty="0">
              <a:solidFill>
                <a:srgbClr val="1B4367"/>
              </a:solidFill>
              <a:latin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随机特征子集</a:t>
            </a: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          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sym typeface="+mn-ea"/>
              </a:rPr>
              <a:t>随机选择多个特征子集，然后分别评估模型表现，选择评估分数高的特征子集。</a:t>
            </a:r>
            <a:endParaRPr lang="zh-CN" altLang="en-US" sz="1200" dirty="0">
              <a:solidFill>
                <a:schemeClr val="tx1"/>
              </a:solidFill>
              <a:latin typeface="+mn-ea"/>
              <a:sym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Null Importance</a:t>
            </a: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    </a:t>
            </a:r>
            <a:r>
              <a:rPr lang="zh-CN" altLang="en-US" sz="1200" dirty="0">
                <a:latin typeface="+mn-ea"/>
                <a:sym typeface="+mn-ea"/>
              </a:rPr>
              <a:t>反例：</a:t>
            </a:r>
            <a:r>
              <a:rPr lang="en-US" altLang="zh-CN" sz="1200" dirty="0">
                <a:latin typeface="+mn-ea"/>
                <a:sym typeface="+mn-ea"/>
              </a:rPr>
              <a:t>userID</a:t>
            </a:r>
            <a:endParaRPr lang="en-US" altLang="zh-CN" sz="1200" dirty="0">
              <a:latin typeface="+mn-ea"/>
              <a:sym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latin typeface="+mn-ea"/>
                <a:sym typeface="+mn-ea"/>
              </a:rPr>
              <a:t>计算过程：</a:t>
            </a:r>
            <a:endParaRPr lang="en-US" altLang="zh-CN" sz="1200" b="1" dirty="0">
              <a:latin typeface="+mn-ea"/>
              <a:sym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latin typeface="+mn-ea"/>
              </a:rPr>
              <a:t>(1) </a:t>
            </a:r>
            <a:r>
              <a:rPr lang="zh-CN" altLang="en-US" sz="1200" dirty="0">
                <a:latin typeface="+mn-ea"/>
              </a:rPr>
              <a:t>在原始数据集运行模型获取</a:t>
            </a:r>
            <a:r>
              <a:rPr lang="zh-CN" altLang="en-US" sz="1200" b="1" dirty="0">
                <a:solidFill>
                  <a:schemeClr val="accent2"/>
                </a:solidFill>
                <a:effectLst/>
              </a:rPr>
              <a:t>特征重要性</a:t>
            </a:r>
            <a:endParaRPr lang="zh-CN" altLang="en-US" sz="1200" b="1" dirty="0">
              <a:solidFill>
                <a:schemeClr val="accent2"/>
              </a:solidFill>
              <a:effectLst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latin typeface="+mn-ea"/>
              </a:rPr>
              <a:t>(2)</a:t>
            </a:r>
            <a:r>
              <a:rPr lang="zh-CN" altLang="en-US" sz="1200" dirty="0">
                <a:latin typeface="+mn-ea"/>
              </a:rPr>
              <a:t> shuffle多次标签，每次shuffle后获取假标签下的</a:t>
            </a:r>
            <a:r>
              <a:rPr lang="zh-CN" altLang="en-US" sz="1200" b="1" dirty="0">
                <a:solidFill>
                  <a:schemeClr val="accent2"/>
                </a:solidFill>
                <a:effectLst/>
              </a:rPr>
              <a:t>特征重要性</a:t>
            </a:r>
            <a:r>
              <a:rPr lang="zh-CN" altLang="en-US" sz="1200" dirty="0">
                <a:latin typeface="+mn-ea"/>
              </a:rPr>
              <a:t>;</a:t>
            </a:r>
            <a:endParaRPr lang="zh-CN" altLang="en-US" sz="1200" dirty="0"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latin typeface="+mn-ea"/>
              </a:rPr>
              <a:t>(3) </a:t>
            </a:r>
            <a:r>
              <a:rPr lang="zh-CN" altLang="en-US" sz="1200" dirty="0">
                <a:latin typeface="+mn-ea"/>
              </a:rPr>
              <a:t>计算真假标签下的特征重要性差异，并基于差异，筛选特征。</a:t>
            </a:r>
            <a:endParaRPr lang="zh-CN" altLang="en-US" sz="1200" dirty="0"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latin typeface="+mn-ea"/>
              </a:rPr>
              <a:t>特征</a:t>
            </a:r>
            <a:r>
              <a:rPr lang="zh-CN" altLang="en-US" sz="1200" b="1" dirty="0">
                <a:latin typeface="+mn-ea"/>
              </a:rPr>
              <a:t>重要性：</a:t>
            </a:r>
            <a:endParaRPr lang="zh-CN" altLang="en-US" sz="1200" b="1" dirty="0"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latin typeface="+mn-ea"/>
                <a:sym typeface="+mn-ea"/>
              </a:rPr>
              <a:t>可通过</a:t>
            </a:r>
            <a:r>
              <a:rPr lang="en-US" altLang="zh-CN" sz="1200" b="1" dirty="0">
                <a:latin typeface="+mn-ea"/>
                <a:sym typeface="+mn-ea"/>
              </a:rPr>
              <a:t>importance_gain</a:t>
            </a:r>
            <a:r>
              <a:rPr lang="en-US" altLang="zh-CN" sz="1200" dirty="0">
                <a:latin typeface="+mn-ea"/>
                <a:sym typeface="+mn-ea"/>
              </a:rPr>
              <a:t>或者</a:t>
            </a:r>
            <a:r>
              <a:rPr lang="en-US" altLang="zh-CN" sz="1200" b="1" dirty="0">
                <a:latin typeface="+mn-ea"/>
                <a:sym typeface="+mn-ea"/>
              </a:rPr>
              <a:t>importance_split</a:t>
            </a:r>
            <a:r>
              <a:rPr lang="zh-CN" altLang="en-US" sz="1200" dirty="0">
                <a:latin typeface="+mn-ea"/>
                <a:sym typeface="+mn-ea"/>
              </a:rPr>
              <a:t>获得，针对树模型，可以直接调用不同树模型算法里的特征重要度来返回特征重要度，比如 DecisionTreeClassifier里的feature_importances_，</a:t>
            </a:r>
            <a:r>
              <a:rPr lang="en-US" altLang="zh-CN" sz="1200" dirty="0">
                <a:latin typeface="+mn-ea"/>
                <a:sym typeface="+mn-ea"/>
              </a:rPr>
              <a:t>(</a:t>
            </a:r>
            <a:r>
              <a:rPr lang="zh-CN" altLang="en-US" sz="1200" dirty="0">
                <a:latin typeface="+mn-ea"/>
                <a:sym typeface="+mn-ea"/>
              </a:rPr>
              <a:t>还有RandomForest、GBDT、XGBoost等）</a:t>
            </a:r>
            <a:endParaRPr lang="zh-CN" altLang="en-US" sz="1200" dirty="0"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latin typeface="+mn-ea"/>
              </a:rPr>
              <a:t>特征重要性的比较</a:t>
            </a:r>
            <a:r>
              <a:rPr lang="zh-CN" altLang="en-US" sz="1200" dirty="0">
                <a:latin typeface="+mn-ea"/>
              </a:rPr>
              <a:t>（原数据和</a:t>
            </a:r>
            <a:r>
              <a:rPr lang="en-US" altLang="zh-CN" sz="1200" dirty="0">
                <a:latin typeface="+mn-ea"/>
              </a:rPr>
              <a:t>shuffle</a:t>
            </a:r>
            <a:r>
              <a:rPr lang="zh-CN" altLang="en-US" sz="1200" dirty="0">
                <a:latin typeface="+mn-ea"/>
              </a:rPr>
              <a:t>标签</a:t>
            </a:r>
            <a:r>
              <a:rPr lang="zh-CN" altLang="en-US" sz="1200" dirty="0">
                <a:latin typeface="+mn-ea"/>
              </a:rPr>
              <a:t>后）：</a:t>
            </a:r>
            <a:endParaRPr lang="zh-CN" altLang="en-US" sz="1200" dirty="0"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latin typeface="+mn-ea"/>
                <a:sym typeface="+mn-ea"/>
              </a:rPr>
              <a:t>(1) 分位数比较</a:t>
            </a:r>
            <a:r>
              <a:rPr lang="en-US" altLang="zh-CN" sz="1200" b="1" dirty="0">
                <a:latin typeface="+mn-ea"/>
                <a:sym typeface="+mn-ea"/>
              </a:rPr>
              <a:t>   (2) 次数占比比较</a:t>
            </a:r>
            <a:endParaRPr lang="en-US" altLang="zh-CN" sz="1200" b="1" dirty="0">
              <a:latin typeface="+mn-ea"/>
              <a:sym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latin typeface="+mn-ea"/>
                <a:sym typeface="+mn-ea"/>
              </a:rPr>
              <a:t>开源代码</a:t>
            </a:r>
            <a:r>
              <a:rPr lang="zh-CN" altLang="en-US" sz="1200" b="1" dirty="0">
                <a:latin typeface="+mn-ea"/>
                <a:sym typeface="+mn-ea"/>
              </a:rPr>
              <a:t>资料：</a:t>
            </a:r>
            <a:endParaRPr lang="zh-CN" altLang="en-US" sz="1200" b="1" dirty="0">
              <a:latin typeface="+mn-ea"/>
              <a:sym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latin typeface="+mn-ea"/>
                <a:sym typeface="+mn-ea"/>
              </a:rPr>
              <a:t>https://www.kaggle.com/ogrellier/feature-selection-with-null-importances/notebook</a:t>
            </a:r>
            <a:endParaRPr lang="zh-CN" altLang="en-US" sz="1200" dirty="0">
              <a:latin typeface="+mn-ea"/>
              <a:sym typeface="+mn-ea"/>
            </a:endParaRPr>
          </a:p>
          <a:p>
            <a:pPr lvl="1" algn="l">
              <a:lnSpc>
                <a:spcPct val="130000"/>
              </a:lnSpc>
              <a:buClrTx/>
              <a:buSzTx/>
              <a:buFont typeface="+mj-lt"/>
              <a:buNone/>
            </a:pPr>
            <a:r>
              <a:rPr lang="en-US" altLang="zh-CN" sz="1400" b="1" dirty="0">
                <a:solidFill>
                  <a:srgbClr val="1B4367"/>
                </a:solidFill>
                <a:latin typeface="+mn-ea"/>
                <a:sym typeface="+mn-ea"/>
              </a:rPr>
              <a:t>4.    </a:t>
            </a:r>
            <a:r>
              <a:rPr lang="zh-CN" altLang="en-US" sz="1400" b="1" dirty="0">
                <a:solidFill>
                  <a:srgbClr val="1B4367"/>
                </a:solidFill>
                <a:latin typeface="+mn-ea"/>
                <a:sym typeface="+mn-ea"/>
              </a:rPr>
              <a:t>总结</a:t>
            </a:r>
            <a:endParaRPr lang="zh-CN" altLang="en-US" sz="1400" b="1" dirty="0">
              <a:solidFill>
                <a:srgbClr val="1B4367"/>
              </a:solidFill>
              <a:latin typeface="+mn-ea"/>
              <a:sym typeface="+mn-ea"/>
            </a:endParaRPr>
          </a:p>
          <a:p>
            <a:pPr lvl="1" algn="l">
              <a:lnSpc>
                <a:spcPct val="130000"/>
              </a:lnSpc>
              <a:buClrTx/>
              <a:buSzTx/>
              <a:buFont typeface="+mj-lt"/>
              <a:buNone/>
            </a:pPr>
            <a:r>
              <a:rPr lang="zh-CN" altLang="en-US" sz="1200" dirty="0">
                <a:latin typeface="+mn-ea"/>
              </a:rPr>
              <a:t>实际使用中，推荐</a:t>
            </a:r>
            <a:r>
              <a:rPr lang="zh-CN" altLang="en-US" sz="1200" b="1" dirty="0">
                <a:latin typeface="+mn-ea"/>
              </a:rPr>
              <a:t>RFECV</a:t>
            </a:r>
            <a:r>
              <a:rPr lang="zh-CN" altLang="en-US" sz="1200" dirty="0">
                <a:latin typeface="+mn-ea"/>
              </a:rPr>
              <a:t>和</a:t>
            </a:r>
            <a:r>
              <a:rPr lang="zh-CN" altLang="en-US" sz="1200" b="1" dirty="0">
                <a:latin typeface="+mn-ea"/>
              </a:rPr>
              <a:t>Null Importance</a:t>
            </a:r>
            <a:r>
              <a:rPr lang="zh-CN" altLang="en-US" sz="1200" dirty="0">
                <a:latin typeface="+mn-ea"/>
              </a:rPr>
              <a:t>，因为他们既考虑了特征权重也考虑了模型表现</a:t>
            </a:r>
            <a:endParaRPr lang="zh-CN" altLang="en-US" sz="1200" dirty="0"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200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4.3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嵌入法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480" y="639445"/>
            <a:ext cx="8604250" cy="5708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200" dirty="0">
                <a:latin typeface="+mn-ea"/>
                <a:sym typeface="+mn-ea"/>
              </a:rPr>
              <a:t>常见的嵌入法有</a:t>
            </a:r>
            <a:r>
              <a:rPr lang="zh-CN" altLang="en-US" sz="1200" b="1" dirty="0">
                <a:latin typeface="+mn-ea"/>
                <a:sym typeface="+mn-ea"/>
              </a:rPr>
              <a:t>LASSO的L1正则惩罚项</a:t>
            </a:r>
            <a:r>
              <a:rPr lang="zh-CN" altLang="en-US" sz="1200" dirty="0">
                <a:latin typeface="+mn-ea"/>
                <a:sym typeface="+mn-ea"/>
              </a:rPr>
              <a:t>、</a:t>
            </a:r>
            <a:r>
              <a:rPr lang="zh-CN" altLang="en-US" sz="1200" b="1" dirty="0">
                <a:latin typeface="+mn-ea"/>
                <a:sym typeface="+mn-ea"/>
              </a:rPr>
              <a:t>随机森林构建子树时会选择特征子集</a:t>
            </a:r>
            <a:r>
              <a:rPr lang="zh-CN" altLang="en-US" sz="1200" dirty="0">
                <a:latin typeface="+mn-ea"/>
                <a:sym typeface="+mn-ea"/>
              </a:rPr>
              <a:t>。嵌入法的应用比较单调，sklearn有提供</a:t>
            </a:r>
            <a:r>
              <a:rPr lang="zh-CN" altLang="en-US" sz="1200" b="1" dirty="0">
                <a:latin typeface="+mn-ea"/>
                <a:sym typeface="+mn-ea"/>
              </a:rPr>
              <a:t>SelectFromModel</a:t>
            </a:r>
            <a:r>
              <a:rPr lang="zh-CN" altLang="en-US" sz="1200" dirty="0">
                <a:latin typeface="+mn-ea"/>
                <a:sym typeface="+mn-ea"/>
              </a:rPr>
              <a:t>，可以直接调用模型挑选特征。</a:t>
            </a:r>
            <a:endParaRPr lang="zh-CN" altLang="en-US" sz="1200" dirty="0">
              <a:latin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4820" y="1324610"/>
            <a:ext cx="5674360" cy="317817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sklearn.datasets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load_iris</a:t>
            </a:r>
            <a:endParaRPr lang="en-US" altLang="zh-CN" sz="1200" b="0"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sklearn.feature_selection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SelectFromModel</a:t>
            </a:r>
            <a:endParaRPr lang="en-US" altLang="zh-CN" sz="1200" b="0"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sklearn.linear_model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LogisticRegression</a:t>
            </a:r>
            <a:endParaRPr lang="en-US" altLang="zh-CN" sz="1200" b="0"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sklearn.ensemble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GradientBoostingClassifier</a:t>
            </a:r>
            <a:endParaRPr lang="en-US" altLang="zh-CN" sz="1200" b="0"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iris = load_iris()</a:t>
            </a:r>
            <a:endParaRPr lang="en-US" altLang="zh-CN" sz="1200" b="0"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将待L1惩罚项的逻辑回归作为基模型的特征选择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effectLst/>
                <a:latin typeface="Consolas" panose="020B0609020204030204" pitchFamily="49" charset="0"/>
              </a:rPr>
              <a:t>selected_data_lr =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SelectFromModel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(penalty=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'l1'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 =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solver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'liblinear'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max_features 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).fit_transform(iris.data, iris.target)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将GBDT作为基模型的特征选择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selected_data_gbdt =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SelectFromModel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GradientBoostingClassifier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(), max_features =</a:t>
            </a:r>
            <a:r>
              <a:rPr lang="en-US" altLang="zh-CN" sz="1200" b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).fit_transform(iris.data, iris.target)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print(iris.data.shape)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print(selected_data_lr.shape)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print(selected_data_gbdt.shape) 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特征</a:t>
            </a:r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转换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8850" y="3530600"/>
            <a:ext cx="206375" cy="1059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0390" y="639445"/>
            <a:ext cx="7798435" cy="4605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685800" lvl="1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应用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场景</a:t>
            </a:r>
            <a:endParaRPr lang="zh-CN" altLang="en-US" b="1" dirty="0">
              <a:solidFill>
                <a:srgbClr val="1B4367"/>
              </a:solidFill>
              <a:latin typeface="+mn-ea"/>
            </a:endParaRPr>
          </a:p>
          <a:p>
            <a:pPr marL="5143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accent2"/>
                </a:solidFill>
                <a:effectLst/>
              </a:rPr>
              <a:t>K-Nearest-Neighbors、SVM 和 K-means 等基于距离的算法</a:t>
            </a:r>
            <a:r>
              <a:rPr lang="zh-CN" altLang="en-US" sz="1200" dirty="0">
                <a:latin typeface="+mn-ea"/>
              </a:rPr>
              <a:t>会给具有较大值的特征更多的权重，</a:t>
            </a:r>
            <a:r>
              <a:rPr lang="zh-CN" altLang="en-US" sz="1200" dirty="0">
                <a:latin typeface="+mn-ea"/>
              </a:rPr>
              <a:t>若提供算法未缩放的特征，预测将受到严重影响。</a:t>
            </a:r>
            <a:endParaRPr lang="zh-CN" altLang="en-US" sz="1200" dirty="0">
              <a:latin typeface="+mn-ea"/>
            </a:endParaRPr>
          </a:p>
          <a:p>
            <a:pPr marL="5143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在</a:t>
            </a:r>
            <a:r>
              <a:rPr lang="zh-CN" altLang="en-US" sz="1200" b="1" dirty="0">
                <a:solidFill>
                  <a:schemeClr val="accent2"/>
                </a:solidFill>
                <a:effectLst/>
              </a:rPr>
              <a:t>线性模型和基于梯度下降优化的算法</a:t>
            </a:r>
            <a:r>
              <a:rPr lang="zh-CN" altLang="en-US" sz="1200" dirty="0">
                <a:latin typeface="+mn-ea"/>
              </a:rPr>
              <a:t>中，若输入未缩放</a:t>
            </a:r>
            <a:r>
              <a:rPr lang="zh-CN" altLang="en-US" sz="1200" dirty="0">
                <a:latin typeface="+mn-ea"/>
              </a:rPr>
              <a:t>的数据，将很难收敛到全局最小值。 使用相同范围的值，算法学习的负担就会减轻。</a:t>
            </a:r>
            <a:endParaRPr lang="zh-CN" altLang="en-US" sz="1200" dirty="0">
              <a:latin typeface="+mn-ea"/>
            </a:endParaRPr>
          </a:p>
          <a:p>
            <a:pPr marL="5143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大多数基于</a:t>
            </a:r>
            <a:r>
              <a:rPr lang="zh-CN" altLang="en-US" sz="1200" b="1" dirty="0">
                <a:solidFill>
                  <a:schemeClr val="accent2"/>
                </a:solidFill>
                <a:effectLst/>
              </a:rPr>
              <a:t>树型模型</a:t>
            </a:r>
            <a:r>
              <a:rPr lang="zh-CN" altLang="en-US" sz="1200" dirty="0">
                <a:latin typeface="+mn-ea"/>
              </a:rPr>
              <a:t>的集成方法</a:t>
            </a:r>
            <a:r>
              <a:rPr lang="zh-CN" altLang="en-US" sz="1200" b="1" dirty="0">
                <a:solidFill>
                  <a:schemeClr val="accent2"/>
                </a:solidFill>
                <a:effectLst/>
              </a:rPr>
              <a:t>不需要特征缩放</a:t>
            </a:r>
            <a:r>
              <a:rPr lang="zh-CN" altLang="en-US" sz="1200" dirty="0">
                <a:latin typeface="+mn-ea"/>
              </a:rPr>
              <a:t>，因为即使进行特征转换，对于熵的计算也不会发生太大变化。 </a:t>
            </a:r>
            <a:endParaRPr lang="zh-CN" altLang="en-US" sz="1200" dirty="0"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1B4367"/>
                </a:solidFill>
                <a:latin typeface="+mn-ea"/>
                <a:sym typeface="+mn-ea"/>
              </a:rPr>
              <a:t>2.    常见特征转换方法</a:t>
            </a:r>
            <a:endParaRPr lang="zh-CN" altLang="en-US" sz="1400" b="1" dirty="0">
              <a:solidFill>
                <a:srgbClr val="1B4367"/>
              </a:solidFill>
              <a:latin typeface="+mn-ea"/>
              <a:sym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standardization 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标准化</a:t>
            </a:r>
            <a:endParaRPr lang="en-US" altLang="zh-CN" b="1" dirty="0">
              <a:solidFill>
                <a:srgbClr val="1B4367"/>
              </a:solidFill>
              <a:latin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Min-Max Scaling/Normalization 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归一化</a:t>
            </a:r>
            <a:endParaRPr lang="zh-CN" altLang="en-US" b="1" dirty="0">
              <a:solidFill>
                <a:srgbClr val="1B4367"/>
              </a:solidFill>
              <a:latin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Robust Scaler  </a:t>
            </a:r>
            <a:r>
              <a:rPr lang="zh-CN" altLang="en-US" sz="1200" dirty="0">
                <a:latin typeface="+mn-ea"/>
              </a:rPr>
              <a:t>适用于数据有太多异常值。</a:t>
            </a:r>
            <a:endParaRPr lang="zh-CN" altLang="en-US" sz="1200" dirty="0">
              <a:latin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Logarithmic Transformation 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对数转换</a:t>
            </a:r>
            <a:endParaRPr lang="en-US" altLang="zh-CN" b="1" dirty="0">
              <a:solidFill>
                <a:srgbClr val="1B4367"/>
              </a:solidFill>
              <a:latin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Reciprocal Transformation 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倒数转换</a:t>
            </a:r>
            <a:endParaRPr lang="en-US" altLang="zh-CN" b="1" dirty="0">
              <a:solidFill>
                <a:srgbClr val="1B4367"/>
              </a:solidFill>
              <a:latin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Square Root Translation 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平方根转换</a:t>
            </a:r>
            <a:endParaRPr lang="en-US" altLang="zh-CN" b="1" dirty="0">
              <a:solidFill>
                <a:srgbClr val="1B4367"/>
              </a:solidFill>
              <a:latin typeface="+mn-ea"/>
            </a:endParaRPr>
          </a:p>
          <a:p>
            <a:pPr marL="6286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Box Cox Transformation Box Cox 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转换</a:t>
            </a: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 stat.boxcox(data.age)</a:t>
            </a:r>
            <a:endParaRPr lang="zh-CN" altLang="en-US" b="1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1B4367"/>
              </a:solidFill>
              <a:latin typeface="+mn-ea"/>
            </a:endParaRPr>
          </a:p>
        </p:txBody>
      </p:sp>
      <p:sp>
        <p:nvSpPr>
          <p:cNvPr id="2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5.1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数据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预处理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357620" y="3112135"/>
                <a:ext cx="1956435" cy="32639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𝑟𝑜𝑏𝑢𝑠𝑡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𝑚𝑒𝑑𝑖𝑎𝑛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75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25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620" y="3112135"/>
                <a:ext cx="1956435" cy="326390"/>
              </a:xfrm>
              <a:prstGeom prst="rect">
                <a:avLst/>
              </a:prstGeom>
              <a:blipFill rotWithShape="1">
                <a:blip r:embed="rId1"/>
                <a:stretch>
                  <a:fillRect r="-844" b="-46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884606" y="4145852"/>
                <a:ext cx="1494155" cy="5283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606" y="4145852"/>
                <a:ext cx="1494155" cy="528320"/>
              </a:xfrm>
              <a:prstGeom prst="rect">
                <a:avLst/>
              </a:prstGeom>
              <a:blipFill rotWithShape="1">
                <a:blip r:embed="rId2"/>
                <a:stretch>
                  <a:fillRect l="-38" t="-108" r="38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6427470" y="2608580"/>
            <a:ext cx="206375" cy="250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113020" y="3344545"/>
            <a:ext cx="57658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357620" y="2568575"/>
            <a:ext cx="1877060" cy="3308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200" dirty="0">
                <a:solidFill>
                  <a:srgbClr val="1B4367"/>
                </a:solidFill>
                <a:latin typeface="+mn-ea"/>
              </a:rPr>
              <a:t>高斯转换</a:t>
            </a:r>
            <a:endParaRPr lang="zh-CN" sz="1200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Box 13"/>
          <p:cNvSpPr txBox="1"/>
          <p:nvPr/>
        </p:nvSpPr>
        <p:spPr>
          <a:xfrm>
            <a:off x="1670682" y="891802"/>
            <a:ext cx="215720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结构化和非结构化数据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94" name="TextBox 13"/>
          <p:cNvSpPr txBox="1"/>
          <p:nvPr/>
        </p:nvSpPr>
        <p:spPr>
          <a:xfrm>
            <a:off x="1670681" y="1166876"/>
            <a:ext cx="5595053" cy="6082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结构化数据：以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表格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形式进行存储的数据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非结构化数据：一堆数据，类似于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文本、报文、日志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1.1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数据类型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1670682" y="19141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定性和定量数据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1670682" y="2189261"/>
            <a:ext cx="4020252" cy="6082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定量：指的是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数值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，用于衡量某件东西的数量</a:t>
            </a:r>
            <a:endParaRPr lang="zh-CN" altLang="en-US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定性：指的是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类别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，用于描述某件东西的性质</a:t>
            </a:r>
            <a:endParaRPr lang="zh-CN" altLang="en-US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73471" y="891802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9" name="泪滴形 8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11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773471" y="1914187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16" name="泪滴形 15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1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1261990" y="2930556"/>
            <a:ext cx="33966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定类（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nominal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）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定类就是分类，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分类之间没有大小可比性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。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比如：血型（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／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／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O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／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AB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型）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定序（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ordinal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）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定序相比于定类多了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可排序的属性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，也就是类别的变量值之间是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存在大小之分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的。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比如：期末绩点（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D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）、问卷答案（非常满意、满意、一般、不满意）。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73471" y="2955625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01</a:t>
              </a:r>
              <a:endParaRPr lang="en-US" altLang="zh-CN" sz="15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341645" y="2934332"/>
            <a:ext cx="33966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定距（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interval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）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变量值之间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可以做加减法计算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，即可以引入均值、方差等概念。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定比（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ratio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）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定比比定距更严格，在定距基础上，增加了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绝对零点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的概念，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可以做加减乘除运算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。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比如，某个商品的价格是另一个的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倍；温度一般不归入定比而是定距。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74552" y="3758068"/>
            <a:ext cx="448164" cy="368593"/>
            <a:chOff x="5630580" y="966369"/>
            <a:chExt cx="476097" cy="391567"/>
          </a:xfrm>
          <a:solidFill>
            <a:srgbClr val="1B4367"/>
          </a:solidFill>
        </p:grpSpPr>
        <p:sp>
          <p:nvSpPr>
            <p:cNvPr id="51" name="椭圆 5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文本框 17"/>
            <p:cNvSpPr txBox="1"/>
            <p:nvPr/>
          </p:nvSpPr>
          <p:spPr>
            <a:xfrm>
              <a:off x="5630580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02</a:t>
              </a:r>
              <a:endParaRPr lang="en-US" altLang="zh-CN" sz="15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865036" y="2955625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54" name="椭圆 53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03</a:t>
              </a:r>
              <a:endParaRPr lang="en-US" altLang="zh-CN" sz="15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866117" y="3758068"/>
            <a:ext cx="448164" cy="368593"/>
            <a:chOff x="5630580" y="966369"/>
            <a:chExt cx="476097" cy="391567"/>
          </a:xfrm>
          <a:solidFill>
            <a:srgbClr val="1B4367"/>
          </a:solidFill>
        </p:grpSpPr>
        <p:sp>
          <p:nvSpPr>
            <p:cNvPr id="57" name="椭圆 56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17"/>
            <p:cNvSpPr txBox="1"/>
            <p:nvPr/>
          </p:nvSpPr>
          <p:spPr>
            <a:xfrm>
              <a:off x="5630580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04</a:t>
              </a:r>
              <a:endParaRPr lang="en-US" altLang="zh-CN" sz="15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0390" y="639445"/>
            <a:ext cx="8075930" cy="12096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1B4367"/>
                </a:solidFill>
                <a:latin typeface="+mn-ea"/>
              </a:rPr>
              <a:t>常见的数据压缩的办法，将多个相关特征的数据集投影到相关特征较少的坐标系上，转换后的特征没有解释性，是一种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无监督</a:t>
            </a:r>
            <a:r>
              <a:rPr lang="zh-CN" altLang="en-US" dirty="0">
                <a:solidFill>
                  <a:srgbClr val="1B4367"/>
                </a:solidFill>
                <a:latin typeface="+mn-ea"/>
              </a:rPr>
              <a:t>的算法。</a:t>
            </a:r>
            <a:endParaRPr lang="zh-CN" altLang="en-US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PCA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算法原理：</a:t>
            </a:r>
            <a:r>
              <a:rPr lang="zh-CN" altLang="en-US" dirty="0">
                <a:solidFill>
                  <a:srgbClr val="1B4367"/>
                </a:solidFill>
                <a:latin typeface="+mn-ea"/>
              </a:rPr>
              <a:t>https://blog.csdn.net/program_developer/article/details/80632779</a:t>
            </a:r>
            <a:endParaRPr lang="zh-CN" altLang="en-US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1B4367"/>
              </a:solidFill>
              <a:latin typeface="+mn-ea"/>
            </a:endParaRPr>
          </a:p>
        </p:txBody>
      </p:sp>
      <p:sp>
        <p:nvSpPr>
          <p:cNvPr id="2" name="文本框 15"/>
          <p:cNvSpPr txBox="1"/>
          <p:nvPr/>
        </p:nvSpPr>
        <p:spPr>
          <a:xfrm>
            <a:off x="709295" y="309880"/>
            <a:ext cx="6534785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5.2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主成分分析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 PCA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（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Principal Components Analysis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）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31240" y="1649730"/>
            <a:ext cx="1101725" cy="43307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读取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579880" y="2082800"/>
            <a:ext cx="5715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31240" y="2371725"/>
            <a:ext cx="1102360" cy="43307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中心化数据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585595" y="2840355"/>
            <a:ext cx="5715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31240" y="3164840"/>
            <a:ext cx="1102360" cy="43307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相应协方差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矩阵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7590" y="3957955"/>
            <a:ext cx="1102360" cy="43307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特征值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574165" y="3633470"/>
            <a:ext cx="5715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132965" y="4168775"/>
            <a:ext cx="56388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96845" y="3957955"/>
            <a:ext cx="1311910" cy="43307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计算特征值对应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特征向量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349625" y="3633470"/>
            <a:ext cx="5715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696845" y="2844800"/>
            <a:ext cx="1311910" cy="72009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确定主成分个数并计算主成分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矩阵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343910" y="2555875"/>
            <a:ext cx="5715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696845" y="1731645"/>
            <a:ext cx="1311910" cy="72009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计算主成分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即降维后数据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04995" y="1801495"/>
            <a:ext cx="3888105" cy="25895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导入相关库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 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sklearn.datasets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 load_iris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 matplotlib.pyplot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%matplotlib inline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sklearn.decomposition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 PCA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导入数据集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iris = load_iris()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iris_x, iris_y = iris.data, iris.target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实例化方法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pca = 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PCA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(n_components=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训练方法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pca.fit(iris_x)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pca.transform(iris_x)[: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,]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295" y="309880"/>
            <a:ext cx="6534785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5.2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主成分分析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 PCA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（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Principal Components Analysis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）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27685" y="866775"/>
            <a:ext cx="3342005" cy="3991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665855" y="774700"/>
            <a:ext cx="5163820" cy="417639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l">
              <a:buClrTx/>
              <a:buSzTx/>
              <a:buFontTx/>
            </a:pP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自定义一个可视化的方法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label_dict = {i:k for i,k in enumerate(iris.target_names)}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(x,y,title,x_label,y_label):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ax = plt.subplot(111)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for label,marker,color in zip(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range(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),('^','s','o'),(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)):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 plt.scatter(x=x[:,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].real[y == label],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            y = x[:,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].real[y == label],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            color = color,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            alpha =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0.5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            label = label_dict[label])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plt.xlabel(x_label)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plt.ylabel(y_label)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leg = plt.legend(loc=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'upper right'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fancybox=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leg.get_frame().set_alpha(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plt.title(title)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可视化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plot(iris_x, iris_y,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"original iris data"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"sepal length(cm)"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"sepal width(cm)"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plt.show()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plot(pca.transform(iris_x), iris_y,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"Iris: Data projected onto first two PCA components"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"PCA1"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"PCA2"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295" y="309880"/>
            <a:ext cx="6534785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5.3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线性判别分析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 LDA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（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Linear Discriminant Analysis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）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0390" y="639445"/>
            <a:ext cx="8075930" cy="14890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1B4367"/>
                </a:solidFill>
                <a:latin typeface="+mn-ea"/>
              </a:rPr>
              <a:t>与PCA类似，LDA也是提取出一个新的坐标轴，将原始的高维数据投影到低维空间去，而区别在于LDA不会去专注数据之间的方差大小，而是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直接优化低维空间</a:t>
            </a:r>
            <a:r>
              <a:rPr lang="zh-CN" altLang="en-US" dirty="0">
                <a:solidFill>
                  <a:srgbClr val="1B4367"/>
                </a:solidFill>
                <a:latin typeface="+mn-ea"/>
              </a:rPr>
              <a:t>，以获得最佳的类别可分性，是一个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有监督</a:t>
            </a:r>
            <a:r>
              <a:rPr lang="zh-CN" altLang="en-US" dirty="0">
                <a:solidFill>
                  <a:srgbClr val="1B4367"/>
                </a:solidFill>
                <a:latin typeface="+mn-ea"/>
              </a:rPr>
              <a:t>的算法。LDA算法的目标是“类间距离尽可能大，类内方差尽可能小”。</a:t>
            </a:r>
            <a:endParaRPr lang="zh-CN" altLang="en-US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LDA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算法原理：</a:t>
            </a:r>
            <a:r>
              <a:rPr lang="zh-CN" altLang="en-US" dirty="0">
                <a:solidFill>
                  <a:srgbClr val="1B4367"/>
                </a:solidFill>
                <a:latin typeface="+mn-ea"/>
              </a:rPr>
              <a:t>https://blog.csdn.net/liuweiyuxiang/article/details/78874106</a:t>
            </a:r>
            <a:endParaRPr lang="zh-CN" altLang="en-US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1B4367"/>
              </a:solidFill>
              <a:latin typeface="+mn-ea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974725" y="1995170"/>
            <a:ext cx="3893820" cy="2455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702175" y="1928495"/>
            <a:ext cx="3718560" cy="25895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LDA的使用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导入相关库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sklearn.discriminant_analysis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LinearDiscriminantAnalysis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实例化LDA模块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lda = LinearDiscriminantAnalysis(n_components=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训练数据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x_lda_iris = lda.fit_transform(iris_x, iris_y)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可视化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plot(x_lda_iris, iris_y,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"LDA Projection"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"LDA1"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"LDA2"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特征</a:t>
            </a:r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学习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0390" y="639445"/>
            <a:ext cx="7798435" cy="28435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685800" lvl="1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定义：</a:t>
            </a:r>
            <a:endParaRPr lang="zh-CN" altLang="en-US" b="1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dirty="0">
                <a:solidFill>
                  <a:srgbClr val="1B4367"/>
                </a:solidFill>
                <a:latin typeface="+mn-ea"/>
              </a:rPr>
              <a:t>指算法对数据形状的基本假设。如</a:t>
            </a:r>
            <a:r>
              <a:rPr lang="en-US" altLang="zh-CN" dirty="0">
                <a:solidFill>
                  <a:srgbClr val="1B4367"/>
                </a:solidFill>
                <a:latin typeface="+mn-ea"/>
              </a:rPr>
              <a:t>PCA</a:t>
            </a:r>
            <a:r>
              <a:rPr lang="zh-CN" altLang="en-US" dirty="0">
                <a:solidFill>
                  <a:srgbClr val="1B4367"/>
                </a:solidFill>
                <a:latin typeface="+mn-ea"/>
              </a:rPr>
              <a:t>存在</a:t>
            </a:r>
            <a:r>
              <a:rPr lang="zh-CN" altLang="en-US" dirty="0">
                <a:solidFill>
                  <a:srgbClr val="1B4367"/>
                </a:solidFill>
                <a:latin typeface="+mn-ea"/>
              </a:rPr>
              <a:t>假设：原始数据的形状可以被（特征值）分解，并且可以用单个线性变换（矩阵计算）表示。</a:t>
            </a:r>
            <a:endParaRPr lang="zh-CN" altLang="en-US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2.    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特征学习与特征转换</a:t>
            </a:r>
            <a:endParaRPr lang="zh-CN" altLang="en-US" b="1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dirty="0">
                <a:solidFill>
                  <a:srgbClr val="1B4367"/>
                </a:solidFill>
                <a:latin typeface="+mn-ea"/>
              </a:rPr>
              <a:t>特征学习算法，就是要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去除数据的参数假设</a:t>
            </a:r>
            <a:r>
              <a:rPr lang="zh-CN" altLang="en-US" dirty="0">
                <a:solidFill>
                  <a:srgbClr val="1B4367"/>
                </a:solidFill>
                <a:latin typeface="+mn-ea"/>
              </a:rPr>
              <a:t>来解决问题，该算法不会依赖数据的形状，而是依赖于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随机学习（Stochastic Learning）</a:t>
            </a:r>
            <a:r>
              <a:rPr lang="zh-CN" altLang="en-US" dirty="0">
                <a:solidFill>
                  <a:srgbClr val="1B4367"/>
                </a:solidFill>
                <a:latin typeface="+mn-ea"/>
              </a:rPr>
              <a:t>，即这</a:t>
            </a:r>
            <a:r>
              <a:rPr lang="zh-CN" altLang="en-US" dirty="0">
                <a:solidFill>
                  <a:srgbClr val="1B4367"/>
                </a:solidFill>
                <a:latin typeface="+mn-ea"/>
              </a:rPr>
              <a:t>类算法并不是每次输出相同的结果，而是一次次按轮（epoch）去检查数据点以找到要提取的最佳特征，并拟合出一个最优的解决方法。</a:t>
            </a:r>
            <a:endParaRPr lang="zh-CN" altLang="en-US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相似性：</a:t>
            </a:r>
            <a:r>
              <a:rPr lang="zh-CN" altLang="en-US" dirty="0">
                <a:solidFill>
                  <a:srgbClr val="1B4367"/>
                </a:solidFill>
                <a:latin typeface="+mn-ea"/>
              </a:rPr>
              <a:t>特征变换与特征学习同处特征提取范畴，因为他们都尝试从原始数据的潜在结构中创建新的特征。</a:t>
            </a:r>
            <a:endParaRPr lang="zh-CN" altLang="en-US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区别：</a:t>
            </a:r>
            <a:endParaRPr lang="zh-CN" altLang="en-US" b="1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1B4367"/>
              </a:solidFill>
              <a:latin typeface="+mn-ea"/>
            </a:endParaRPr>
          </a:p>
        </p:txBody>
      </p:sp>
      <p:sp>
        <p:nvSpPr>
          <p:cNvPr id="2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6.1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数据的参数假设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641475" y="3291840"/>
          <a:ext cx="5675630" cy="94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00"/>
                <a:gridCol w="838200"/>
                <a:gridCol w="863600"/>
                <a:gridCol w="1128395"/>
                <a:gridCol w="1181735"/>
              </a:tblGrid>
              <a:tr h="39878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b="1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683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参数假设</a:t>
                      </a:r>
                      <a:endParaRPr lang="en-US" altLang="en-US" b="1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683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操作简单</a:t>
                      </a:r>
                      <a:endParaRPr lang="en-US" altLang="en-US" b="1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683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创造新的特征</a:t>
                      </a:r>
                      <a:endParaRPr lang="en-US" altLang="en-US" b="1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683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使用深度学习</a:t>
                      </a:r>
                      <a:endParaRPr lang="en-US" altLang="en-US" b="1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683C6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特征转换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9E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√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9E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√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9E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√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9E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×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9EA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特征学习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×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×（通常）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√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√（通常）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726940" y="3769360"/>
            <a:ext cx="3876675" cy="6661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8175" y="3769360"/>
            <a:ext cx="4156075" cy="57848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lvl="1" indent="0" algn="ctr">
              <a:lnSpc>
                <a:spcPct val="130000"/>
              </a:lnSpc>
              <a:buFont typeface="+mj-lt"/>
              <a:buNone/>
            </a:pPr>
            <a:r>
              <a:rPr lang="en-US" altLang="zh-CN" dirty="0">
                <a:solidFill>
                  <a:srgbClr val="1B4367"/>
                </a:solidFill>
                <a:latin typeface="+mn-ea"/>
              </a:rPr>
              <a:t>RBM</a:t>
            </a:r>
            <a:r>
              <a:rPr lang="zh-CN" altLang="en-US" dirty="0">
                <a:solidFill>
                  <a:srgbClr val="1B4367"/>
                </a:solidFill>
                <a:latin typeface="+mn-ea"/>
              </a:rPr>
              <a:t>：浅层（</a:t>
            </a:r>
            <a:r>
              <a:rPr lang="en-US" altLang="zh-CN" dirty="0">
                <a:solidFill>
                  <a:srgbClr val="1B4367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rgbClr val="1B4367"/>
                </a:solidFill>
                <a:latin typeface="+mn-ea"/>
              </a:rPr>
              <a:t>层）神经</a:t>
            </a:r>
            <a:r>
              <a:rPr lang="zh-CN" altLang="en-US" dirty="0">
                <a:solidFill>
                  <a:srgbClr val="1B4367"/>
                </a:solidFill>
                <a:latin typeface="+mn-ea"/>
              </a:rPr>
              <a:t>网络</a:t>
            </a:r>
            <a:endParaRPr lang="zh-CN" altLang="en-US" dirty="0">
              <a:solidFill>
                <a:srgbClr val="1B4367"/>
              </a:solidFill>
              <a:latin typeface="+mn-ea"/>
            </a:endParaRPr>
          </a:p>
          <a:p>
            <a:pPr lvl="1" indent="0" algn="ctr">
              <a:lnSpc>
                <a:spcPct val="130000"/>
              </a:lnSpc>
              <a:buFont typeface="+mj-lt"/>
              <a:buNone/>
            </a:pPr>
            <a:r>
              <a:rPr lang="zh-CN" altLang="en-US" dirty="0">
                <a:solidFill>
                  <a:srgbClr val="1B4367"/>
                </a:solidFill>
                <a:latin typeface="+mn-ea"/>
              </a:rPr>
              <a:t>受限：其只允许层间连接，不允许层内</a:t>
            </a:r>
            <a:r>
              <a:rPr lang="zh-CN" altLang="en-US" dirty="0">
                <a:solidFill>
                  <a:srgbClr val="1B4367"/>
                </a:solidFill>
                <a:latin typeface="+mn-ea"/>
              </a:rPr>
              <a:t>连接</a:t>
            </a:r>
            <a:endParaRPr lang="zh-CN" altLang="en-US" dirty="0">
              <a:solidFill>
                <a:srgbClr val="1B4367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0390" y="639445"/>
            <a:ext cx="3724275" cy="354266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685800" lvl="1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定义：</a:t>
            </a:r>
            <a:endParaRPr lang="zh-CN" altLang="en-US" b="1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dirty="0">
                <a:solidFill>
                  <a:srgbClr val="1B4367"/>
                </a:solidFill>
                <a:latin typeface="+mn-ea"/>
              </a:rPr>
              <a:t>RBM是一种简单的</a:t>
            </a:r>
            <a:r>
              <a:rPr b="1" dirty="0">
                <a:solidFill>
                  <a:srgbClr val="1B4367"/>
                </a:solidFill>
                <a:latin typeface="+mn-ea"/>
              </a:rPr>
              <a:t>深度学习</a:t>
            </a:r>
            <a:r>
              <a:rPr dirty="0">
                <a:solidFill>
                  <a:srgbClr val="1B4367"/>
                </a:solidFill>
                <a:latin typeface="+mn-ea"/>
              </a:rPr>
              <a:t>架构，</a:t>
            </a:r>
            <a:r>
              <a:rPr dirty="0">
                <a:solidFill>
                  <a:srgbClr val="1B4367"/>
                </a:solidFill>
                <a:latin typeface="+mn-ea"/>
                <a:sym typeface="+mn-ea"/>
              </a:rPr>
              <a:t>属于</a:t>
            </a:r>
            <a:r>
              <a:rPr b="1" dirty="0">
                <a:solidFill>
                  <a:srgbClr val="1B4367"/>
                </a:solidFill>
                <a:latin typeface="+mn-ea"/>
                <a:sym typeface="+mn-ea"/>
              </a:rPr>
              <a:t>深度信念网络（DBN，deep belief network）</a:t>
            </a:r>
            <a:r>
              <a:rPr dirty="0">
                <a:solidFill>
                  <a:srgbClr val="1B4367"/>
                </a:solidFill>
                <a:latin typeface="+mn-ea"/>
                <a:sym typeface="+mn-ea"/>
              </a:rPr>
              <a:t>算法</a:t>
            </a:r>
            <a:r>
              <a:rPr lang="zh-CN" dirty="0">
                <a:solidFill>
                  <a:srgbClr val="1B4367"/>
                </a:solidFill>
                <a:latin typeface="+mn-ea"/>
                <a:sym typeface="+mn-ea"/>
              </a:rPr>
              <a:t>，</a:t>
            </a:r>
            <a:r>
              <a:rPr dirty="0">
                <a:solidFill>
                  <a:srgbClr val="1B4367"/>
                </a:solidFill>
                <a:latin typeface="+mn-ea"/>
              </a:rPr>
              <a:t>是一组</a:t>
            </a:r>
            <a:r>
              <a:rPr b="1" dirty="0">
                <a:solidFill>
                  <a:srgbClr val="1B4367"/>
                </a:solidFill>
                <a:latin typeface="+mn-ea"/>
              </a:rPr>
              <a:t>无监督</a:t>
            </a:r>
            <a:r>
              <a:rPr dirty="0">
                <a:solidFill>
                  <a:srgbClr val="1B4367"/>
                </a:solidFill>
                <a:latin typeface="+mn-ea"/>
              </a:rPr>
              <a:t>的特征学习算法，根据</a:t>
            </a:r>
            <a:r>
              <a:rPr b="1" dirty="0">
                <a:solidFill>
                  <a:srgbClr val="1B4367"/>
                </a:solidFill>
                <a:latin typeface="+mn-ea"/>
              </a:rPr>
              <a:t>数据的概率模型</a:t>
            </a:r>
            <a:r>
              <a:rPr dirty="0">
                <a:solidFill>
                  <a:srgbClr val="1B4367"/>
                </a:solidFill>
                <a:latin typeface="+mn-ea"/>
              </a:rPr>
              <a:t>学习新特征</a:t>
            </a:r>
            <a:r>
              <a:rPr lang="zh-CN" dirty="0">
                <a:solidFill>
                  <a:srgbClr val="1B4367"/>
                </a:solidFill>
                <a:latin typeface="+mn-ea"/>
              </a:rPr>
              <a:t>，其</a:t>
            </a:r>
            <a:r>
              <a:rPr dirty="0">
                <a:solidFill>
                  <a:srgbClr val="1B4367"/>
                </a:solidFill>
                <a:latin typeface="+mn-ea"/>
                <a:sym typeface="+mn-ea"/>
              </a:rPr>
              <a:t>可以学习到的特征数量只受限于计算能力，它可能学习到比原始要少或者多的特征，具体要学习的特征数量取决于要解决的问题</a:t>
            </a:r>
            <a:r>
              <a:rPr lang="zh-CN" dirty="0">
                <a:solidFill>
                  <a:srgbClr val="1B4367"/>
                </a:solidFill>
                <a:latin typeface="+mn-ea"/>
              </a:rPr>
              <a:t>。</a:t>
            </a:r>
            <a:endParaRPr lang="zh-CN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Hints: </a:t>
            </a:r>
            <a:r>
              <a:rPr dirty="0">
                <a:solidFill>
                  <a:srgbClr val="1B4367"/>
                </a:solidFill>
                <a:latin typeface="+mn-ea"/>
              </a:rPr>
              <a:t>往往使用RBM之后去用线性模型（线性回归、逻辑回归、感知机等）的效果极佳。</a:t>
            </a:r>
            <a:endParaRPr lang="zh-CN" altLang="en-US" dirty="0">
              <a:solidFill>
                <a:srgbClr val="1B4367"/>
              </a:solidFill>
              <a:latin typeface="+mn-ea"/>
            </a:endParaRPr>
          </a:p>
        </p:txBody>
      </p:sp>
      <p:sp>
        <p:nvSpPr>
          <p:cNvPr id="2" name="文本框 15"/>
          <p:cNvSpPr txBox="1"/>
          <p:nvPr/>
        </p:nvSpPr>
        <p:spPr>
          <a:xfrm>
            <a:off x="709295" y="309880"/>
            <a:ext cx="3104515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6.2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受限玻尔兹曼机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 RBM </a:t>
            </a:r>
            <a:endParaRPr lang="en-US" altLang="zh-CN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5099685" y="727710"/>
            <a:ext cx="2886710" cy="281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0390" y="639445"/>
            <a:ext cx="4089400" cy="354266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2.    </a:t>
            </a:r>
            <a:r>
              <a:rPr lang="zh-CN" altLang="en-US" b="1" dirty="0">
                <a:solidFill>
                  <a:srgbClr val="1B4367"/>
                </a:solidFill>
                <a:latin typeface="+mn-ea"/>
              </a:rPr>
              <a:t>重建过程</a:t>
            </a: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(</a:t>
            </a:r>
            <a:r>
              <a:rPr lang="en-US" altLang="zh-CN" b="1" dirty="0">
                <a:solidFill>
                  <a:srgbClr val="1B4367"/>
                </a:solidFill>
                <a:latin typeface="+mn-ea"/>
              </a:rPr>
              <a:t>reconstruction)</a:t>
            </a:r>
            <a:endParaRPr lang="zh-CN" altLang="en-US" b="1" dirty="0">
              <a:solidFill>
                <a:srgbClr val="1B4367"/>
              </a:solidFill>
              <a:latin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200" dirty="0">
                <a:latin typeface="+mn-ea"/>
              </a:rPr>
              <a:t>使得在不涉及更深层网络的情况下，可见层（输入层）和隐含层之间可以存在数次的</a:t>
            </a:r>
            <a:r>
              <a:rPr lang="zh-CN" altLang="en-US" sz="1200" b="1" dirty="0">
                <a:latin typeface="+mn-ea"/>
              </a:rPr>
              <a:t>前向和反向传播。</a:t>
            </a:r>
            <a:endParaRPr lang="zh-CN" altLang="en-US" sz="1200" b="1" dirty="0">
              <a:latin typeface="+mn-ea"/>
            </a:endParaRPr>
          </a:p>
          <a:p>
            <a:pPr lvl="1" indent="0">
              <a:lnSpc>
                <a:spcPct val="130000"/>
              </a:lnSpc>
              <a:buFont typeface="+mj-lt"/>
              <a:buNone/>
            </a:pPr>
            <a:r>
              <a:rPr lang="zh-CN" altLang="en-US" sz="1200" dirty="0">
                <a:latin typeface="+mn-ea"/>
              </a:rPr>
              <a:t>在重建阶段，RBM通过将激活信息进行反向传导并获取原始输入的近似值，该网络可以调整权重，让近似值更加接近原始输入。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" name="文本框 15"/>
          <p:cNvSpPr txBox="1"/>
          <p:nvPr/>
        </p:nvSpPr>
        <p:spPr>
          <a:xfrm>
            <a:off x="709295" y="309880"/>
            <a:ext cx="3104515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6.2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受限玻尔兹曼机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 RBM </a:t>
            </a:r>
            <a:endParaRPr lang="en-US" altLang="zh-CN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1865" y="2181860"/>
            <a:ext cx="4361815" cy="270573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RBM的使用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altLang="zh-CN" sz="1200" b="0" dirty="0" err="1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%matplotlib inline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sklearn.linear_model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LogisticRegression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sklearn.neural_network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BernoulliRBM</a:t>
            </a:r>
            <a:endParaRPr lang="en-US" altLang="zh-CN" sz="1200" b="0" dirty="0" err="1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sklearn.pipeline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Pipeline</a:t>
            </a:r>
            <a:endParaRPr lang="en-US" altLang="zh-CN" sz="1200" b="0" dirty="0" err="1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导入数据集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 = np.genfromtxt(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'./data/mnist_train.csv'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delimiter=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print(images.shape)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sym typeface="+mn-ea"/>
              </a:rPr>
              <a:t># 划分数据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sym typeface="+mn-ea"/>
              </a:rPr>
              <a:t>images_x, images_y = images[:,</a:t>
            </a:r>
            <a:r>
              <a:rPr lang="zh-CN" alt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sym typeface="+mn-ea"/>
              </a:rPr>
              <a:t>1</a:t>
            </a:r>
            <a:r>
              <a:rPr lang="en-US" altLang="zh-CN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sym typeface="+mn-ea"/>
              </a:rPr>
              <a:t>:], images[:,</a:t>
            </a:r>
            <a:r>
              <a:rPr lang="zh-CN" alt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sym typeface="+mn-ea"/>
              </a:rPr>
              <a:t>0</a:t>
            </a:r>
            <a:r>
              <a:rPr lang="en-US" altLang="zh-CN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sym typeface="+mn-ea"/>
              </a:rPr>
              <a:t>]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93335" y="1641475"/>
            <a:ext cx="3686810" cy="324612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缩放特征到0-1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images_x = images_x/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用RBM学习新特征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rbm = BernoulliRBM(random_state=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lr = LogisticRegression()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设置流水线的参数范围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algn="l">
              <a:buClrTx/>
              <a:buSzTx/>
              <a:buNone/>
            </a:pP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 = {'clf__C':[1e-1, 1e0, 1e1],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algn="l">
              <a:buClrTx/>
              <a:buSzTx/>
              <a:buNone/>
            </a:pP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   'rbm__n_components':[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]}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创建流水线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pipeline = Pipeline([(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'rbm'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rbm),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              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'clf'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lr)])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实例化网格搜索类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 = GridSearchCV(pipeline, params)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拟合数据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grid.fit(images_x, images_y)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返回最佳参数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grid.best_params_, grid.best_score_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5"/>
          <p:cNvSpPr txBox="1"/>
          <p:nvPr/>
        </p:nvSpPr>
        <p:spPr>
          <a:xfrm>
            <a:off x="709295" y="309880"/>
            <a:ext cx="3104515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6.2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受限玻尔兹曼机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 RBM </a:t>
            </a:r>
            <a:endParaRPr lang="en-US" altLang="zh-CN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1669415" y="861695"/>
            <a:ext cx="5941060" cy="3622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5"/>
          <p:cNvSpPr txBox="1"/>
          <p:nvPr/>
        </p:nvSpPr>
        <p:spPr>
          <a:xfrm>
            <a:off x="709295" y="309880"/>
            <a:ext cx="3104515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6.3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词嵌入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endParaRPr lang="en-US" altLang="zh-CN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0390" y="639445"/>
            <a:ext cx="4089400" cy="354266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lvl="1" indent="0">
              <a:lnSpc>
                <a:spcPct val="130000"/>
              </a:lnSpc>
              <a:buFont typeface="+mj-lt"/>
              <a:buNone/>
            </a:pPr>
            <a:endParaRPr lang="zh-CN" altLang="en-US" sz="12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90" y="766445"/>
            <a:ext cx="4460240" cy="354266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lvl="1" algn="l">
              <a:lnSpc>
                <a:spcPct val="130000"/>
              </a:lnSpc>
              <a:buClrTx/>
              <a:buSzTx/>
              <a:buFont typeface="+mj-lt"/>
              <a:buNone/>
            </a:pPr>
            <a:r>
              <a:rPr lang="zh-CN" altLang="en-US" sz="1200" dirty="0">
                <a:latin typeface="+mn-ea"/>
              </a:rPr>
              <a:t>词嵌入在</a:t>
            </a:r>
            <a:r>
              <a:rPr lang="en-US" altLang="zh-CN" sz="1200" dirty="0">
                <a:latin typeface="+mn-ea"/>
              </a:rPr>
              <a:t>NLP</a:t>
            </a:r>
            <a:r>
              <a:rPr lang="zh-CN" altLang="en-US" sz="1200" dirty="0">
                <a:latin typeface="+mn-ea"/>
              </a:rPr>
              <a:t>领域应用</a:t>
            </a:r>
            <a:r>
              <a:rPr lang="zh-CN" altLang="en-US" sz="1200" dirty="0">
                <a:latin typeface="+mn-ea"/>
              </a:rPr>
              <a:t>广泛，将字符串（单词或短语）投影到n维特征集中，以便理解上下文和措辞的细节。</a:t>
            </a:r>
            <a:endParaRPr lang="zh-CN" altLang="en-US" sz="1200" dirty="0">
              <a:latin typeface="+mn-ea"/>
            </a:endParaRPr>
          </a:p>
          <a:p>
            <a:pPr lvl="1" algn="l">
              <a:lnSpc>
                <a:spcPct val="130000"/>
              </a:lnSpc>
              <a:buClrTx/>
              <a:buSzTx/>
              <a:buFont typeface="+mj-lt"/>
              <a:buNone/>
            </a:pPr>
            <a:r>
              <a:rPr lang="zh-CN" altLang="en-US" sz="1200" dirty="0">
                <a:latin typeface="+mn-ea"/>
              </a:rPr>
              <a:t>可使用sklearn中的</a:t>
            </a:r>
            <a:r>
              <a:rPr lang="zh-CN" altLang="en-US" sz="1200" b="1" dirty="0">
                <a:latin typeface="+mn-ea"/>
              </a:rPr>
              <a:t>CountVectorizer </a:t>
            </a:r>
            <a:r>
              <a:rPr lang="zh-CN" altLang="en-US" sz="1200" dirty="0">
                <a:latin typeface="+mn-ea"/>
              </a:rPr>
              <a:t>和 </a:t>
            </a:r>
            <a:r>
              <a:rPr lang="zh-CN" altLang="en-US" sz="1200" b="1" dirty="0">
                <a:latin typeface="+mn-ea"/>
              </a:rPr>
              <a:t>TfidfVectorizer </a:t>
            </a:r>
            <a:r>
              <a:rPr lang="zh-CN" altLang="en-US" sz="1200" dirty="0">
                <a:latin typeface="+mn-ea"/>
              </a:rPr>
              <a:t>将字符串进行转为向量，但这只是一些单词特征的集合而已，为了理解这些特征，我们更加要关注一个叫 </a:t>
            </a:r>
            <a:r>
              <a:rPr lang="zh-CN" altLang="en-US" sz="1200" b="1" dirty="0">
                <a:latin typeface="+mn-ea"/>
              </a:rPr>
              <a:t>gensim</a:t>
            </a:r>
            <a:r>
              <a:rPr lang="zh-CN" altLang="en-US" sz="1200" dirty="0">
                <a:latin typeface="+mn-ea"/>
              </a:rPr>
              <a:t>的包。</a:t>
            </a:r>
            <a:endParaRPr lang="zh-CN" altLang="en-US" sz="1200" dirty="0">
              <a:latin typeface="+mn-ea"/>
            </a:endParaRPr>
          </a:p>
          <a:p>
            <a:pPr marL="685800" lvl="1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sz="1400" b="1" dirty="0">
                <a:solidFill>
                  <a:srgbClr val="1B4367"/>
                </a:solidFill>
                <a:latin typeface="+mn-ea"/>
              </a:rPr>
              <a:t>Word2vec</a:t>
            </a:r>
            <a:endParaRPr lang="zh-CN" altLang="en-US" sz="1400" b="1" dirty="0">
              <a:solidFill>
                <a:srgbClr val="1B4367"/>
              </a:solidFill>
              <a:latin typeface="+mn-ea"/>
            </a:endParaRPr>
          </a:p>
          <a:p>
            <a:pPr lvl="1" indent="0" algn="l">
              <a:lnSpc>
                <a:spcPct val="130000"/>
              </a:lnSpc>
              <a:buClrTx/>
              <a:buSzTx/>
              <a:buFont typeface="+mj-lt"/>
              <a:buNone/>
            </a:pPr>
            <a:r>
              <a:rPr lang="zh-CN" altLang="en-US" sz="1200" dirty="0">
                <a:latin typeface="+mn-ea"/>
              </a:rPr>
              <a:t>基于深度学习</a:t>
            </a:r>
            <a:r>
              <a:rPr lang="zh-CN" altLang="en-US" sz="1200" dirty="0">
                <a:latin typeface="+mn-ea"/>
              </a:rPr>
              <a:t>方法，是一个浅层的神经网络，含有输入层、隐含层和输出层，其中输入层和输出层的节点个数一样。</a:t>
            </a:r>
            <a:endParaRPr lang="zh-CN" altLang="en-US" sz="1200" dirty="0">
              <a:latin typeface="+mn-ea"/>
            </a:endParaRPr>
          </a:p>
          <a:p>
            <a:pPr lvl="1" indent="0" algn="l">
              <a:lnSpc>
                <a:spcPct val="130000"/>
              </a:lnSpc>
              <a:buClrTx/>
              <a:buSzTx/>
              <a:buFont typeface="+mj-lt"/>
              <a:buNone/>
            </a:pPr>
            <a:r>
              <a:rPr lang="zh-CN" altLang="en-US" sz="1200" dirty="0">
                <a:latin typeface="+mn-ea"/>
              </a:rPr>
              <a:t>例子：</a:t>
            </a:r>
            <a:endParaRPr lang="zh-CN" altLang="en-US" sz="1200" dirty="0">
              <a:latin typeface="+mn-ea"/>
            </a:endParaRPr>
          </a:p>
          <a:p>
            <a:pPr lvl="1" indent="0" algn="l">
              <a:lnSpc>
                <a:spcPct val="130000"/>
              </a:lnSpc>
              <a:buClrTx/>
              <a:buSzTx/>
              <a:buFont typeface="+mj-lt"/>
              <a:buNone/>
            </a:pPr>
            <a:r>
              <a:rPr lang="zh-CN" altLang="en-US" sz="1200" dirty="0">
                <a:latin typeface="+mn-ea"/>
              </a:rPr>
              <a:t>Q：对于一个国王，如果将性别从男改为女，会得到什么？</a:t>
            </a:r>
            <a:endParaRPr lang="zh-CN" altLang="en-US" sz="1200" dirty="0">
              <a:latin typeface="+mn-ea"/>
            </a:endParaRPr>
          </a:p>
          <a:p>
            <a:pPr lvl="1" indent="0" algn="l">
              <a:lnSpc>
                <a:spcPct val="130000"/>
              </a:lnSpc>
              <a:buClrTx/>
              <a:buSzTx/>
              <a:buFont typeface="+mj-lt"/>
              <a:buNone/>
            </a:pPr>
            <a:r>
              <a:rPr lang="zh-CN" altLang="en-US" sz="1200" dirty="0">
                <a:latin typeface="+mn-ea"/>
              </a:rPr>
              <a:t>A：女王</a:t>
            </a:r>
            <a:endParaRPr lang="zh-CN" altLang="en-US" sz="1200" dirty="0">
              <a:latin typeface="+mn-ea"/>
            </a:endParaRPr>
          </a:p>
          <a:p>
            <a:pPr lvl="1" indent="0" algn="l">
              <a:lnSpc>
                <a:spcPct val="130000"/>
              </a:lnSpc>
              <a:buClrTx/>
              <a:buSzTx/>
              <a:buFont typeface="+mj-lt"/>
              <a:buNone/>
            </a:pPr>
            <a:r>
              <a:rPr lang="en-US" altLang="zh-CN" sz="1400" b="1" dirty="0">
                <a:solidFill>
                  <a:srgbClr val="1B4367"/>
                </a:solidFill>
                <a:latin typeface="+mn-ea"/>
                <a:sym typeface="+mn-ea"/>
              </a:rPr>
              <a:t>2.    Glove</a:t>
            </a:r>
            <a:endParaRPr lang="en-US" altLang="zh-CN" sz="1400" b="1" dirty="0">
              <a:solidFill>
                <a:srgbClr val="1B4367"/>
              </a:solidFill>
              <a:latin typeface="+mn-ea"/>
              <a:sym typeface="+mn-ea"/>
            </a:endParaRPr>
          </a:p>
          <a:p>
            <a:pPr lvl="1" indent="0" algn="l">
              <a:lnSpc>
                <a:spcPct val="130000"/>
              </a:lnSpc>
              <a:buClrTx/>
              <a:buSzTx/>
              <a:buFont typeface="+mj-lt"/>
              <a:buNone/>
            </a:pPr>
            <a:r>
              <a:rPr lang="zh-CN" altLang="en-US" sz="1200" dirty="0">
                <a:latin typeface="+mn-ea"/>
              </a:rPr>
              <a:t>通过一系列矩阵统计进行学习</a:t>
            </a:r>
            <a:endParaRPr lang="zh-CN" altLang="en-US" sz="1200" dirty="0">
              <a:latin typeface="+mn-ea"/>
            </a:endParaRPr>
          </a:p>
          <a:p>
            <a:pPr lvl="1" indent="0" algn="l">
              <a:lnSpc>
                <a:spcPct val="130000"/>
              </a:lnSpc>
              <a:buClrTx/>
              <a:buSzTx/>
              <a:buFont typeface="+mj-lt"/>
              <a:buNone/>
            </a:pPr>
            <a:endParaRPr lang="zh-CN" altLang="en-US" sz="1200" dirty="0">
              <a:latin typeface="+mn-ea"/>
            </a:endParaRPr>
          </a:p>
          <a:p>
            <a:pPr lvl="1" algn="l">
              <a:lnSpc>
                <a:spcPct val="130000"/>
              </a:lnSpc>
              <a:buClrTx/>
              <a:buSzTx/>
              <a:buFont typeface="+mj-lt"/>
              <a:buNone/>
            </a:pPr>
            <a:endParaRPr lang="zh-CN" altLang="en-US" sz="1200" dirty="0">
              <a:latin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375785" y="3625850"/>
            <a:ext cx="57658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243830" y="819785"/>
            <a:ext cx="3420110" cy="337502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导入gensim包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gensim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语料库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gensim.models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word2vec, Word2vec</a:t>
            </a:r>
            <a:endParaRPr lang="en-US" altLang="zh-CN" sz="1200" b="0" dirty="0" err="1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sentences = word2vec.Text8Corpus(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'../data/text8'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实例化gensim模块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min-count忽略出现次数小于该值的单词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size是要学习的单词维数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 = gensim.models.Word2vec(sentences, min_count=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size=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 err="1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女 + 国王 - 男 = 女王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model.wv.most_similar(positive=[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'woman'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'king'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], negative=[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'man'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], topn=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&gt;&gt;&gt;[('queen', 0.7118192911148071)]</a:t>
            </a:r>
            <a:endParaRPr lang="en-US" altLang="zh-CN" sz="1200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感谢倾听</a:t>
            </a:r>
            <a:endParaRPr lang="zh-CN" altLang="en-US" sz="300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Box 13"/>
          <p:cNvSpPr txBox="1"/>
          <p:nvPr/>
        </p:nvSpPr>
        <p:spPr>
          <a:xfrm>
            <a:off x="1670682" y="891802"/>
            <a:ext cx="215720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结构化和非结构化数据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494" name="TextBox 13"/>
          <p:cNvSpPr txBox="1"/>
          <p:nvPr/>
        </p:nvSpPr>
        <p:spPr>
          <a:xfrm>
            <a:off x="1670681" y="1166876"/>
            <a:ext cx="5595053" cy="6082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结构化数据：以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表格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形式进行存储的数据</a:t>
            </a:r>
            <a:endParaRPr lang="zh-CN" altLang="en-US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非结构化数据：一堆数据，类似于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文本、报文、日志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等</a:t>
            </a:r>
            <a:endParaRPr lang="zh-CN" altLang="en-US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1.1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数据类型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1670682" y="19141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定性和定量数据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1670682" y="2189261"/>
            <a:ext cx="4020252" cy="6082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定量：指的是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数值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，用于衡量某件东西的数量</a:t>
            </a:r>
            <a:endParaRPr lang="zh-CN" altLang="en-US" dirty="0">
              <a:solidFill>
                <a:srgbClr val="1B4367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定性：指的是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类别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，用于描述某件东西的性质</a:t>
            </a:r>
            <a:endParaRPr lang="zh-CN" altLang="en-US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1990" y="2930556"/>
            <a:ext cx="33966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</a:rPr>
              <a:t>定类（</a:t>
            </a:r>
            <a:r>
              <a:rPr lang="en-US" altLang="zh-CN" b="1" dirty="0">
                <a:solidFill>
                  <a:srgbClr val="1B4367"/>
                </a:solidFill>
              </a:rPr>
              <a:t>nominal</a:t>
            </a:r>
            <a:r>
              <a:rPr lang="zh-CN" altLang="en-US" b="1" dirty="0">
                <a:solidFill>
                  <a:srgbClr val="1B4367"/>
                </a:solidFill>
              </a:rPr>
              <a:t>）</a:t>
            </a:r>
            <a:endParaRPr lang="zh-CN" altLang="en-US" b="1" dirty="0">
              <a:solidFill>
                <a:srgbClr val="1B4367"/>
              </a:solidFill>
            </a:endParaRPr>
          </a:p>
          <a:p>
            <a:r>
              <a:rPr lang="zh-CN" altLang="en-US" dirty="0"/>
              <a:t>定类就是分类，</a:t>
            </a:r>
            <a:r>
              <a:rPr lang="zh-CN" altLang="en-US" b="1" dirty="0"/>
              <a:t>分类之间没有大小可比性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比如：血型（</a:t>
            </a:r>
            <a:r>
              <a:rPr lang="en-US" altLang="zh-CN" dirty="0"/>
              <a:t>A</a:t>
            </a:r>
            <a:r>
              <a:rPr lang="zh-CN" altLang="en-US" dirty="0"/>
              <a:t>／</a:t>
            </a:r>
            <a:r>
              <a:rPr lang="en-US" altLang="zh-CN" dirty="0"/>
              <a:t>B</a:t>
            </a:r>
            <a:r>
              <a:rPr lang="zh-CN" altLang="en-US" dirty="0"/>
              <a:t>／</a:t>
            </a:r>
            <a:r>
              <a:rPr lang="en-US" altLang="zh-CN" dirty="0"/>
              <a:t>O</a:t>
            </a:r>
            <a:r>
              <a:rPr lang="zh-CN" altLang="en-US" dirty="0"/>
              <a:t>／</a:t>
            </a:r>
            <a:r>
              <a:rPr lang="en-US" altLang="zh-CN" dirty="0"/>
              <a:t>AB</a:t>
            </a:r>
            <a:r>
              <a:rPr lang="zh-CN" altLang="en-US" dirty="0"/>
              <a:t>型）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1B4367"/>
                </a:solidFill>
              </a:rPr>
              <a:t>定序（</a:t>
            </a:r>
            <a:r>
              <a:rPr lang="en-US" altLang="zh-CN" b="1" dirty="0">
                <a:solidFill>
                  <a:srgbClr val="1B4367"/>
                </a:solidFill>
              </a:rPr>
              <a:t>ordinal</a:t>
            </a:r>
            <a:r>
              <a:rPr lang="zh-CN" altLang="en-US" b="1" dirty="0">
                <a:solidFill>
                  <a:srgbClr val="1B4367"/>
                </a:solidFill>
              </a:rPr>
              <a:t>）</a:t>
            </a:r>
            <a:endParaRPr lang="zh-CN" altLang="en-US" b="1" dirty="0">
              <a:solidFill>
                <a:srgbClr val="1B4367"/>
              </a:solidFill>
            </a:endParaRPr>
          </a:p>
          <a:p>
            <a:r>
              <a:rPr lang="zh-CN" altLang="en-US" dirty="0"/>
              <a:t>定序相比于定类多了</a:t>
            </a:r>
            <a:r>
              <a:rPr lang="zh-CN" altLang="en-US" b="1" dirty="0"/>
              <a:t>可排序的属性</a:t>
            </a:r>
            <a:r>
              <a:rPr lang="zh-CN" altLang="en-US" dirty="0"/>
              <a:t>，也就是类别的变量值之间是</a:t>
            </a:r>
            <a:r>
              <a:rPr lang="zh-CN" altLang="en-US" b="1" dirty="0"/>
              <a:t>存在大小之分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比如：期末绩点（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）、问卷答案（非常满意、满意、一般、不满意）。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73471" y="891802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9" name="泪滴形 8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11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773471" y="1914187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16" name="泪滴形 15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1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773471" y="2955625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23" name="椭圆 22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5341645" y="2934332"/>
            <a:ext cx="33966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</a:rPr>
              <a:t>定距（</a:t>
            </a:r>
            <a:r>
              <a:rPr lang="en-US" altLang="zh-CN" b="1" dirty="0">
                <a:solidFill>
                  <a:srgbClr val="1B4367"/>
                </a:solidFill>
              </a:rPr>
              <a:t>interval</a:t>
            </a:r>
            <a:r>
              <a:rPr lang="zh-CN" altLang="en-US" b="1" dirty="0">
                <a:solidFill>
                  <a:srgbClr val="1B4367"/>
                </a:solidFill>
              </a:rPr>
              <a:t>）</a:t>
            </a:r>
            <a:endParaRPr lang="zh-CN" altLang="en-US" b="1" dirty="0">
              <a:solidFill>
                <a:srgbClr val="1B4367"/>
              </a:solidFill>
            </a:endParaRPr>
          </a:p>
          <a:p>
            <a:r>
              <a:rPr lang="zh-CN" altLang="en-US" dirty="0"/>
              <a:t>变量值之间</a:t>
            </a:r>
            <a:r>
              <a:rPr lang="zh-CN" altLang="en-US" b="1" dirty="0"/>
              <a:t>可以做加减法计算</a:t>
            </a:r>
            <a:r>
              <a:rPr lang="zh-CN" altLang="en-US" dirty="0"/>
              <a:t>，即可以引入均值、方差等概念。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>
                <a:solidFill>
                  <a:srgbClr val="1B4367"/>
                </a:solidFill>
              </a:rPr>
              <a:t>定比（</a:t>
            </a:r>
            <a:r>
              <a:rPr lang="en-US" altLang="zh-CN" b="1" dirty="0">
                <a:solidFill>
                  <a:srgbClr val="1B4367"/>
                </a:solidFill>
              </a:rPr>
              <a:t>ratio</a:t>
            </a:r>
            <a:r>
              <a:rPr lang="zh-CN" altLang="en-US" b="1" dirty="0">
                <a:solidFill>
                  <a:srgbClr val="1B4367"/>
                </a:solidFill>
              </a:rPr>
              <a:t>）</a:t>
            </a:r>
            <a:endParaRPr lang="zh-CN" altLang="en-US" b="1" dirty="0">
              <a:solidFill>
                <a:srgbClr val="1B4367"/>
              </a:solidFill>
            </a:endParaRPr>
          </a:p>
          <a:p>
            <a:r>
              <a:rPr lang="zh-CN" altLang="en-US" dirty="0"/>
              <a:t>定比比定距更严格，在定距基础上，增加了</a:t>
            </a:r>
            <a:r>
              <a:rPr lang="zh-CN" altLang="en-US" b="1" dirty="0"/>
              <a:t>绝对零点</a:t>
            </a:r>
            <a:r>
              <a:rPr lang="zh-CN" altLang="en-US" dirty="0"/>
              <a:t>的概念，</a:t>
            </a:r>
            <a:r>
              <a:rPr lang="zh-CN" altLang="en-US" b="1" dirty="0"/>
              <a:t>可以做加减乘除运算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比如，某个商品的价格是另一个的</a:t>
            </a:r>
            <a:r>
              <a:rPr lang="en-US" altLang="zh-CN" dirty="0"/>
              <a:t>2</a:t>
            </a:r>
            <a:r>
              <a:rPr lang="zh-CN" altLang="en-US" dirty="0"/>
              <a:t>倍；温度一般不归入定比而是定距。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774552" y="3758068"/>
            <a:ext cx="448164" cy="368593"/>
            <a:chOff x="5630580" y="966369"/>
            <a:chExt cx="476097" cy="391567"/>
          </a:xfrm>
          <a:solidFill>
            <a:srgbClr val="1B4367"/>
          </a:solidFill>
        </p:grpSpPr>
        <p:sp>
          <p:nvSpPr>
            <p:cNvPr id="37" name="椭圆 36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17"/>
            <p:cNvSpPr txBox="1"/>
            <p:nvPr/>
          </p:nvSpPr>
          <p:spPr>
            <a:xfrm>
              <a:off x="5630580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65036" y="2955625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40" name="椭圆 39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66117" y="3758068"/>
            <a:ext cx="448164" cy="368593"/>
            <a:chOff x="5630580" y="966369"/>
            <a:chExt cx="476097" cy="391567"/>
          </a:xfrm>
          <a:solidFill>
            <a:srgbClr val="1B4367"/>
          </a:solidFill>
        </p:grpSpPr>
        <p:sp>
          <p:nvSpPr>
            <p:cNvPr id="43" name="椭圆 42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17"/>
            <p:cNvSpPr txBox="1"/>
            <p:nvPr/>
          </p:nvSpPr>
          <p:spPr>
            <a:xfrm>
              <a:off x="5630580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1.2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描述性统计分析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09386" y="1359089"/>
            <a:ext cx="7751220" cy="2305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集中性分析</a:t>
            </a:r>
            <a:endParaRPr lang="zh-CN" altLang="en-US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B4367"/>
                </a:solidFill>
              </a:rPr>
              <a:t>均值 </a:t>
            </a:r>
            <a:r>
              <a:rPr lang="en-US" altLang="zh-CN" b="1" dirty="0" err="1">
                <a:solidFill>
                  <a:schemeClr val="accent2"/>
                </a:solidFill>
              </a:rPr>
              <a:t>pd.mean</a:t>
            </a:r>
            <a:r>
              <a:rPr lang="en-US" altLang="zh-CN" b="1" dirty="0">
                <a:solidFill>
                  <a:schemeClr val="accent2"/>
                </a:solidFill>
              </a:rPr>
              <a:t>()</a:t>
            </a:r>
            <a:r>
              <a:rPr lang="zh-CN" altLang="en-US" b="1" dirty="0">
                <a:solidFill>
                  <a:srgbClr val="1B4367"/>
                </a:solidFill>
              </a:rPr>
              <a:t>：</a:t>
            </a:r>
            <a:r>
              <a:rPr lang="zh-CN" altLang="en-US" dirty="0"/>
              <a:t>指数据集的平均值，广义上均值包含</a:t>
            </a:r>
            <a:r>
              <a:rPr lang="zh-CN" altLang="en-US" u="sng" dirty="0"/>
              <a:t>算数平均数、几何平均数、调和平均数</a:t>
            </a:r>
            <a:r>
              <a:rPr lang="zh-CN" altLang="en-US" dirty="0"/>
              <a:t>，狭义上一般指</a:t>
            </a:r>
            <a:r>
              <a:rPr lang="zh-CN" altLang="en-US" u="sng" dirty="0"/>
              <a:t>算数平均数</a:t>
            </a:r>
            <a:r>
              <a:rPr lang="zh-CN" altLang="en-US" dirty="0"/>
              <a:t>。在集中性分析中，</a:t>
            </a:r>
            <a:r>
              <a:rPr lang="zh-CN" altLang="en-US" b="1" dirty="0"/>
              <a:t>均值是使用最多的，但均值较容易受数据集中离群点的影响</a:t>
            </a:r>
            <a:r>
              <a:rPr lang="zh-CN" altLang="en-US" dirty="0"/>
              <a:t>。</a:t>
            </a:r>
            <a:endParaRPr lang="zh-CN" altLang="en-US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B4367"/>
                </a:solidFill>
              </a:rPr>
              <a:t>众数 </a:t>
            </a:r>
            <a:r>
              <a:rPr lang="en-US" altLang="zh-CN" b="1" dirty="0" err="1">
                <a:solidFill>
                  <a:schemeClr val="accent2"/>
                </a:solidFill>
              </a:rPr>
              <a:t>pd.mode</a:t>
            </a:r>
            <a:r>
              <a:rPr lang="en-US" altLang="zh-CN" b="1" dirty="0">
                <a:solidFill>
                  <a:schemeClr val="accent2"/>
                </a:solidFill>
              </a:rPr>
              <a:t>()</a:t>
            </a:r>
            <a:r>
              <a:rPr lang="zh-CN" altLang="en-US" b="1" dirty="0">
                <a:solidFill>
                  <a:srgbClr val="1B4367"/>
                </a:solidFill>
              </a:rPr>
              <a:t>：</a:t>
            </a:r>
            <a:r>
              <a:rPr lang="zh-CN" altLang="en-US" dirty="0"/>
              <a:t>指在统计分布上具有明显集中趋势点的数值，但如果所有数据出现的次数都一样，那么这组数据中众数没有意义。</a:t>
            </a:r>
            <a:r>
              <a:rPr lang="zh-CN" altLang="en-US" b="1" dirty="0"/>
              <a:t>分析分类数据时常用众数。</a:t>
            </a:r>
            <a:endParaRPr lang="zh-CN" altLang="en-US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B4367"/>
                </a:solidFill>
              </a:rPr>
              <a:t>中位数 </a:t>
            </a:r>
            <a:r>
              <a:rPr lang="en-US" altLang="zh-CN" b="1" dirty="0" err="1">
                <a:solidFill>
                  <a:schemeClr val="accent2"/>
                </a:solidFill>
              </a:rPr>
              <a:t>pd.median</a:t>
            </a:r>
            <a:r>
              <a:rPr lang="en-US" altLang="zh-CN" b="1" dirty="0">
                <a:solidFill>
                  <a:schemeClr val="accent2"/>
                </a:solidFill>
              </a:rPr>
              <a:t>()</a:t>
            </a:r>
            <a:r>
              <a:rPr lang="zh-CN" altLang="en-US" b="1" dirty="0">
                <a:solidFill>
                  <a:srgbClr val="1B4367"/>
                </a:solidFill>
              </a:rPr>
              <a:t>：</a:t>
            </a:r>
            <a:r>
              <a:rPr lang="zh-CN" altLang="en-US" dirty="0"/>
              <a:t>指按顺序排列的一组数据中居于中间位置的数，</a:t>
            </a:r>
            <a:r>
              <a:rPr lang="zh-CN" altLang="en-US" b="1" dirty="0"/>
              <a:t>不受数据中极大或极小值的影响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9386" y="830594"/>
            <a:ext cx="4547711" cy="33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B4367"/>
                </a:solidFill>
              </a:rPr>
              <a:t>1.2.1 </a:t>
            </a:r>
            <a:r>
              <a:rPr lang="zh-CN" altLang="en-US" sz="1600" b="1" dirty="0">
                <a:solidFill>
                  <a:srgbClr val="1B4367"/>
                </a:solidFill>
              </a:rPr>
              <a:t>集中</a:t>
            </a:r>
            <a:r>
              <a:rPr lang="en-US" altLang="zh-CN" sz="1600" b="1" dirty="0">
                <a:solidFill>
                  <a:srgbClr val="1B4367"/>
                </a:solidFill>
              </a:rPr>
              <a:t>/</a:t>
            </a:r>
            <a:r>
              <a:rPr lang="zh-CN" altLang="en-US" sz="1600" b="1" dirty="0">
                <a:solidFill>
                  <a:srgbClr val="1B4367"/>
                </a:solidFill>
              </a:rPr>
              <a:t>离散性分析</a:t>
            </a:r>
            <a:endParaRPr lang="zh-CN" altLang="en-US" sz="1600" b="1" dirty="0">
              <a:solidFill>
                <a:srgbClr val="1B4367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83241" y="84597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</a:rPr>
              <a:t>反映数据的集中和离散程度</a:t>
            </a:r>
            <a:endParaRPr lang="zh-CN" altLang="en-US" dirty="0">
              <a:solidFill>
                <a:srgbClr val="1B436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9386" y="1377948"/>
            <a:ext cx="7725228" cy="3145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离散性分析</a:t>
            </a:r>
            <a:endParaRPr lang="zh-CN" altLang="en-US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B4367"/>
                </a:solidFill>
              </a:rPr>
              <a:t>方差</a:t>
            </a:r>
            <a:r>
              <a:rPr lang="en-US" altLang="zh-CN" b="1" dirty="0">
                <a:solidFill>
                  <a:srgbClr val="1B4367"/>
                </a:solidFill>
              </a:rPr>
              <a:t>/</a:t>
            </a:r>
            <a:r>
              <a:rPr lang="zh-CN" altLang="en-US" b="1" dirty="0">
                <a:solidFill>
                  <a:srgbClr val="1B4367"/>
                </a:solidFill>
              </a:rPr>
              <a:t>标准差 </a:t>
            </a:r>
            <a:r>
              <a:rPr lang="en-US" altLang="zh-CN" b="1" dirty="0" err="1">
                <a:solidFill>
                  <a:schemeClr val="accent2"/>
                </a:solidFill>
              </a:rPr>
              <a:t>pd.var</a:t>
            </a:r>
            <a:r>
              <a:rPr lang="en-US" altLang="zh-CN" b="1" dirty="0">
                <a:solidFill>
                  <a:schemeClr val="accent2"/>
                </a:solidFill>
              </a:rPr>
              <a:t>(), </a:t>
            </a:r>
            <a:r>
              <a:rPr lang="en-US" altLang="zh-CN" b="1" dirty="0" err="1">
                <a:solidFill>
                  <a:schemeClr val="accent2"/>
                </a:solidFill>
              </a:rPr>
              <a:t>pd.std</a:t>
            </a:r>
            <a:r>
              <a:rPr lang="en-US" altLang="zh-CN" b="1" dirty="0">
                <a:solidFill>
                  <a:schemeClr val="accent2"/>
                </a:solidFill>
              </a:rPr>
              <a:t>()</a:t>
            </a:r>
            <a:r>
              <a:rPr lang="zh-CN" altLang="en-US" dirty="0"/>
              <a:t>：方差指各值与算数平均值之差的平方的平均数，标准差是方差开根号。适用于</a:t>
            </a:r>
            <a:r>
              <a:rPr lang="zh-CN" altLang="en-US" b="1" dirty="0"/>
              <a:t>数值型数据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B4367"/>
                </a:solidFill>
              </a:rPr>
              <a:t>离散系数</a:t>
            </a:r>
            <a:r>
              <a:rPr lang="en-US" altLang="zh-CN" b="1" dirty="0">
                <a:solidFill>
                  <a:srgbClr val="1B4367"/>
                </a:solidFill>
              </a:rPr>
              <a:t>CV </a:t>
            </a:r>
            <a:r>
              <a:rPr lang="en-US" altLang="zh-CN" b="1" dirty="0" err="1">
                <a:solidFill>
                  <a:schemeClr val="accent2"/>
                </a:solidFill>
              </a:rPr>
              <a:t>pd.std</a:t>
            </a:r>
            <a:r>
              <a:rPr lang="en-US" altLang="zh-CN" b="1" dirty="0">
                <a:solidFill>
                  <a:schemeClr val="accent2"/>
                </a:solidFill>
              </a:rPr>
              <a:t>()/</a:t>
            </a:r>
            <a:r>
              <a:rPr lang="en-US" altLang="zh-CN" b="1" dirty="0" err="1">
                <a:solidFill>
                  <a:schemeClr val="accent2"/>
                </a:solidFill>
              </a:rPr>
              <a:t>pd.mean</a:t>
            </a:r>
            <a:r>
              <a:rPr lang="en-US" altLang="zh-CN" b="1" dirty="0">
                <a:solidFill>
                  <a:schemeClr val="accent2"/>
                </a:solidFill>
              </a:rPr>
              <a:t>()</a:t>
            </a:r>
            <a:r>
              <a:rPr lang="zh-CN" altLang="en-US" b="1" dirty="0">
                <a:solidFill>
                  <a:srgbClr val="1B4367"/>
                </a:solidFill>
              </a:rPr>
              <a:t>：</a:t>
            </a:r>
            <a:r>
              <a:rPr lang="zh-CN" altLang="en-US" dirty="0"/>
              <a:t>是指标准差除以算数平均数。适用于</a:t>
            </a:r>
            <a:r>
              <a:rPr lang="zh-CN" altLang="en-US" b="1" dirty="0"/>
              <a:t>对不同样本数据的离散程度进行比较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B4367"/>
                </a:solidFill>
              </a:rPr>
              <a:t>四分位差 </a:t>
            </a:r>
            <a:r>
              <a:rPr lang="en-US" altLang="zh-CN" b="1" dirty="0">
                <a:solidFill>
                  <a:schemeClr val="accent2"/>
                </a:solidFill>
              </a:rPr>
              <a:t>pd. quantile([0.75])-pd. quantile([0.25])</a:t>
            </a:r>
            <a:r>
              <a:rPr lang="zh-CN" altLang="en-US" b="1" dirty="0">
                <a:solidFill>
                  <a:srgbClr val="1B4367"/>
                </a:solidFill>
              </a:rPr>
              <a:t>：</a:t>
            </a:r>
            <a:r>
              <a:rPr lang="zh-CN" altLang="en-US" dirty="0"/>
              <a:t>四分位数是指一组数据排序后处于</a:t>
            </a:r>
            <a:r>
              <a:rPr lang="en-US" altLang="zh-CN" dirty="0"/>
              <a:t>25%</a:t>
            </a:r>
            <a:r>
              <a:rPr lang="zh-CN" altLang="en-US" dirty="0"/>
              <a:t>和</a:t>
            </a:r>
            <a:r>
              <a:rPr lang="en-US" altLang="zh-CN" dirty="0"/>
              <a:t>75%</a:t>
            </a:r>
            <a:r>
              <a:rPr lang="zh-CN" altLang="en-US" dirty="0"/>
              <a:t>位置上的值，四分位差是指上四分位</a:t>
            </a:r>
            <a:r>
              <a:rPr lang="en-US" altLang="zh-CN" dirty="0"/>
              <a:t>75%</a:t>
            </a:r>
            <a:r>
              <a:rPr lang="zh-CN" altLang="en-US" dirty="0"/>
              <a:t>与下四分位</a:t>
            </a:r>
            <a:r>
              <a:rPr lang="en-US" altLang="zh-CN" dirty="0"/>
              <a:t>25%</a:t>
            </a:r>
            <a:r>
              <a:rPr lang="zh-CN" altLang="en-US" dirty="0"/>
              <a:t>位置上值的差。适用于</a:t>
            </a:r>
            <a:r>
              <a:rPr lang="zh-CN" altLang="en-US" b="1" dirty="0"/>
              <a:t>顺序数据。</a:t>
            </a:r>
            <a:endParaRPr lang="zh-CN" altLang="en-US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B4367"/>
                </a:solidFill>
              </a:rPr>
              <a:t>异众比率 </a:t>
            </a:r>
            <a:r>
              <a:rPr lang="en-US" altLang="zh-CN" b="1" dirty="0">
                <a:solidFill>
                  <a:schemeClr val="accent2"/>
                </a:solidFill>
              </a:rPr>
              <a:t>1-mode(data)[1][0]/</a:t>
            </a:r>
            <a:r>
              <a:rPr lang="en-US" altLang="zh-CN" b="1" dirty="0" err="1">
                <a:solidFill>
                  <a:schemeClr val="accent2"/>
                </a:solidFill>
              </a:rPr>
              <a:t>len</a:t>
            </a:r>
            <a:r>
              <a:rPr lang="en-US" altLang="zh-CN" b="1" dirty="0">
                <a:solidFill>
                  <a:schemeClr val="accent2"/>
                </a:solidFill>
              </a:rPr>
              <a:t>(data) </a:t>
            </a:r>
            <a:r>
              <a:rPr lang="zh-CN" altLang="en-US" b="1" dirty="0">
                <a:solidFill>
                  <a:srgbClr val="1B4367"/>
                </a:solidFill>
              </a:rPr>
              <a:t>：</a:t>
            </a:r>
            <a:r>
              <a:rPr lang="zh-CN" altLang="en-US" dirty="0"/>
              <a:t>指的是总体中非众数次数与总体全部次数之比</a:t>
            </a:r>
            <a:endParaRPr lang="zh-CN" altLang="en-US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B4367"/>
                </a:solidFill>
              </a:rPr>
              <a:t>平均差 </a:t>
            </a:r>
            <a:r>
              <a:rPr lang="en-US" altLang="zh-CN" b="1" dirty="0" err="1">
                <a:solidFill>
                  <a:schemeClr val="accent2"/>
                </a:solidFill>
              </a:rPr>
              <a:t>pd.mad</a:t>
            </a:r>
            <a:r>
              <a:rPr lang="en-US" altLang="zh-CN" b="1" dirty="0">
                <a:solidFill>
                  <a:schemeClr val="accent2"/>
                </a:solidFill>
              </a:rPr>
              <a:t>()</a:t>
            </a:r>
            <a:r>
              <a:rPr lang="zh-CN" altLang="en-US" b="1" dirty="0">
                <a:solidFill>
                  <a:srgbClr val="1B4367"/>
                </a:solidFill>
              </a:rPr>
              <a:t>：</a:t>
            </a:r>
            <a:r>
              <a:rPr lang="zh-CN" altLang="en-US" dirty="0"/>
              <a:t>总体各值同其算术平均值的绝对离差的算术平均数</a:t>
            </a:r>
            <a:endParaRPr lang="zh-CN" altLang="en-US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B4367"/>
                </a:solidFill>
              </a:rPr>
              <a:t>极差 </a:t>
            </a:r>
            <a:r>
              <a:rPr lang="en-US" altLang="zh-CN" b="1" dirty="0" err="1">
                <a:solidFill>
                  <a:schemeClr val="accent2"/>
                </a:solidFill>
              </a:rPr>
              <a:t>pd.max</a:t>
            </a:r>
            <a:r>
              <a:rPr lang="en-US" altLang="zh-CN" b="1" dirty="0">
                <a:solidFill>
                  <a:schemeClr val="accent2"/>
                </a:solidFill>
              </a:rPr>
              <a:t>()-</a:t>
            </a:r>
            <a:r>
              <a:rPr lang="en-US" altLang="zh-CN" b="1" dirty="0" err="1">
                <a:solidFill>
                  <a:schemeClr val="accent2"/>
                </a:solidFill>
              </a:rPr>
              <a:t>pd.min</a:t>
            </a:r>
            <a:r>
              <a:rPr lang="en-US" altLang="zh-CN" b="1" dirty="0">
                <a:solidFill>
                  <a:schemeClr val="accent2"/>
                </a:solidFill>
              </a:rPr>
              <a:t>()</a:t>
            </a:r>
            <a:r>
              <a:rPr lang="zh-CN" altLang="en-US" b="1" dirty="0">
                <a:solidFill>
                  <a:srgbClr val="1B4367"/>
                </a:solidFill>
              </a:rPr>
              <a:t>：</a:t>
            </a:r>
            <a:r>
              <a:rPr lang="zh-CN" altLang="en-US" dirty="0"/>
              <a:t>最大值与最小值的差值</a:t>
            </a:r>
            <a:endParaRPr lang="zh-CN" altLang="en-US" dirty="0"/>
          </a:p>
        </p:txBody>
      </p:sp>
      <p:sp>
        <p:nvSpPr>
          <p:cNvPr id="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1.2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描述性统计分析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386" y="830594"/>
            <a:ext cx="4547711" cy="33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B4367"/>
                </a:solidFill>
              </a:rPr>
              <a:t>1.2.1 </a:t>
            </a:r>
            <a:r>
              <a:rPr lang="zh-CN" altLang="en-US" sz="1600" b="1" dirty="0">
                <a:solidFill>
                  <a:srgbClr val="1B4367"/>
                </a:solidFill>
              </a:rPr>
              <a:t>集中</a:t>
            </a:r>
            <a:r>
              <a:rPr lang="en-US" altLang="zh-CN" sz="1600" b="1" dirty="0">
                <a:solidFill>
                  <a:srgbClr val="1B4367"/>
                </a:solidFill>
              </a:rPr>
              <a:t>/</a:t>
            </a:r>
            <a:r>
              <a:rPr lang="zh-CN" altLang="en-US" sz="1600" b="1" dirty="0">
                <a:solidFill>
                  <a:srgbClr val="1B4367"/>
                </a:solidFill>
              </a:rPr>
              <a:t>离散性分析</a:t>
            </a:r>
            <a:endParaRPr lang="zh-CN" altLang="en-US" sz="1600" b="1" dirty="0">
              <a:solidFill>
                <a:srgbClr val="1B4367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83241" y="84597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</a:rPr>
              <a:t>反映数据的集中和离散程度</a:t>
            </a:r>
            <a:endParaRPr lang="zh-CN" altLang="en-US" dirty="0">
              <a:solidFill>
                <a:srgbClr val="1B436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9386" y="1377948"/>
            <a:ext cx="7725228" cy="2585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分类：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线性相关、非线性相关</a:t>
            </a:r>
            <a:endParaRPr lang="zh-CN" altLang="en-US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完全相关、不完全相关、不相关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相关性分析的方法：</a:t>
            </a:r>
            <a:endParaRPr lang="en-US" altLang="zh-CN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图示初判</a:t>
            </a:r>
            <a:endParaRPr lang="zh-CN" altLang="en-US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dirty="0"/>
              <a:t>Pearson</a:t>
            </a:r>
            <a:r>
              <a:rPr lang="zh-CN" altLang="en-US" dirty="0"/>
              <a:t>相关系数（皮尔逊相关系数）</a:t>
            </a:r>
            <a:endParaRPr lang="zh-CN" altLang="en-US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dirty="0" err="1"/>
              <a:t>Sperman</a:t>
            </a:r>
            <a:r>
              <a:rPr lang="zh-CN" altLang="en-US" dirty="0"/>
              <a:t>秩相关系数（斯皮尔曼相关系数）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1.2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描述性统计分析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386" y="830594"/>
            <a:ext cx="4547711" cy="33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B4367"/>
                </a:solidFill>
              </a:rPr>
              <a:t>1.2.2 </a:t>
            </a:r>
            <a:r>
              <a:rPr lang="zh-CN" altLang="en-US" sz="1600" b="1" dirty="0">
                <a:solidFill>
                  <a:srgbClr val="1B4367"/>
                </a:solidFill>
              </a:rPr>
              <a:t>相关性分析</a:t>
            </a:r>
            <a:endParaRPr lang="zh-CN" altLang="en-US" sz="1600" b="1" dirty="0">
              <a:solidFill>
                <a:srgbClr val="1B436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3241" y="84597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</a:rPr>
              <a:t>两个或多个变量的相关关系</a:t>
            </a:r>
            <a:endParaRPr lang="zh-CN" altLang="en-US" dirty="0">
              <a:solidFill>
                <a:srgbClr val="1B436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9386" y="1688798"/>
            <a:ext cx="794173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zh-CN" sz="12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创建三个数据</a:t>
            </a:r>
            <a:endParaRPr lang="en-US" altLang="zh-CN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sort_values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sort_values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sort_values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正线性相关</a:t>
            </a:r>
            <a:b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add_subplot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负线性相关</a:t>
            </a:r>
            <a:b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add_subplot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5785" y="3404163"/>
            <a:ext cx="3725333" cy="1555912"/>
          </a:xfrm>
          <a:prstGeom prst="rect">
            <a:avLst/>
          </a:prstGeom>
        </p:spPr>
      </p:pic>
      <p:sp>
        <p:nvSpPr>
          <p:cNvPr id="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1.2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描述性统计分析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9386" y="830594"/>
            <a:ext cx="4547711" cy="33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B4367"/>
                </a:solidFill>
              </a:rPr>
              <a:t>1.2.2 </a:t>
            </a:r>
            <a:r>
              <a:rPr lang="zh-CN" altLang="en-US" sz="1600" b="1" dirty="0">
                <a:solidFill>
                  <a:srgbClr val="1B4367"/>
                </a:solidFill>
              </a:rPr>
              <a:t>相关性分析</a:t>
            </a:r>
            <a:endParaRPr lang="zh-CN" altLang="en-US" sz="1600" b="1" dirty="0">
              <a:solidFill>
                <a:srgbClr val="1B4367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83241" y="84597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</a:rPr>
              <a:t>两个或多个变量的相关关系</a:t>
            </a:r>
            <a:endParaRPr lang="zh-CN" altLang="en-US" dirty="0">
              <a:solidFill>
                <a:srgbClr val="1B4367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5097" y="1343704"/>
            <a:ext cx="4572000" cy="34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）图示初判</a:t>
            </a:r>
            <a:r>
              <a:rPr lang="en-US" altLang="zh-CN" dirty="0"/>
              <a:t>——</a:t>
            </a:r>
            <a:r>
              <a:rPr lang="zh-CN" altLang="en-US" dirty="0"/>
              <a:t>两个变量（散点图）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76d6182-035e-4052-9279-4edf936e119d}"/>
</p:tagLst>
</file>

<file path=ppt/tags/tag2.xml><?xml version="1.0" encoding="utf-8"?>
<p:tagLst xmlns:p="http://schemas.openxmlformats.org/presentationml/2006/main">
  <p:tag name="KSO_WPP_MARK_KEY" val="c410fbbe-5a0a-4f76-a244-d4643563c638"/>
  <p:tag name="COMMONDATA" val="eyJoZGlkIjoiZWNhYWQ2YjQwNWYxYTRjNTkxMWI1N2RmYTc0MzkxYmQifQ=="/>
</p:tagLst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16735</Words>
  <Application>WPS 演示</Application>
  <PresentationFormat>全屏显示(16:9)</PresentationFormat>
  <Paragraphs>938</Paragraphs>
  <Slides>49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Arial</vt:lpstr>
      <vt:lpstr>宋体</vt:lpstr>
      <vt:lpstr>Wingdings</vt:lpstr>
      <vt:lpstr>Consolas</vt:lpstr>
      <vt:lpstr>微软雅黑</vt:lpstr>
      <vt:lpstr>Arial Unicode MS</vt:lpstr>
      <vt:lpstr>Calibri</vt:lpstr>
      <vt:lpstr>Calibri</vt:lpstr>
      <vt:lpstr>楷体</vt:lpstr>
      <vt:lpstr>Cambria Math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category>qzuser</cp:category>
  <cp:lastModifiedBy>upright man</cp:lastModifiedBy>
  <cp:revision>120</cp:revision>
  <dcterms:created xsi:type="dcterms:W3CDTF">2018-11-08T00:27:00Z</dcterms:created>
  <dcterms:modified xsi:type="dcterms:W3CDTF">2022-10-20T08:38:47Z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5C16A700C1E345869793B714198B1239</vt:lpwstr>
  </property>
</Properties>
</file>