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3" r:id="rId3"/>
    <p:sldId id="298" r:id="rId4"/>
    <p:sldId id="299" r:id="rId5"/>
    <p:sldId id="305" r:id="rId6"/>
    <p:sldId id="284" r:id="rId7"/>
    <p:sldId id="295" r:id="rId8"/>
    <p:sldId id="290" r:id="rId9"/>
    <p:sldId id="300" r:id="rId10"/>
    <p:sldId id="288" r:id="rId11"/>
    <p:sldId id="294" r:id="rId12"/>
    <p:sldId id="291" r:id="rId13"/>
    <p:sldId id="301" r:id="rId14"/>
    <p:sldId id="287" r:id="rId15"/>
    <p:sldId id="296" r:id="rId16"/>
    <p:sldId id="293" r:id="rId17"/>
    <p:sldId id="302" r:id="rId18"/>
    <p:sldId id="286" r:id="rId19"/>
    <p:sldId id="297" r:id="rId20"/>
    <p:sldId id="292" r:id="rId21"/>
    <p:sldId id="303" r:id="rId22"/>
    <p:sldId id="304" r:id="rId23"/>
    <p:sldId id="306" r:id="rId24"/>
    <p:sldId id="282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1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2024/4/2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2024/4/2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25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2024/4/2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2024/4/2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/>
              <a:t>不定跳查询优化 初步实现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en-US" altLang="zh-CN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Baxujin</a:t>
            </a:r>
            <a:endParaRPr lang="en-US" altLang="zh-CN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rtl="0">
              <a:buNone/>
            </a:pPr>
            <a:r>
              <a:rPr lang="en-US" altLang="zh-CN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24/4/3</a:t>
            </a:r>
            <a:endParaRPr lang="zh-CN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1B8AD-7B2E-4B6C-8101-38192808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D2ACD2-49C2-42FA-8108-F8B453C3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269" y="675674"/>
            <a:ext cx="4703936" cy="23738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0729D2-3D79-4E82-A037-FF13BE0A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3429000"/>
            <a:ext cx="11321143" cy="26244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CA6B71-59EB-4865-8510-786B008BBE98}"/>
              </a:ext>
            </a:extLst>
          </p:cNvPr>
          <p:cNvSpPr txBox="1"/>
          <p:nvPr/>
        </p:nvSpPr>
        <p:spPr>
          <a:xfrm>
            <a:off x="584745" y="2883860"/>
            <a:ext cx="136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Previous Plan: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38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1B8AD-7B2E-4B6C-8101-38192808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D2ACD2-49C2-42FA-8108-F8B453C3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20" y="675683"/>
            <a:ext cx="4703936" cy="2373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0EEAEB-A2D0-41D4-88AC-C835F44A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3" y="3752877"/>
            <a:ext cx="11945257" cy="2154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F99827-69FB-43D9-94E7-3586403EF98B}"/>
              </a:ext>
            </a:extLst>
          </p:cNvPr>
          <p:cNvSpPr txBox="1"/>
          <p:nvPr/>
        </p:nvSpPr>
        <p:spPr>
          <a:xfrm>
            <a:off x="521207" y="3133502"/>
            <a:ext cx="138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Current </a:t>
            </a:r>
            <a:r>
              <a:rPr lang="en-US" altLang="zh-CN" sz="1400" dirty="0"/>
              <a:t>P</a:t>
            </a:r>
            <a:r>
              <a:rPr lang="zh-CN" altLang="en-US" sz="1400" dirty="0"/>
              <a:t>lan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716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2E5F2-C3E5-4B40-A51F-C316A9FC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ED090-F61F-430B-9E35-9B881B10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3" y="1369192"/>
            <a:ext cx="8730870" cy="3855951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64EBCE-02F2-41CD-B773-45B476EA3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99119"/>
              </p:ext>
            </p:extLst>
          </p:nvPr>
        </p:nvGraphicFramePr>
        <p:xfrm>
          <a:off x="791633" y="5399750"/>
          <a:ext cx="98179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643">
                  <a:extLst>
                    <a:ext uri="{9D8B030D-6E8A-4147-A177-3AD203B41FA5}">
                      <a16:colId xmlns:a16="http://schemas.microsoft.com/office/drawing/2014/main" val="2839349483"/>
                    </a:ext>
                  </a:extLst>
                </a:gridCol>
                <a:gridCol w="3272643">
                  <a:extLst>
                    <a:ext uri="{9D8B030D-6E8A-4147-A177-3AD203B41FA5}">
                      <a16:colId xmlns:a16="http://schemas.microsoft.com/office/drawing/2014/main" val="413606176"/>
                    </a:ext>
                  </a:extLst>
                </a:gridCol>
                <a:gridCol w="3272643">
                  <a:extLst>
                    <a:ext uri="{9D8B030D-6E8A-4147-A177-3AD203B41FA5}">
                      <a16:colId xmlns:a16="http://schemas.microsoft.com/office/drawing/2014/main" val="3271263835"/>
                    </a:ext>
                  </a:extLst>
                </a:gridCol>
              </a:tblGrid>
              <a:tr h="2095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Filter after </a:t>
                      </a:r>
                      <a:r>
                        <a:rPr lang="en-US" altLang="zh-CN" dirty="0" err="1"/>
                        <a:t>VarLenExpand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VarLenExpand</a:t>
                      </a:r>
                      <a:r>
                        <a:rPr lang="en-US" altLang="zh-CN" dirty="0"/>
                        <a:t> with Filter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99398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0.0189s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0.0109s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47802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Visited Edges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0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8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2E5F2-C3E5-4B40-A51F-C316A9FC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95CBB3-EFE1-4756-BCFF-7A4876F1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9" y="1485098"/>
            <a:ext cx="3433410" cy="49248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DB60F1-DCF9-4B57-B96C-9F127B47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4932"/>
            <a:ext cx="3555556" cy="50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1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6431-2E89-4415-B562-18BBB5E4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458CC2-D15C-4A38-96D2-BBCFC6D6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52" y="1354766"/>
            <a:ext cx="5288799" cy="24371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CC65E6-7E48-4AA4-9D8E-38BC0F7E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155"/>
            <a:ext cx="12192000" cy="17383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8940A9-0A57-42FC-86B3-09AA45DCEBDA}"/>
              </a:ext>
            </a:extLst>
          </p:cNvPr>
          <p:cNvSpPr txBox="1"/>
          <p:nvPr/>
        </p:nvSpPr>
        <p:spPr>
          <a:xfrm>
            <a:off x="569047" y="3857748"/>
            <a:ext cx="136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Previous Plan: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677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6431-2E89-4415-B562-18BBB5E4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458CC2-D15C-4A38-96D2-BBCFC6D6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43" y="1410245"/>
            <a:ext cx="5288799" cy="24371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38AC79-38D8-4AC1-A195-547C01C1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9359"/>
            <a:ext cx="12192000" cy="16548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335F5F-203B-4B85-A2DF-303F2E1271BF}"/>
              </a:ext>
            </a:extLst>
          </p:cNvPr>
          <p:cNvSpPr txBox="1"/>
          <p:nvPr/>
        </p:nvSpPr>
        <p:spPr>
          <a:xfrm>
            <a:off x="466030" y="3965850"/>
            <a:ext cx="138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Current </a:t>
            </a:r>
            <a:r>
              <a:rPr lang="en-US" altLang="zh-CN" sz="1400" dirty="0"/>
              <a:t>P</a:t>
            </a:r>
            <a:r>
              <a:rPr lang="zh-CN" altLang="en-US" sz="1400" dirty="0"/>
              <a:t>lan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87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1216-F92C-465E-A88C-42505BFB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CA593-51B4-4FEE-9F70-F55F29F0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0" y="1306849"/>
            <a:ext cx="6533416" cy="396016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2071C0-CEAB-420B-90C1-158E27F1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52174"/>
              </p:ext>
            </p:extLst>
          </p:nvPr>
        </p:nvGraphicFramePr>
        <p:xfrm>
          <a:off x="864910" y="5312664"/>
          <a:ext cx="96869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992">
                  <a:extLst>
                    <a:ext uri="{9D8B030D-6E8A-4147-A177-3AD203B41FA5}">
                      <a16:colId xmlns:a16="http://schemas.microsoft.com/office/drawing/2014/main" val="1095762663"/>
                    </a:ext>
                  </a:extLst>
                </a:gridCol>
                <a:gridCol w="3228992">
                  <a:extLst>
                    <a:ext uri="{9D8B030D-6E8A-4147-A177-3AD203B41FA5}">
                      <a16:colId xmlns:a16="http://schemas.microsoft.com/office/drawing/2014/main" val="413606176"/>
                    </a:ext>
                  </a:extLst>
                </a:gridCol>
                <a:gridCol w="3228992">
                  <a:extLst>
                    <a:ext uri="{9D8B030D-6E8A-4147-A177-3AD203B41FA5}">
                      <a16:colId xmlns:a16="http://schemas.microsoft.com/office/drawing/2014/main" val="3271263835"/>
                    </a:ext>
                  </a:extLst>
                </a:gridCol>
              </a:tblGrid>
              <a:tr h="2288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Filter after </a:t>
                      </a:r>
                      <a:r>
                        <a:rPr lang="en-US" altLang="zh-CN" dirty="0" err="1"/>
                        <a:t>VarLenExpand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VarLenExpand</a:t>
                      </a:r>
                      <a:r>
                        <a:rPr lang="en-US" altLang="zh-CN" dirty="0"/>
                        <a:t> with Filter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99398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0.00398s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0.00283s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47802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Visited Edges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6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1216-F92C-465E-A88C-42505BFB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547A5-F0E5-4F5A-A6E9-F518CFBA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5" y="1480457"/>
            <a:ext cx="3527895" cy="47363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84F1F1-51A9-4660-9D4A-1224D3E8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21" y="1394930"/>
            <a:ext cx="3452308" cy="4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03D0-6A17-4A3D-BE55-674E4CFB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CR11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49B46E-FC5F-49DE-A615-E1D5F8D3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2" y="1588106"/>
            <a:ext cx="6865274" cy="162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D65C45-26C3-4291-814A-06A9338C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4204255"/>
            <a:ext cx="12192000" cy="14974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394054-60E3-48D3-9683-38BF7EFDFE3F}"/>
              </a:ext>
            </a:extLst>
          </p:cNvPr>
          <p:cNvSpPr txBox="1"/>
          <p:nvPr/>
        </p:nvSpPr>
        <p:spPr>
          <a:xfrm>
            <a:off x="521207" y="3712598"/>
            <a:ext cx="136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Previous Plan: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361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03D0-6A17-4A3D-BE55-674E4CFB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CR11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49B46E-FC5F-49DE-A615-E1D5F8D3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2" y="1588106"/>
            <a:ext cx="6865274" cy="16245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FA5001-6C9A-4455-986B-22E3F1E7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" y="4206323"/>
            <a:ext cx="12071498" cy="1289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F085EA-2656-4985-85E4-BCA70CFABB5E}"/>
              </a:ext>
            </a:extLst>
          </p:cNvPr>
          <p:cNvSpPr txBox="1"/>
          <p:nvPr/>
        </p:nvSpPr>
        <p:spPr>
          <a:xfrm>
            <a:off x="521207" y="3712598"/>
            <a:ext cx="138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Current </a:t>
            </a:r>
            <a:r>
              <a:rPr lang="en-US" altLang="zh-CN" sz="1400" dirty="0"/>
              <a:t>P</a:t>
            </a:r>
            <a:r>
              <a:rPr lang="zh-CN" altLang="en-US" sz="1400" dirty="0"/>
              <a:t>lan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673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C19E-8D73-4357-9C95-1DCBFAE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 step1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62A50-FFD5-4D37-9753-A2EE10FF95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05975"/>
            <a:ext cx="10941304" cy="39776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重写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op_var_len_expand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算子。采用非递归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方案实现，手动维护一个状态栈，其中存放当前访问到的点，相应的边迭代器（也就是已经获取的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）。当访问栈顶元素时，只要迭代器有效就继续入栈，无效则弹出，利用迭代器继续访问下一条边。当找到一条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满足长度约束时，直接返回，下一次重新回到算子时，栈非空，所以可以继续寻找。</a:t>
            </a:r>
            <a:endParaRPr lang="en-US" altLang="zh-CN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替代原算子实现，并通过验证。</a:t>
            </a:r>
            <a:b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B3FF1B-83B6-41B6-914C-354E0DFC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" y="3603418"/>
            <a:ext cx="5516138" cy="23627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5CED24-4877-45D5-8334-AB32B8CEF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48" y="3399504"/>
            <a:ext cx="5804281" cy="27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91F2-D9D0-4051-96FC-5456255D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CR11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DD2542-1E6A-4A17-B830-0BDEDC54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7" y="1637948"/>
            <a:ext cx="9512300" cy="3207108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20ADB2-4D82-4B03-989A-734B84D6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25727"/>
              </p:ext>
            </p:extLst>
          </p:nvPr>
        </p:nvGraphicFramePr>
        <p:xfrm>
          <a:off x="656167" y="5220052"/>
          <a:ext cx="95123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767">
                  <a:extLst>
                    <a:ext uri="{9D8B030D-6E8A-4147-A177-3AD203B41FA5}">
                      <a16:colId xmlns:a16="http://schemas.microsoft.com/office/drawing/2014/main" val="2609645232"/>
                    </a:ext>
                  </a:extLst>
                </a:gridCol>
                <a:gridCol w="3170767">
                  <a:extLst>
                    <a:ext uri="{9D8B030D-6E8A-4147-A177-3AD203B41FA5}">
                      <a16:colId xmlns:a16="http://schemas.microsoft.com/office/drawing/2014/main" val="413606176"/>
                    </a:ext>
                  </a:extLst>
                </a:gridCol>
                <a:gridCol w="3170767">
                  <a:extLst>
                    <a:ext uri="{9D8B030D-6E8A-4147-A177-3AD203B41FA5}">
                      <a16:colId xmlns:a16="http://schemas.microsoft.com/office/drawing/2014/main" val="3271263835"/>
                    </a:ext>
                  </a:extLst>
                </a:gridCol>
              </a:tblGrid>
              <a:tr h="2288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Filter after </a:t>
                      </a:r>
                      <a:r>
                        <a:rPr lang="en-US" altLang="zh-CN" dirty="0" err="1"/>
                        <a:t>VarLenExpand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VarLenExpand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/>
                        <a:t>with Filter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99398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0.00165s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0.00158s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47802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Visited Edges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37(id:31073) 42(id:58403)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7(id:31073) 12(id:58403)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0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5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91F2-D9D0-4051-96FC-5456255D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CR11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E304CC-030B-4A2B-A906-982DB5B3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3" y="1577171"/>
            <a:ext cx="3510599" cy="48327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F6975F-9BBD-4956-A618-C8B8155C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38" y="1577171"/>
            <a:ext cx="3557371" cy="48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91F2-D9D0-4051-96FC-5456255D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</a:t>
            </a:r>
            <a:endParaRPr lang="zh-CN" alt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C5A10E9A-7A23-44A2-AFDC-94BC69FD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86750"/>
              </p:ext>
            </p:extLst>
          </p:nvPr>
        </p:nvGraphicFramePr>
        <p:xfrm>
          <a:off x="624115" y="18372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3780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5819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Filter after </a:t>
                      </a:r>
                      <a:r>
                        <a:rPr lang="en-US" altLang="zh-CN" dirty="0" err="1"/>
                        <a:t>VarLenExpand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VarLenExpand</a:t>
                      </a:r>
                      <a:r>
                        <a:rPr lang="en-US" altLang="zh-CN" dirty="0"/>
                        <a:t> with Filter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125.76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145.23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7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78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21FD-80D4-4D08-A32A-F9BE06C1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B7277-0CAD-4D6B-84DA-250E466D7C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68733" cy="397764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600" dirty="0"/>
              <a:t>优化代码逻辑，尽量减少</a:t>
            </a:r>
            <a:r>
              <a:rPr lang="en-US" altLang="zh-CN" sz="1600" dirty="0"/>
              <a:t>flag</a:t>
            </a:r>
            <a:r>
              <a:rPr lang="zh-CN" altLang="en-US" sz="1600" dirty="0"/>
              <a:t>数量，目前有</a:t>
            </a:r>
            <a:r>
              <a:rPr lang="en-US" altLang="zh-CN" sz="1600" dirty="0" err="1"/>
              <a:t>needPop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needNext</a:t>
            </a:r>
            <a:r>
              <a:rPr lang="zh-CN" altLang="en-US" sz="1600" dirty="0"/>
              <a:t>两个</a:t>
            </a:r>
            <a:r>
              <a:rPr lang="en-US" altLang="zh-CN" sz="1600" dirty="0"/>
              <a:t>flag</a:t>
            </a:r>
            <a:r>
              <a:rPr lang="zh-CN" altLang="en-US" sz="1600" dirty="0"/>
              <a:t>变量用于延迟弹出和延迟搜索。</a:t>
            </a:r>
            <a:endParaRPr lang="en-US" altLang="zh-CN" sz="16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/>
              <a:t>优化</a:t>
            </a:r>
            <a:r>
              <a:rPr lang="en-US" altLang="zh-CN" sz="1600" dirty="0"/>
              <a:t>Predicate</a:t>
            </a:r>
            <a:r>
              <a:rPr lang="zh-CN" altLang="en-US" sz="1600" dirty="0"/>
              <a:t>处理，目前在代码中固定只能获取</a:t>
            </a:r>
            <a:r>
              <a:rPr lang="en-US" altLang="zh-CN" sz="1600" dirty="0"/>
              <a:t>timestamp</a:t>
            </a:r>
            <a:r>
              <a:rPr lang="zh-CN" altLang="en-US" sz="1600" dirty="0"/>
              <a:t>属性，可以扩展支持</a:t>
            </a:r>
            <a:r>
              <a:rPr lang="en-US" altLang="zh-CN" sz="1600" dirty="0"/>
              <a:t>path</a:t>
            </a:r>
            <a:r>
              <a:rPr lang="zh-CN" altLang="en-US" sz="1600" dirty="0"/>
              <a:t>的不同属性。增加支持的</a:t>
            </a:r>
            <a:r>
              <a:rPr lang="en-US" altLang="zh-CN" sz="1600" dirty="0"/>
              <a:t>Predicate</a:t>
            </a:r>
            <a:r>
              <a:rPr lang="zh-CN" altLang="en-US" sz="1600" dirty="0"/>
              <a:t>种类。</a:t>
            </a:r>
          </a:p>
        </p:txBody>
      </p:sp>
    </p:spTree>
    <p:extLst>
      <p:ext uri="{BB962C8B-B14F-4D97-AF65-F5344CB8AC3E}">
        <p14:creationId xmlns:p14="http://schemas.microsoft.com/office/powerpoint/2010/main" val="412429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感谢倾听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Baxujin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24/4/3</a:t>
            </a:r>
            <a:endParaRPr lang="zh-CN" alt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C19E-8D73-4357-9C95-1DCBFAE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 </a:t>
            </a:r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62A50-FFD5-4D37-9753-A2EE10FF95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05975"/>
            <a:ext cx="10941304" cy="39776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完成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rule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edge_filter_pushdown_varlenexpand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zh-CN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push down edge filter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的基础上修改实现，首先定位到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op_filter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op_var_len_expand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的结构，扫描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将其中的条件，按照作用在边上与否分离，再将与不定跳有关的条件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pushdown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到算子中解析。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算子解析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对作用在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timestamp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上的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种函数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，分别处理。构建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Predicate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类，用于不同子类对应不同函数类型，其中保存比较运算符以及操作数。</a:t>
            </a:r>
            <a:b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7D8CD-815F-4799-95F0-F7BFB41A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03" y="3640729"/>
            <a:ext cx="5647952" cy="25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6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C19E-8D73-4357-9C95-1DCBFAE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 </a:t>
            </a:r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62A50-FFD5-4D37-9753-A2EE10FF95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05975"/>
            <a:ext cx="10941304" cy="39776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step1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的基础上修改，在每次入栈后，运行检查，只有通过所有条件的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path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才会保留。一旦发现当前已经不满足条件了，如升序降序或者最大值最小值要求等，那么执行出栈和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的操作，搜索当前点的下一条边，起到了提前过滤的作用。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设计没有采用增量维护的方式，而是每一次会检查当前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的所有边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，例如：要求最小值在某个范围内，就全部扫描找到最小值，再判断是否满足条件。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好处在于可以方便迁移到难以实现增量维护的条件要求。</a:t>
            </a:r>
            <a:b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712C00-DDE9-4050-A619-7D54DBDE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6" y="3968732"/>
            <a:ext cx="6063311" cy="20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参考指标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21207" y="149324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定义</a:t>
            </a:r>
            <a:endParaRPr lang="en-US" altLang="zh-CN" sz="2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使用剪枝过滤方案后能够减少的访问边的数量。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B6F44D-478E-4468-8500-47822CB05CFD}"/>
              </a:ext>
            </a:extLst>
          </p:cNvPr>
          <p:cNvSpPr txBox="1"/>
          <p:nvPr/>
        </p:nvSpPr>
        <p:spPr>
          <a:xfrm>
            <a:off x="6096000" y="1524708"/>
            <a:ext cx="50757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/>
                <a:latin typeface="Consolas" panose="020B0609020204030204" pitchFamily="49" charset="0"/>
              </a:rPr>
              <a:t>统计方案</a:t>
            </a:r>
            <a:endParaRPr lang="en-US" altLang="zh-CN" sz="2400" b="1" dirty="0">
              <a:effectLst/>
              <a:latin typeface="Consolas" panose="020B0609020204030204" pitchFamily="49" charset="0"/>
            </a:endParaRPr>
          </a:p>
          <a:p>
            <a:endParaRPr lang="zh-CN" altLang="en-US" sz="2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在</a:t>
            </a:r>
            <a:r>
              <a:rPr lang="en-US" altLang="zh-CN" sz="2000" dirty="0" err="1">
                <a:latin typeface="Consolas" panose="020B0609020204030204" pitchFamily="49" charset="0"/>
              </a:rPr>
              <a:t>ctx</a:t>
            </a:r>
            <a:r>
              <a:rPr lang="zh-CN" altLang="en-US" sz="2000" dirty="0">
                <a:latin typeface="Consolas" panose="020B0609020204030204" pitchFamily="49" charset="0"/>
              </a:rPr>
              <a:t>中加入计数器，传入算子。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在算子中，每次访问新的边，同步更新计数器，记录下该算子一共访问的边的数量。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执行结束后打印，和原实现对比。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47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4DBA7-B023-4680-B3AE-237D7855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23007C-B963-45A2-BF8B-54963C04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12" y="1475990"/>
            <a:ext cx="4743323" cy="2130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04847B-FAAC-4774-9504-C2F00F6B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75" y="4346387"/>
            <a:ext cx="11696193" cy="17314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841573-E85B-4694-A58D-0FFA85D90AE7}"/>
              </a:ext>
            </a:extLst>
          </p:cNvPr>
          <p:cNvSpPr txBox="1"/>
          <p:nvPr/>
        </p:nvSpPr>
        <p:spPr>
          <a:xfrm>
            <a:off x="569047" y="3857748"/>
            <a:ext cx="136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Previous Plan: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80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4DBA7-B023-4680-B3AE-237D7855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23007C-B963-45A2-BF8B-54963C04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0" y="1554062"/>
            <a:ext cx="4743323" cy="21305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EF40FB-3236-4171-92EB-A94FC8F4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77" y="4457537"/>
            <a:ext cx="11872623" cy="16928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C2D48F-D7D1-4A4B-A2F5-CD589AF726DA}"/>
              </a:ext>
            </a:extLst>
          </p:cNvPr>
          <p:cNvSpPr txBox="1"/>
          <p:nvPr/>
        </p:nvSpPr>
        <p:spPr>
          <a:xfrm>
            <a:off x="466030" y="3965850"/>
            <a:ext cx="138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Current </a:t>
            </a:r>
            <a:r>
              <a:rPr lang="en-US" altLang="zh-CN" sz="1400" dirty="0"/>
              <a:t>P</a:t>
            </a:r>
            <a:r>
              <a:rPr lang="zh-CN" altLang="en-US" sz="1400" dirty="0"/>
              <a:t>lan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442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D358-0234-4138-A4D4-B943A497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4DEBF-B785-453C-91FF-86519F23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06" y="1242571"/>
            <a:ext cx="6461720" cy="3962153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EF166CF-A8BC-4B72-9C09-E8B04C21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19913"/>
              </p:ext>
            </p:extLst>
          </p:nvPr>
        </p:nvGraphicFramePr>
        <p:xfrm>
          <a:off x="936606" y="5359159"/>
          <a:ext cx="95848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952">
                  <a:extLst>
                    <a:ext uri="{9D8B030D-6E8A-4147-A177-3AD203B41FA5}">
                      <a16:colId xmlns:a16="http://schemas.microsoft.com/office/drawing/2014/main" val="61509632"/>
                    </a:ext>
                  </a:extLst>
                </a:gridCol>
                <a:gridCol w="3194952">
                  <a:extLst>
                    <a:ext uri="{9D8B030D-6E8A-4147-A177-3AD203B41FA5}">
                      <a16:colId xmlns:a16="http://schemas.microsoft.com/office/drawing/2014/main" val="413606176"/>
                    </a:ext>
                  </a:extLst>
                </a:gridCol>
                <a:gridCol w="3194952">
                  <a:extLst>
                    <a:ext uri="{9D8B030D-6E8A-4147-A177-3AD203B41FA5}">
                      <a16:colId xmlns:a16="http://schemas.microsoft.com/office/drawing/2014/main" val="3271263835"/>
                    </a:ext>
                  </a:extLst>
                </a:gridCol>
              </a:tblGrid>
              <a:tr h="3004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Filter after </a:t>
                      </a:r>
                      <a:r>
                        <a:rPr lang="en-US" altLang="zh-CN" dirty="0" err="1"/>
                        <a:t>VarLenExpand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VarLenExpand</a:t>
                      </a:r>
                      <a:r>
                        <a:rPr lang="en-US" altLang="zh-CN" dirty="0"/>
                        <a:t> with Filter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99398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0.00407s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0.00312s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47802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Visited Edges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6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5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D358-0234-4138-A4D4-B943A497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93EE9-9140-4934-82B8-C507429D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1" y="1410226"/>
            <a:ext cx="3584311" cy="50759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35EFD0-A5FA-4AE4-B0D4-903E64AE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22" y="1410226"/>
            <a:ext cx="3648555" cy="50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347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641</Words>
  <Application>Microsoft Office PowerPoint</Application>
  <PresentationFormat>宽屏</PresentationFormat>
  <Paragraphs>91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Microsoft YaHei UI</vt:lpstr>
      <vt:lpstr>Microsoft YaHei UI Light</vt:lpstr>
      <vt:lpstr>Arial</vt:lpstr>
      <vt:lpstr>Consolas</vt:lpstr>
      <vt:lpstr>Segoe UI</vt:lpstr>
      <vt:lpstr>自定义</vt:lpstr>
      <vt:lpstr>不定跳查询优化 初步实现</vt:lpstr>
      <vt:lpstr>解决方案 step1</vt:lpstr>
      <vt:lpstr>解决方案 step2</vt:lpstr>
      <vt:lpstr>解决方案 step3</vt:lpstr>
      <vt:lpstr>参考指标</vt:lpstr>
      <vt:lpstr>CR1</vt:lpstr>
      <vt:lpstr>CR1</vt:lpstr>
      <vt:lpstr>CR1</vt:lpstr>
      <vt:lpstr>CR1</vt:lpstr>
      <vt:lpstr>CR2</vt:lpstr>
      <vt:lpstr>CR2</vt:lpstr>
      <vt:lpstr>CR2</vt:lpstr>
      <vt:lpstr>CR2</vt:lpstr>
      <vt:lpstr>CR5</vt:lpstr>
      <vt:lpstr>CR5</vt:lpstr>
      <vt:lpstr>CR5</vt:lpstr>
      <vt:lpstr>CR5</vt:lpstr>
      <vt:lpstr>CR11</vt:lpstr>
      <vt:lpstr>CR11</vt:lpstr>
      <vt:lpstr>CR11</vt:lpstr>
      <vt:lpstr>CR11</vt:lpstr>
      <vt:lpstr>Throughput</vt:lpstr>
      <vt:lpstr>Future Work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不定跳查询优化 初步实现</dc:title>
  <dc:creator>徐进 把</dc:creator>
  <cp:keywords/>
  <cp:lastModifiedBy>徐进 把</cp:lastModifiedBy>
  <cp:revision>243</cp:revision>
  <dcterms:created xsi:type="dcterms:W3CDTF">2024-03-19T14:25:21Z</dcterms:created>
  <dcterms:modified xsi:type="dcterms:W3CDTF">2024-04-02T09:04:18Z</dcterms:modified>
  <cp:version/>
</cp:coreProperties>
</file>