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handoutMasterIdLst>
    <p:handoutMasterId r:id="rId29"/>
  </p:handoutMasterIdLst>
  <p:sldIdLst>
    <p:sldId id="256" r:id="rId2"/>
    <p:sldId id="283" r:id="rId3"/>
    <p:sldId id="298" r:id="rId4"/>
    <p:sldId id="299" r:id="rId5"/>
    <p:sldId id="284" r:id="rId6"/>
    <p:sldId id="295" r:id="rId7"/>
    <p:sldId id="290" r:id="rId8"/>
    <p:sldId id="300" r:id="rId9"/>
    <p:sldId id="288" r:id="rId10"/>
    <p:sldId id="294" r:id="rId11"/>
    <p:sldId id="291" r:id="rId12"/>
    <p:sldId id="301" r:id="rId13"/>
    <p:sldId id="287" r:id="rId14"/>
    <p:sldId id="296" r:id="rId15"/>
    <p:sldId id="293" r:id="rId16"/>
    <p:sldId id="302" r:id="rId17"/>
    <p:sldId id="286" r:id="rId18"/>
    <p:sldId id="297" r:id="rId19"/>
    <p:sldId id="292" r:id="rId20"/>
    <p:sldId id="303" r:id="rId21"/>
    <p:sldId id="304" r:id="rId22"/>
    <p:sldId id="271" r:id="rId23"/>
    <p:sldId id="279" r:id="rId24"/>
    <p:sldId id="281" r:id="rId25"/>
    <p:sldId id="257" r:id="rId26"/>
    <p:sldId id="282" r:id="rId2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241" autoAdjust="0"/>
  </p:normalViewPr>
  <p:slideViewPr>
    <p:cSldViewPr snapToGrid="0">
      <p:cViewPr varScale="1">
        <p:scale>
          <a:sx n="66" d="100"/>
          <a:sy n="66" d="100"/>
        </p:scale>
        <p:origin x="102" y="8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071E02-3F1A-4B0B-8EE9-4F1B741D9601}" type="datetime1">
              <a:rPr lang="zh-CN" altLang="en-US" smtClean="0">
                <a:latin typeface="Microsoft YaHei UI" panose="020B0503020204020204" pitchFamily="34" charset="-122"/>
                <a:ea typeface="Microsoft YaHei UI" panose="020B0503020204020204" pitchFamily="34" charset="-122"/>
              </a:rPr>
              <a:t>2024/4/1</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1DCBD32-5E35-4514-9815-F3DDD3668777}" type="datetime1">
              <a:rPr lang="zh-CN" altLang="en-US" smtClean="0"/>
              <a:t>2024/4/1</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540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811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397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3423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2024/4/1</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814A537-FBC6-4533-8B31-767E68D33208}" type="datetime1">
              <a:rPr lang="zh-CN" altLang="en-US" noProof="0" smtClean="0"/>
              <a:t>2024/4/1</a:t>
            </a:fld>
            <a:endParaRPr lang="zh-CN" altLang="en-US" noProof="0"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cxnSp>
        <p:nvCxnSpPr>
          <p:cNvPr id="8" name="直接连接符​​(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Light" panose="020B0502040204020203" pitchFamily="34" charset="-122"/>
          <a:ea typeface="Microsoft YaHei UI Light" panose="020B0502040204020203"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rtl="0"/>
            <a:r>
              <a:rPr lang="zh-CN" altLang="en-US" sz="4800" dirty="0"/>
              <a:t>不定跳查询优化 初步实现</a:t>
            </a:r>
            <a:endParaRPr lang="en-US" altLang="zh-CN" sz="4800" dirty="0"/>
          </a:p>
        </p:txBody>
      </p:sp>
      <p:sp>
        <p:nvSpPr>
          <p:cNvPr id="3" name="副标题 2"/>
          <p:cNvSpPr>
            <a:spLocks noGrp="1"/>
          </p:cNvSpPr>
          <p:nvPr>
            <p:ph type="subTitle" idx="4294967295"/>
          </p:nvPr>
        </p:nvSpPr>
        <p:spPr>
          <a:xfrm>
            <a:off x="855620" y="2933105"/>
            <a:ext cx="9582736" cy="1137793"/>
          </a:xfrm>
        </p:spPr>
        <p:txBody>
          <a:bodyPr rtlCol="0">
            <a:normAutofit fontScale="85000" lnSpcReduction="20000"/>
          </a:bodyPr>
          <a:lstStyle/>
          <a:p>
            <a:pPr marL="0" indent="0" rtl="0">
              <a:buNone/>
            </a:pPr>
            <a:r>
              <a:rPr lang="en-US" altLang="zh-CN" sz="2400" dirty="0" err="1">
                <a:latin typeface="Microsoft YaHei UI Light" panose="020B0502040204020203" pitchFamily="34" charset="-122"/>
                <a:ea typeface="Microsoft YaHei UI Light" panose="020B0502040204020203" pitchFamily="34" charset="-122"/>
              </a:rPr>
              <a:t>Baxujin</a:t>
            </a:r>
            <a:endParaRPr lang="en-US" altLang="zh-CN" sz="2400" dirty="0">
              <a:latin typeface="Microsoft YaHei UI Light" panose="020B0502040204020203" pitchFamily="34" charset="-122"/>
              <a:ea typeface="Microsoft YaHei UI Light" panose="020B0502040204020203" pitchFamily="34" charset="-122"/>
            </a:endParaRPr>
          </a:p>
          <a:p>
            <a:pPr marL="0" indent="0" rtl="0">
              <a:buNone/>
            </a:pPr>
            <a:r>
              <a:rPr lang="en-US" altLang="zh-CN" sz="2400" dirty="0">
                <a:latin typeface="Microsoft YaHei UI Light" panose="020B0502040204020203" pitchFamily="34" charset="-122"/>
                <a:ea typeface="Microsoft YaHei UI Light" panose="020B0502040204020203" pitchFamily="34" charset="-122"/>
              </a:rPr>
              <a:t>24/4/3</a:t>
            </a:r>
            <a:endParaRPr lang="zh-CN" altLang="en-US" sz="24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1B8AD-7B2E-4B6C-8101-3819280863D1}"/>
              </a:ext>
            </a:extLst>
          </p:cNvPr>
          <p:cNvSpPr>
            <a:spLocks noGrp="1"/>
          </p:cNvSpPr>
          <p:nvPr>
            <p:ph type="title"/>
          </p:nvPr>
        </p:nvSpPr>
        <p:spPr/>
        <p:txBody>
          <a:bodyPr/>
          <a:lstStyle/>
          <a:p>
            <a:r>
              <a:rPr lang="en-US" altLang="zh-CN" dirty="0"/>
              <a:t>CR2</a:t>
            </a:r>
            <a:endParaRPr lang="zh-CN" altLang="en-US" dirty="0"/>
          </a:p>
        </p:txBody>
      </p:sp>
      <p:pic>
        <p:nvPicPr>
          <p:cNvPr id="7" name="图片 6">
            <a:extLst>
              <a:ext uri="{FF2B5EF4-FFF2-40B4-BE49-F238E27FC236}">
                <a16:creationId xmlns:a16="http://schemas.microsoft.com/office/drawing/2014/main" id="{9AD2ACD2-49C2-42FA-8108-F8B453C32E12}"/>
              </a:ext>
            </a:extLst>
          </p:cNvPr>
          <p:cNvPicPr>
            <a:picLocks noChangeAspect="1"/>
          </p:cNvPicPr>
          <p:nvPr/>
        </p:nvPicPr>
        <p:blipFill>
          <a:blip r:embed="rId2"/>
          <a:stretch>
            <a:fillRect/>
          </a:stretch>
        </p:blipFill>
        <p:spPr>
          <a:xfrm>
            <a:off x="6966857" y="448056"/>
            <a:ext cx="4703936" cy="2373847"/>
          </a:xfrm>
          <a:prstGeom prst="rect">
            <a:avLst/>
          </a:prstGeom>
        </p:spPr>
      </p:pic>
      <p:pic>
        <p:nvPicPr>
          <p:cNvPr id="5" name="图片 4">
            <a:extLst>
              <a:ext uri="{FF2B5EF4-FFF2-40B4-BE49-F238E27FC236}">
                <a16:creationId xmlns:a16="http://schemas.microsoft.com/office/drawing/2014/main" id="{F50EEAEB-A2D0-41D4-88AC-C835F44A05E8}"/>
              </a:ext>
            </a:extLst>
          </p:cNvPr>
          <p:cNvPicPr>
            <a:picLocks noChangeAspect="1"/>
          </p:cNvPicPr>
          <p:nvPr/>
        </p:nvPicPr>
        <p:blipFill>
          <a:blip r:embed="rId3"/>
          <a:stretch>
            <a:fillRect/>
          </a:stretch>
        </p:blipFill>
        <p:spPr>
          <a:xfrm>
            <a:off x="246743" y="3752877"/>
            <a:ext cx="11945257" cy="2154462"/>
          </a:xfrm>
          <a:prstGeom prst="rect">
            <a:avLst/>
          </a:prstGeom>
        </p:spPr>
      </p:pic>
    </p:spTree>
    <p:extLst>
      <p:ext uri="{BB962C8B-B14F-4D97-AF65-F5344CB8AC3E}">
        <p14:creationId xmlns:p14="http://schemas.microsoft.com/office/powerpoint/2010/main" val="110716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2E5F2-C3E5-4B40-A51F-C316A9FC4866}"/>
              </a:ext>
            </a:extLst>
          </p:cNvPr>
          <p:cNvSpPr>
            <a:spLocks noGrp="1"/>
          </p:cNvSpPr>
          <p:nvPr>
            <p:ph type="title"/>
          </p:nvPr>
        </p:nvSpPr>
        <p:spPr/>
        <p:txBody>
          <a:bodyPr/>
          <a:lstStyle/>
          <a:p>
            <a:r>
              <a:rPr lang="en-US" altLang="zh-CN" dirty="0"/>
              <a:t>CR2</a:t>
            </a:r>
            <a:endParaRPr lang="zh-CN" altLang="en-US" dirty="0"/>
          </a:p>
        </p:txBody>
      </p:sp>
      <p:pic>
        <p:nvPicPr>
          <p:cNvPr id="5" name="图片 4">
            <a:extLst>
              <a:ext uri="{FF2B5EF4-FFF2-40B4-BE49-F238E27FC236}">
                <a16:creationId xmlns:a16="http://schemas.microsoft.com/office/drawing/2014/main" id="{AE9ED090-F61F-430B-9E35-9B881B103CA5}"/>
              </a:ext>
            </a:extLst>
          </p:cNvPr>
          <p:cNvPicPr>
            <a:picLocks noChangeAspect="1"/>
          </p:cNvPicPr>
          <p:nvPr/>
        </p:nvPicPr>
        <p:blipFill>
          <a:blip r:embed="rId2"/>
          <a:stretch>
            <a:fillRect/>
          </a:stretch>
        </p:blipFill>
        <p:spPr>
          <a:xfrm>
            <a:off x="690033" y="1507066"/>
            <a:ext cx="8555567" cy="3778529"/>
          </a:xfrm>
          <a:prstGeom prst="rect">
            <a:avLst/>
          </a:prstGeom>
        </p:spPr>
      </p:pic>
      <p:graphicFrame>
        <p:nvGraphicFramePr>
          <p:cNvPr id="4" name="表格 3">
            <a:extLst>
              <a:ext uri="{FF2B5EF4-FFF2-40B4-BE49-F238E27FC236}">
                <a16:creationId xmlns:a16="http://schemas.microsoft.com/office/drawing/2014/main" id="{E964EBCE-02F2-41CD-B773-45B476EA3542}"/>
              </a:ext>
            </a:extLst>
          </p:cNvPr>
          <p:cNvGraphicFramePr>
            <a:graphicFrameLocks noGrp="1"/>
          </p:cNvGraphicFramePr>
          <p:nvPr>
            <p:extLst>
              <p:ext uri="{D42A27DB-BD31-4B8C-83A1-F6EECF244321}">
                <p14:modId xmlns:p14="http://schemas.microsoft.com/office/powerpoint/2010/main" val="2715905335"/>
              </p:ext>
            </p:extLst>
          </p:nvPr>
        </p:nvGraphicFramePr>
        <p:xfrm>
          <a:off x="632357" y="5600595"/>
          <a:ext cx="8241300" cy="731520"/>
        </p:xfrm>
        <a:graphic>
          <a:graphicData uri="http://schemas.openxmlformats.org/drawingml/2006/table">
            <a:tbl>
              <a:tblPr firstRow="1" bandRow="1">
                <a:tableStyleId>{5C22544A-7EE6-4342-B048-85BDC9FD1C3A}</a:tableStyleId>
              </a:tblPr>
              <a:tblGrid>
                <a:gridCol w="4120650">
                  <a:extLst>
                    <a:ext uri="{9D8B030D-6E8A-4147-A177-3AD203B41FA5}">
                      <a16:colId xmlns:a16="http://schemas.microsoft.com/office/drawing/2014/main" val="413606176"/>
                    </a:ext>
                  </a:extLst>
                </a:gridCol>
                <a:gridCol w="4120650">
                  <a:extLst>
                    <a:ext uri="{9D8B030D-6E8A-4147-A177-3AD203B41FA5}">
                      <a16:colId xmlns:a16="http://schemas.microsoft.com/office/drawing/2014/main" val="3271263835"/>
                    </a:ext>
                  </a:extLst>
                </a:gridCol>
              </a:tblGrid>
              <a:tr h="228870">
                <a:tc>
                  <a:txBody>
                    <a:bodyPr/>
                    <a:lstStyle/>
                    <a:p>
                      <a:r>
                        <a:rPr lang="en-US" altLang="zh-CN" dirty="0"/>
                        <a:t>Filter after </a:t>
                      </a:r>
                      <a:r>
                        <a:rPr lang="en-US" altLang="zh-CN" dirty="0" err="1"/>
                        <a:t>VarLenExpand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VarLenExpand</a:t>
                      </a:r>
                      <a:r>
                        <a:rPr lang="en-US" altLang="zh-CN" dirty="0"/>
                        <a:t> with Filter</a:t>
                      </a:r>
                      <a:endParaRPr lang="zh-CN" altLang="en-US" dirty="0"/>
                    </a:p>
                  </a:txBody>
                  <a:tcPr/>
                </a:tc>
                <a:extLst>
                  <a:ext uri="{0D108BD9-81ED-4DB2-BD59-A6C34878D82A}">
                    <a16:rowId xmlns:a16="http://schemas.microsoft.com/office/drawing/2014/main" val="3396699398"/>
                  </a:ext>
                </a:extLst>
              </a:tr>
              <a:tr h="232049">
                <a:tc>
                  <a:txBody>
                    <a:bodyPr/>
                    <a:lstStyle/>
                    <a:p>
                      <a:r>
                        <a:rPr lang="en-US" altLang="zh-CN" dirty="0"/>
                        <a:t>0.0189s</a:t>
                      </a:r>
                      <a:endParaRPr lang="zh-CN" altLang="en-US" dirty="0"/>
                    </a:p>
                  </a:txBody>
                  <a:tcPr/>
                </a:tc>
                <a:tc>
                  <a:txBody>
                    <a:bodyPr/>
                    <a:lstStyle/>
                    <a:p>
                      <a:r>
                        <a:rPr lang="en-US" altLang="zh-CN" dirty="0"/>
                        <a:t>0.0109s</a:t>
                      </a:r>
                      <a:endParaRPr lang="zh-CN" altLang="en-US" dirty="0"/>
                    </a:p>
                  </a:txBody>
                  <a:tcPr/>
                </a:tc>
                <a:extLst>
                  <a:ext uri="{0D108BD9-81ED-4DB2-BD59-A6C34878D82A}">
                    <a16:rowId xmlns:a16="http://schemas.microsoft.com/office/drawing/2014/main" val="1255447802"/>
                  </a:ext>
                </a:extLst>
              </a:tr>
            </a:tbl>
          </a:graphicData>
        </a:graphic>
      </p:graphicFrame>
    </p:spTree>
    <p:extLst>
      <p:ext uri="{BB962C8B-B14F-4D97-AF65-F5344CB8AC3E}">
        <p14:creationId xmlns:p14="http://schemas.microsoft.com/office/powerpoint/2010/main" val="223289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2E5F2-C3E5-4B40-A51F-C316A9FC4866}"/>
              </a:ext>
            </a:extLst>
          </p:cNvPr>
          <p:cNvSpPr>
            <a:spLocks noGrp="1"/>
          </p:cNvSpPr>
          <p:nvPr>
            <p:ph type="title"/>
          </p:nvPr>
        </p:nvSpPr>
        <p:spPr/>
        <p:txBody>
          <a:bodyPr/>
          <a:lstStyle/>
          <a:p>
            <a:r>
              <a:rPr lang="en-US" altLang="zh-CN" dirty="0"/>
              <a:t>CR2</a:t>
            </a:r>
            <a:endParaRPr lang="zh-CN" altLang="en-US" dirty="0"/>
          </a:p>
        </p:txBody>
      </p:sp>
      <p:pic>
        <p:nvPicPr>
          <p:cNvPr id="6" name="图片 5">
            <a:extLst>
              <a:ext uri="{FF2B5EF4-FFF2-40B4-BE49-F238E27FC236}">
                <a16:creationId xmlns:a16="http://schemas.microsoft.com/office/drawing/2014/main" id="{5195CBB3-EFE1-4756-BCFF-7A4876F1EF0D}"/>
              </a:ext>
            </a:extLst>
          </p:cNvPr>
          <p:cNvPicPr>
            <a:picLocks noChangeAspect="1"/>
          </p:cNvPicPr>
          <p:nvPr/>
        </p:nvPicPr>
        <p:blipFill>
          <a:blip r:embed="rId2"/>
          <a:stretch>
            <a:fillRect/>
          </a:stretch>
        </p:blipFill>
        <p:spPr>
          <a:xfrm>
            <a:off x="870109" y="1485098"/>
            <a:ext cx="3433410" cy="4924846"/>
          </a:xfrm>
          <a:prstGeom prst="rect">
            <a:avLst/>
          </a:prstGeom>
        </p:spPr>
      </p:pic>
      <p:pic>
        <p:nvPicPr>
          <p:cNvPr id="8" name="图片 7">
            <a:extLst>
              <a:ext uri="{FF2B5EF4-FFF2-40B4-BE49-F238E27FC236}">
                <a16:creationId xmlns:a16="http://schemas.microsoft.com/office/drawing/2014/main" id="{C5DB60F1-DCF9-4B57-B96C-9F127B47F2EC}"/>
              </a:ext>
            </a:extLst>
          </p:cNvPr>
          <p:cNvPicPr>
            <a:picLocks noChangeAspect="1"/>
          </p:cNvPicPr>
          <p:nvPr/>
        </p:nvPicPr>
        <p:blipFill>
          <a:blip r:embed="rId3"/>
          <a:stretch>
            <a:fillRect/>
          </a:stretch>
        </p:blipFill>
        <p:spPr>
          <a:xfrm>
            <a:off x="6096000" y="1404932"/>
            <a:ext cx="3555556" cy="5085178"/>
          </a:xfrm>
          <a:prstGeom prst="rect">
            <a:avLst/>
          </a:prstGeom>
        </p:spPr>
      </p:pic>
    </p:spTree>
    <p:extLst>
      <p:ext uri="{BB962C8B-B14F-4D97-AF65-F5344CB8AC3E}">
        <p14:creationId xmlns:p14="http://schemas.microsoft.com/office/powerpoint/2010/main" val="183701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C6431-2E89-4415-B562-18BBB5E48ED3}"/>
              </a:ext>
            </a:extLst>
          </p:cNvPr>
          <p:cNvSpPr>
            <a:spLocks noGrp="1"/>
          </p:cNvSpPr>
          <p:nvPr>
            <p:ph type="title"/>
          </p:nvPr>
        </p:nvSpPr>
        <p:spPr/>
        <p:txBody>
          <a:bodyPr/>
          <a:lstStyle/>
          <a:p>
            <a:r>
              <a:rPr lang="en-US" altLang="zh-CN" dirty="0"/>
              <a:t>CR5</a:t>
            </a:r>
            <a:endParaRPr lang="zh-CN" altLang="en-US" dirty="0"/>
          </a:p>
        </p:txBody>
      </p:sp>
      <p:pic>
        <p:nvPicPr>
          <p:cNvPr id="9" name="图片 8">
            <a:extLst>
              <a:ext uri="{FF2B5EF4-FFF2-40B4-BE49-F238E27FC236}">
                <a16:creationId xmlns:a16="http://schemas.microsoft.com/office/drawing/2014/main" id="{67458CC2-D15C-4A38-96D2-BBCFC6D66F47}"/>
              </a:ext>
            </a:extLst>
          </p:cNvPr>
          <p:cNvPicPr>
            <a:picLocks noChangeAspect="1"/>
          </p:cNvPicPr>
          <p:nvPr/>
        </p:nvPicPr>
        <p:blipFill>
          <a:blip r:embed="rId2"/>
          <a:stretch>
            <a:fillRect/>
          </a:stretch>
        </p:blipFill>
        <p:spPr>
          <a:xfrm>
            <a:off x="3860433" y="1313691"/>
            <a:ext cx="5288799" cy="2437172"/>
          </a:xfrm>
          <a:prstGeom prst="rect">
            <a:avLst/>
          </a:prstGeom>
        </p:spPr>
      </p:pic>
      <p:pic>
        <p:nvPicPr>
          <p:cNvPr id="11" name="图片 10">
            <a:extLst>
              <a:ext uri="{FF2B5EF4-FFF2-40B4-BE49-F238E27FC236}">
                <a16:creationId xmlns:a16="http://schemas.microsoft.com/office/drawing/2014/main" id="{7BCC65E6-7E48-4AA4-9D8E-38BC0F7ED57A}"/>
              </a:ext>
            </a:extLst>
          </p:cNvPr>
          <p:cNvPicPr>
            <a:picLocks noChangeAspect="1"/>
          </p:cNvPicPr>
          <p:nvPr/>
        </p:nvPicPr>
        <p:blipFill>
          <a:blip r:embed="rId3"/>
          <a:stretch>
            <a:fillRect/>
          </a:stretch>
        </p:blipFill>
        <p:spPr>
          <a:xfrm>
            <a:off x="0" y="4432155"/>
            <a:ext cx="12192000" cy="1738373"/>
          </a:xfrm>
          <a:prstGeom prst="rect">
            <a:avLst/>
          </a:prstGeom>
        </p:spPr>
      </p:pic>
      <p:sp>
        <p:nvSpPr>
          <p:cNvPr id="12" name="文本框 11">
            <a:extLst>
              <a:ext uri="{FF2B5EF4-FFF2-40B4-BE49-F238E27FC236}">
                <a16:creationId xmlns:a16="http://schemas.microsoft.com/office/drawing/2014/main" id="{7F8940A9-0A57-42FC-86B3-09AA45DCEBDA}"/>
              </a:ext>
            </a:extLst>
          </p:cNvPr>
          <p:cNvSpPr txBox="1"/>
          <p:nvPr/>
        </p:nvSpPr>
        <p:spPr>
          <a:xfrm>
            <a:off x="569047" y="3857748"/>
            <a:ext cx="1361789" cy="307777"/>
          </a:xfrm>
          <a:prstGeom prst="rect">
            <a:avLst/>
          </a:prstGeom>
          <a:noFill/>
        </p:spPr>
        <p:txBody>
          <a:bodyPr wrap="square" rtlCol="0">
            <a:spAutoFit/>
          </a:bodyPr>
          <a:lstStyle/>
          <a:p>
            <a:r>
              <a:rPr lang="en-US" altLang="zh-CN" sz="1400" dirty="0"/>
              <a:t>Previous Plan:</a:t>
            </a:r>
            <a:endParaRPr lang="zh-CN" altLang="en-US" sz="1400" dirty="0"/>
          </a:p>
        </p:txBody>
      </p:sp>
    </p:spTree>
    <p:extLst>
      <p:ext uri="{BB962C8B-B14F-4D97-AF65-F5344CB8AC3E}">
        <p14:creationId xmlns:p14="http://schemas.microsoft.com/office/powerpoint/2010/main" val="267677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C6431-2E89-4415-B562-18BBB5E48ED3}"/>
              </a:ext>
            </a:extLst>
          </p:cNvPr>
          <p:cNvSpPr>
            <a:spLocks noGrp="1"/>
          </p:cNvSpPr>
          <p:nvPr>
            <p:ph type="title"/>
          </p:nvPr>
        </p:nvSpPr>
        <p:spPr/>
        <p:txBody>
          <a:bodyPr/>
          <a:lstStyle/>
          <a:p>
            <a:r>
              <a:rPr lang="en-US" altLang="zh-CN" dirty="0"/>
              <a:t>CR5</a:t>
            </a:r>
            <a:endParaRPr lang="zh-CN" altLang="en-US" dirty="0"/>
          </a:p>
        </p:txBody>
      </p:sp>
      <p:pic>
        <p:nvPicPr>
          <p:cNvPr id="9" name="图片 8">
            <a:extLst>
              <a:ext uri="{FF2B5EF4-FFF2-40B4-BE49-F238E27FC236}">
                <a16:creationId xmlns:a16="http://schemas.microsoft.com/office/drawing/2014/main" id="{67458CC2-D15C-4A38-96D2-BBCFC6D66F47}"/>
              </a:ext>
            </a:extLst>
          </p:cNvPr>
          <p:cNvPicPr>
            <a:picLocks noChangeAspect="1"/>
          </p:cNvPicPr>
          <p:nvPr/>
        </p:nvPicPr>
        <p:blipFill>
          <a:blip r:embed="rId2"/>
          <a:stretch>
            <a:fillRect/>
          </a:stretch>
        </p:blipFill>
        <p:spPr>
          <a:xfrm>
            <a:off x="807201" y="1439274"/>
            <a:ext cx="5288799" cy="2437172"/>
          </a:xfrm>
          <a:prstGeom prst="rect">
            <a:avLst/>
          </a:prstGeom>
        </p:spPr>
      </p:pic>
      <p:pic>
        <p:nvPicPr>
          <p:cNvPr id="7" name="图片 6">
            <a:extLst>
              <a:ext uri="{FF2B5EF4-FFF2-40B4-BE49-F238E27FC236}">
                <a16:creationId xmlns:a16="http://schemas.microsoft.com/office/drawing/2014/main" id="{F938AC79-38D8-4AC1-A195-547C01C16A6C}"/>
              </a:ext>
            </a:extLst>
          </p:cNvPr>
          <p:cNvPicPr>
            <a:picLocks noChangeAspect="1"/>
          </p:cNvPicPr>
          <p:nvPr/>
        </p:nvPicPr>
        <p:blipFill>
          <a:blip r:embed="rId3"/>
          <a:stretch>
            <a:fillRect/>
          </a:stretch>
        </p:blipFill>
        <p:spPr>
          <a:xfrm>
            <a:off x="0" y="4419359"/>
            <a:ext cx="12192000" cy="1654870"/>
          </a:xfrm>
          <a:prstGeom prst="rect">
            <a:avLst/>
          </a:prstGeom>
        </p:spPr>
      </p:pic>
    </p:spTree>
    <p:extLst>
      <p:ext uri="{BB962C8B-B14F-4D97-AF65-F5344CB8AC3E}">
        <p14:creationId xmlns:p14="http://schemas.microsoft.com/office/powerpoint/2010/main" val="21287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31216-F92C-465E-A88C-42505BFB6438}"/>
              </a:ext>
            </a:extLst>
          </p:cNvPr>
          <p:cNvSpPr>
            <a:spLocks noGrp="1"/>
          </p:cNvSpPr>
          <p:nvPr>
            <p:ph type="title"/>
          </p:nvPr>
        </p:nvSpPr>
        <p:spPr/>
        <p:txBody>
          <a:bodyPr/>
          <a:lstStyle/>
          <a:p>
            <a:r>
              <a:rPr lang="en-US" altLang="zh-CN" dirty="0"/>
              <a:t>CR5</a:t>
            </a:r>
            <a:endParaRPr lang="zh-CN" altLang="en-US" dirty="0"/>
          </a:p>
        </p:txBody>
      </p:sp>
      <p:pic>
        <p:nvPicPr>
          <p:cNvPr id="5" name="图片 4">
            <a:extLst>
              <a:ext uri="{FF2B5EF4-FFF2-40B4-BE49-F238E27FC236}">
                <a16:creationId xmlns:a16="http://schemas.microsoft.com/office/drawing/2014/main" id="{CE6CA593-51B4-4FEE-9F70-F55F29F09CC3}"/>
              </a:ext>
            </a:extLst>
          </p:cNvPr>
          <p:cNvPicPr>
            <a:picLocks noChangeAspect="1"/>
          </p:cNvPicPr>
          <p:nvPr/>
        </p:nvPicPr>
        <p:blipFill>
          <a:blip r:embed="rId2"/>
          <a:stretch>
            <a:fillRect/>
          </a:stretch>
        </p:blipFill>
        <p:spPr>
          <a:xfrm>
            <a:off x="680184" y="1372278"/>
            <a:ext cx="6533416" cy="3960160"/>
          </a:xfrm>
          <a:prstGeom prst="rect">
            <a:avLst/>
          </a:prstGeom>
        </p:spPr>
      </p:pic>
      <p:graphicFrame>
        <p:nvGraphicFramePr>
          <p:cNvPr id="4" name="表格 3">
            <a:extLst>
              <a:ext uri="{FF2B5EF4-FFF2-40B4-BE49-F238E27FC236}">
                <a16:creationId xmlns:a16="http://schemas.microsoft.com/office/drawing/2014/main" id="{EE2071C0-CEAB-420B-90C1-158E27F18EA2}"/>
              </a:ext>
            </a:extLst>
          </p:cNvPr>
          <p:cNvGraphicFramePr>
            <a:graphicFrameLocks noGrp="1"/>
          </p:cNvGraphicFramePr>
          <p:nvPr>
            <p:extLst>
              <p:ext uri="{D42A27DB-BD31-4B8C-83A1-F6EECF244321}">
                <p14:modId xmlns:p14="http://schemas.microsoft.com/office/powerpoint/2010/main" val="1344135689"/>
              </p:ext>
            </p:extLst>
          </p:nvPr>
        </p:nvGraphicFramePr>
        <p:xfrm>
          <a:off x="632357" y="5600595"/>
          <a:ext cx="8241300" cy="731520"/>
        </p:xfrm>
        <a:graphic>
          <a:graphicData uri="http://schemas.openxmlformats.org/drawingml/2006/table">
            <a:tbl>
              <a:tblPr firstRow="1" bandRow="1">
                <a:tableStyleId>{5C22544A-7EE6-4342-B048-85BDC9FD1C3A}</a:tableStyleId>
              </a:tblPr>
              <a:tblGrid>
                <a:gridCol w="4120650">
                  <a:extLst>
                    <a:ext uri="{9D8B030D-6E8A-4147-A177-3AD203B41FA5}">
                      <a16:colId xmlns:a16="http://schemas.microsoft.com/office/drawing/2014/main" val="413606176"/>
                    </a:ext>
                  </a:extLst>
                </a:gridCol>
                <a:gridCol w="4120650">
                  <a:extLst>
                    <a:ext uri="{9D8B030D-6E8A-4147-A177-3AD203B41FA5}">
                      <a16:colId xmlns:a16="http://schemas.microsoft.com/office/drawing/2014/main" val="3271263835"/>
                    </a:ext>
                  </a:extLst>
                </a:gridCol>
              </a:tblGrid>
              <a:tr h="228870">
                <a:tc>
                  <a:txBody>
                    <a:bodyPr/>
                    <a:lstStyle/>
                    <a:p>
                      <a:r>
                        <a:rPr lang="en-US" altLang="zh-CN" dirty="0"/>
                        <a:t>Filter after </a:t>
                      </a:r>
                      <a:r>
                        <a:rPr lang="en-US" altLang="zh-CN" dirty="0" err="1"/>
                        <a:t>VarLenExpand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VarLenExpand</a:t>
                      </a:r>
                      <a:r>
                        <a:rPr lang="en-US" altLang="zh-CN" dirty="0"/>
                        <a:t> with Filter</a:t>
                      </a:r>
                      <a:endParaRPr lang="zh-CN" altLang="en-US" dirty="0"/>
                    </a:p>
                  </a:txBody>
                  <a:tcPr/>
                </a:tc>
                <a:extLst>
                  <a:ext uri="{0D108BD9-81ED-4DB2-BD59-A6C34878D82A}">
                    <a16:rowId xmlns:a16="http://schemas.microsoft.com/office/drawing/2014/main" val="3396699398"/>
                  </a:ext>
                </a:extLst>
              </a:tr>
              <a:tr h="232049">
                <a:tc>
                  <a:txBody>
                    <a:bodyPr/>
                    <a:lstStyle/>
                    <a:p>
                      <a:r>
                        <a:rPr lang="en-US" altLang="zh-CN" dirty="0"/>
                        <a:t>0.00398s</a:t>
                      </a:r>
                      <a:endParaRPr lang="zh-CN" altLang="en-US" dirty="0"/>
                    </a:p>
                  </a:txBody>
                  <a:tcPr/>
                </a:tc>
                <a:tc>
                  <a:txBody>
                    <a:bodyPr/>
                    <a:lstStyle/>
                    <a:p>
                      <a:r>
                        <a:rPr lang="en-US" altLang="zh-CN" dirty="0"/>
                        <a:t>0.00283s</a:t>
                      </a:r>
                      <a:endParaRPr lang="zh-CN" altLang="en-US" dirty="0"/>
                    </a:p>
                  </a:txBody>
                  <a:tcPr/>
                </a:tc>
                <a:extLst>
                  <a:ext uri="{0D108BD9-81ED-4DB2-BD59-A6C34878D82A}">
                    <a16:rowId xmlns:a16="http://schemas.microsoft.com/office/drawing/2014/main" val="1255447802"/>
                  </a:ext>
                </a:extLst>
              </a:tr>
            </a:tbl>
          </a:graphicData>
        </a:graphic>
      </p:graphicFrame>
    </p:spTree>
    <p:extLst>
      <p:ext uri="{BB962C8B-B14F-4D97-AF65-F5344CB8AC3E}">
        <p14:creationId xmlns:p14="http://schemas.microsoft.com/office/powerpoint/2010/main" val="402046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31216-F92C-465E-A88C-42505BFB6438}"/>
              </a:ext>
            </a:extLst>
          </p:cNvPr>
          <p:cNvSpPr>
            <a:spLocks noGrp="1"/>
          </p:cNvSpPr>
          <p:nvPr>
            <p:ph type="title"/>
          </p:nvPr>
        </p:nvSpPr>
        <p:spPr/>
        <p:txBody>
          <a:bodyPr/>
          <a:lstStyle/>
          <a:p>
            <a:r>
              <a:rPr lang="en-US" altLang="zh-CN" dirty="0"/>
              <a:t>CR5</a:t>
            </a:r>
            <a:endParaRPr lang="zh-CN" altLang="en-US" dirty="0"/>
          </a:p>
        </p:txBody>
      </p:sp>
      <p:pic>
        <p:nvPicPr>
          <p:cNvPr id="6" name="图片 5">
            <a:extLst>
              <a:ext uri="{FF2B5EF4-FFF2-40B4-BE49-F238E27FC236}">
                <a16:creationId xmlns:a16="http://schemas.microsoft.com/office/drawing/2014/main" id="{43F547A5-F0E5-4F5A-A6E9-F518CFBAF22A}"/>
              </a:ext>
            </a:extLst>
          </p:cNvPr>
          <p:cNvPicPr>
            <a:picLocks noChangeAspect="1"/>
          </p:cNvPicPr>
          <p:nvPr/>
        </p:nvPicPr>
        <p:blipFill>
          <a:blip r:embed="rId2"/>
          <a:stretch>
            <a:fillRect/>
          </a:stretch>
        </p:blipFill>
        <p:spPr>
          <a:xfrm>
            <a:off x="751255" y="1480457"/>
            <a:ext cx="3527895" cy="4736386"/>
          </a:xfrm>
          <a:prstGeom prst="rect">
            <a:avLst/>
          </a:prstGeom>
        </p:spPr>
      </p:pic>
      <p:pic>
        <p:nvPicPr>
          <p:cNvPr id="8" name="图片 7">
            <a:extLst>
              <a:ext uri="{FF2B5EF4-FFF2-40B4-BE49-F238E27FC236}">
                <a16:creationId xmlns:a16="http://schemas.microsoft.com/office/drawing/2014/main" id="{6784F1F1-51A9-4660-9D4A-1224D3E8E4A3}"/>
              </a:ext>
            </a:extLst>
          </p:cNvPr>
          <p:cNvPicPr>
            <a:picLocks noChangeAspect="1"/>
          </p:cNvPicPr>
          <p:nvPr/>
        </p:nvPicPr>
        <p:blipFill>
          <a:blip r:embed="rId3"/>
          <a:stretch>
            <a:fillRect/>
          </a:stretch>
        </p:blipFill>
        <p:spPr>
          <a:xfrm>
            <a:off x="6228721" y="1394930"/>
            <a:ext cx="3452308" cy="4854571"/>
          </a:xfrm>
          <a:prstGeom prst="rect">
            <a:avLst/>
          </a:prstGeom>
        </p:spPr>
      </p:pic>
    </p:spTree>
    <p:extLst>
      <p:ext uri="{BB962C8B-B14F-4D97-AF65-F5344CB8AC3E}">
        <p14:creationId xmlns:p14="http://schemas.microsoft.com/office/powerpoint/2010/main" val="332946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803D0-6A17-4A3D-BE55-674E4CFB093E}"/>
              </a:ext>
            </a:extLst>
          </p:cNvPr>
          <p:cNvSpPr>
            <a:spLocks noGrp="1"/>
          </p:cNvSpPr>
          <p:nvPr>
            <p:ph type="title"/>
          </p:nvPr>
        </p:nvSpPr>
        <p:spPr/>
        <p:txBody>
          <a:bodyPr/>
          <a:lstStyle/>
          <a:p>
            <a:r>
              <a:rPr lang="en-US" altLang="zh-CN" dirty="0"/>
              <a:t>CR11</a:t>
            </a:r>
            <a:endParaRPr lang="zh-CN" altLang="en-US" dirty="0"/>
          </a:p>
        </p:txBody>
      </p:sp>
      <p:pic>
        <p:nvPicPr>
          <p:cNvPr id="6" name="图片 5">
            <a:extLst>
              <a:ext uri="{FF2B5EF4-FFF2-40B4-BE49-F238E27FC236}">
                <a16:creationId xmlns:a16="http://schemas.microsoft.com/office/drawing/2014/main" id="{1149B46E-FC5F-49DE-A615-E1D5F8D3F1F0}"/>
              </a:ext>
            </a:extLst>
          </p:cNvPr>
          <p:cNvPicPr>
            <a:picLocks noChangeAspect="1"/>
          </p:cNvPicPr>
          <p:nvPr/>
        </p:nvPicPr>
        <p:blipFill>
          <a:blip r:embed="rId2"/>
          <a:stretch>
            <a:fillRect/>
          </a:stretch>
        </p:blipFill>
        <p:spPr>
          <a:xfrm>
            <a:off x="533052" y="1588106"/>
            <a:ext cx="6865274" cy="1624522"/>
          </a:xfrm>
          <a:prstGeom prst="rect">
            <a:avLst/>
          </a:prstGeom>
        </p:spPr>
      </p:pic>
      <p:pic>
        <p:nvPicPr>
          <p:cNvPr id="9" name="图片 8">
            <a:extLst>
              <a:ext uri="{FF2B5EF4-FFF2-40B4-BE49-F238E27FC236}">
                <a16:creationId xmlns:a16="http://schemas.microsoft.com/office/drawing/2014/main" id="{8DD65C45-26C3-4291-814A-06A9338CB691}"/>
              </a:ext>
            </a:extLst>
          </p:cNvPr>
          <p:cNvPicPr>
            <a:picLocks noChangeAspect="1"/>
          </p:cNvPicPr>
          <p:nvPr/>
        </p:nvPicPr>
        <p:blipFill>
          <a:blip r:embed="rId3"/>
          <a:stretch>
            <a:fillRect/>
          </a:stretch>
        </p:blipFill>
        <p:spPr>
          <a:xfrm>
            <a:off x="116114" y="4204255"/>
            <a:ext cx="12192000" cy="1497489"/>
          </a:xfrm>
          <a:prstGeom prst="rect">
            <a:avLst/>
          </a:prstGeom>
        </p:spPr>
      </p:pic>
      <p:sp>
        <p:nvSpPr>
          <p:cNvPr id="10" name="文本框 9">
            <a:extLst>
              <a:ext uri="{FF2B5EF4-FFF2-40B4-BE49-F238E27FC236}">
                <a16:creationId xmlns:a16="http://schemas.microsoft.com/office/drawing/2014/main" id="{86394054-60E3-48D3-9683-38BF7EFDFE3F}"/>
              </a:ext>
            </a:extLst>
          </p:cNvPr>
          <p:cNvSpPr txBox="1"/>
          <p:nvPr/>
        </p:nvSpPr>
        <p:spPr>
          <a:xfrm>
            <a:off x="521207" y="3712598"/>
            <a:ext cx="1361789" cy="307777"/>
          </a:xfrm>
          <a:prstGeom prst="rect">
            <a:avLst/>
          </a:prstGeom>
          <a:noFill/>
        </p:spPr>
        <p:txBody>
          <a:bodyPr wrap="square" rtlCol="0">
            <a:spAutoFit/>
          </a:bodyPr>
          <a:lstStyle/>
          <a:p>
            <a:r>
              <a:rPr lang="en-US" altLang="zh-CN" sz="1400" dirty="0"/>
              <a:t>Previous Plan:</a:t>
            </a:r>
            <a:endParaRPr lang="zh-CN" altLang="en-US" sz="1400" dirty="0"/>
          </a:p>
        </p:txBody>
      </p:sp>
    </p:spTree>
    <p:extLst>
      <p:ext uri="{BB962C8B-B14F-4D97-AF65-F5344CB8AC3E}">
        <p14:creationId xmlns:p14="http://schemas.microsoft.com/office/powerpoint/2010/main" val="288361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803D0-6A17-4A3D-BE55-674E4CFB093E}"/>
              </a:ext>
            </a:extLst>
          </p:cNvPr>
          <p:cNvSpPr>
            <a:spLocks noGrp="1"/>
          </p:cNvSpPr>
          <p:nvPr>
            <p:ph type="title"/>
          </p:nvPr>
        </p:nvSpPr>
        <p:spPr/>
        <p:txBody>
          <a:bodyPr/>
          <a:lstStyle/>
          <a:p>
            <a:r>
              <a:rPr lang="en-US" altLang="zh-CN" dirty="0"/>
              <a:t>CR11</a:t>
            </a:r>
            <a:endParaRPr lang="zh-CN" altLang="en-US" dirty="0"/>
          </a:p>
        </p:txBody>
      </p:sp>
      <p:pic>
        <p:nvPicPr>
          <p:cNvPr id="6" name="图片 5">
            <a:extLst>
              <a:ext uri="{FF2B5EF4-FFF2-40B4-BE49-F238E27FC236}">
                <a16:creationId xmlns:a16="http://schemas.microsoft.com/office/drawing/2014/main" id="{1149B46E-FC5F-49DE-A615-E1D5F8D3F1F0}"/>
              </a:ext>
            </a:extLst>
          </p:cNvPr>
          <p:cNvPicPr>
            <a:picLocks noChangeAspect="1"/>
          </p:cNvPicPr>
          <p:nvPr/>
        </p:nvPicPr>
        <p:blipFill>
          <a:blip r:embed="rId2"/>
          <a:stretch>
            <a:fillRect/>
          </a:stretch>
        </p:blipFill>
        <p:spPr>
          <a:xfrm>
            <a:off x="533052" y="1588106"/>
            <a:ext cx="6865274" cy="1624522"/>
          </a:xfrm>
          <a:prstGeom prst="rect">
            <a:avLst/>
          </a:prstGeom>
        </p:spPr>
      </p:pic>
      <p:pic>
        <p:nvPicPr>
          <p:cNvPr id="7" name="图片 6">
            <a:extLst>
              <a:ext uri="{FF2B5EF4-FFF2-40B4-BE49-F238E27FC236}">
                <a16:creationId xmlns:a16="http://schemas.microsoft.com/office/drawing/2014/main" id="{F5FA5001-6C9A-4455-986B-22E3F1E735D0}"/>
              </a:ext>
            </a:extLst>
          </p:cNvPr>
          <p:cNvPicPr>
            <a:picLocks noChangeAspect="1"/>
          </p:cNvPicPr>
          <p:nvPr/>
        </p:nvPicPr>
        <p:blipFill>
          <a:blip r:embed="rId3"/>
          <a:stretch>
            <a:fillRect/>
          </a:stretch>
        </p:blipFill>
        <p:spPr>
          <a:xfrm>
            <a:off x="60251" y="4206323"/>
            <a:ext cx="12071498" cy="1289405"/>
          </a:xfrm>
          <a:prstGeom prst="rect">
            <a:avLst/>
          </a:prstGeom>
        </p:spPr>
      </p:pic>
    </p:spTree>
    <p:extLst>
      <p:ext uri="{BB962C8B-B14F-4D97-AF65-F5344CB8AC3E}">
        <p14:creationId xmlns:p14="http://schemas.microsoft.com/office/powerpoint/2010/main" val="227673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791F2-D9D0-4051-96FC-5456255D9FA8}"/>
              </a:ext>
            </a:extLst>
          </p:cNvPr>
          <p:cNvSpPr>
            <a:spLocks noGrp="1"/>
          </p:cNvSpPr>
          <p:nvPr>
            <p:ph type="title"/>
          </p:nvPr>
        </p:nvSpPr>
        <p:spPr/>
        <p:txBody>
          <a:bodyPr/>
          <a:lstStyle/>
          <a:p>
            <a:r>
              <a:rPr lang="en-US" altLang="zh-CN" dirty="0"/>
              <a:t>CR11</a:t>
            </a:r>
            <a:endParaRPr lang="zh-CN" altLang="en-US" dirty="0"/>
          </a:p>
        </p:txBody>
      </p:sp>
      <p:pic>
        <p:nvPicPr>
          <p:cNvPr id="5" name="图片 4">
            <a:extLst>
              <a:ext uri="{FF2B5EF4-FFF2-40B4-BE49-F238E27FC236}">
                <a16:creationId xmlns:a16="http://schemas.microsoft.com/office/drawing/2014/main" id="{61DD2542-1E6A-4A17-B830-0BDEDC5470F3}"/>
              </a:ext>
            </a:extLst>
          </p:cNvPr>
          <p:cNvPicPr>
            <a:picLocks noChangeAspect="1"/>
          </p:cNvPicPr>
          <p:nvPr/>
        </p:nvPicPr>
        <p:blipFill>
          <a:blip r:embed="rId2"/>
          <a:stretch>
            <a:fillRect/>
          </a:stretch>
        </p:blipFill>
        <p:spPr>
          <a:xfrm>
            <a:off x="656167" y="1637948"/>
            <a:ext cx="9512300" cy="3207108"/>
          </a:xfrm>
          <a:prstGeom prst="rect">
            <a:avLst/>
          </a:prstGeom>
        </p:spPr>
      </p:pic>
      <p:graphicFrame>
        <p:nvGraphicFramePr>
          <p:cNvPr id="4" name="表格 3">
            <a:extLst>
              <a:ext uri="{FF2B5EF4-FFF2-40B4-BE49-F238E27FC236}">
                <a16:creationId xmlns:a16="http://schemas.microsoft.com/office/drawing/2014/main" id="{DF20ADB2-4D82-4B03-989A-734B84D6EB79}"/>
              </a:ext>
            </a:extLst>
          </p:cNvPr>
          <p:cNvGraphicFramePr>
            <a:graphicFrameLocks noGrp="1"/>
          </p:cNvGraphicFramePr>
          <p:nvPr>
            <p:extLst>
              <p:ext uri="{D42A27DB-BD31-4B8C-83A1-F6EECF244321}">
                <p14:modId xmlns:p14="http://schemas.microsoft.com/office/powerpoint/2010/main" val="166709270"/>
              </p:ext>
            </p:extLst>
          </p:nvPr>
        </p:nvGraphicFramePr>
        <p:xfrm>
          <a:off x="656167" y="5220052"/>
          <a:ext cx="7704062" cy="731520"/>
        </p:xfrm>
        <a:graphic>
          <a:graphicData uri="http://schemas.openxmlformats.org/drawingml/2006/table">
            <a:tbl>
              <a:tblPr firstRow="1" bandRow="1">
                <a:tableStyleId>{5C22544A-7EE6-4342-B048-85BDC9FD1C3A}</a:tableStyleId>
              </a:tblPr>
              <a:tblGrid>
                <a:gridCol w="3852031">
                  <a:extLst>
                    <a:ext uri="{9D8B030D-6E8A-4147-A177-3AD203B41FA5}">
                      <a16:colId xmlns:a16="http://schemas.microsoft.com/office/drawing/2014/main" val="413606176"/>
                    </a:ext>
                  </a:extLst>
                </a:gridCol>
                <a:gridCol w="3852031">
                  <a:extLst>
                    <a:ext uri="{9D8B030D-6E8A-4147-A177-3AD203B41FA5}">
                      <a16:colId xmlns:a16="http://schemas.microsoft.com/office/drawing/2014/main" val="3271263835"/>
                    </a:ext>
                  </a:extLst>
                </a:gridCol>
              </a:tblGrid>
              <a:tr h="228870">
                <a:tc>
                  <a:txBody>
                    <a:bodyPr/>
                    <a:lstStyle/>
                    <a:p>
                      <a:r>
                        <a:rPr lang="en-US" altLang="zh-CN" dirty="0"/>
                        <a:t>Filter after </a:t>
                      </a:r>
                      <a:r>
                        <a:rPr lang="en-US" altLang="zh-CN" dirty="0" err="1"/>
                        <a:t>VarLenExpand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VarLenExpand</a:t>
                      </a:r>
                      <a:r>
                        <a:rPr lang="en-US" altLang="zh-CN" dirty="0"/>
                        <a:t> </a:t>
                      </a:r>
                      <a:r>
                        <a:rPr lang="en-US" altLang="zh-CN"/>
                        <a:t>with Filter</a:t>
                      </a:r>
                      <a:endParaRPr lang="zh-CN" altLang="en-US" dirty="0"/>
                    </a:p>
                  </a:txBody>
                  <a:tcPr/>
                </a:tc>
                <a:extLst>
                  <a:ext uri="{0D108BD9-81ED-4DB2-BD59-A6C34878D82A}">
                    <a16:rowId xmlns:a16="http://schemas.microsoft.com/office/drawing/2014/main" val="3396699398"/>
                  </a:ext>
                </a:extLst>
              </a:tr>
              <a:tr h="232049">
                <a:tc>
                  <a:txBody>
                    <a:bodyPr/>
                    <a:lstStyle/>
                    <a:p>
                      <a:r>
                        <a:rPr lang="en-US" altLang="zh-CN" dirty="0"/>
                        <a:t>0.00135s</a:t>
                      </a:r>
                      <a:endParaRPr lang="zh-CN" altLang="en-US" dirty="0"/>
                    </a:p>
                  </a:txBody>
                  <a:tcPr/>
                </a:tc>
                <a:tc>
                  <a:txBody>
                    <a:bodyPr/>
                    <a:lstStyle/>
                    <a:p>
                      <a:r>
                        <a:rPr lang="en-US" altLang="zh-CN" dirty="0"/>
                        <a:t>0.00145s</a:t>
                      </a:r>
                      <a:endParaRPr lang="zh-CN" altLang="en-US" dirty="0"/>
                    </a:p>
                  </a:txBody>
                  <a:tcPr/>
                </a:tc>
                <a:extLst>
                  <a:ext uri="{0D108BD9-81ED-4DB2-BD59-A6C34878D82A}">
                    <a16:rowId xmlns:a16="http://schemas.microsoft.com/office/drawing/2014/main" val="1255447802"/>
                  </a:ext>
                </a:extLst>
              </a:tr>
            </a:tbl>
          </a:graphicData>
        </a:graphic>
      </p:graphicFrame>
    </p:spTree>
    <p:extLst>
      <p:ext uri="{BB962C8B-B14F-4D97-AF65-F5344CB8AC3E}">
        <p14:creationId xmlns:p14="http://schemas.microsoft.com/office/powerpoint/2010/main" val="93645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9C19E-8D73-4357-9C95-1DCBFAE220B0}"/>
              </a:ext>
            </a:extLst>
          </p:cNvPr>
          <p:cNvSpPr>
            <a:spLocks noGrp="1"/>
          </p:cNvSpPr>
          <p:nvPr>
            <p:ph type="title"/>
          </p:nvPr>
        </p:nvSpPr>
        <p:spPr/>
        <p:txBody>
          <a:bodyPr/>
          <a:lstStyle/>
          <a:p>
            <a:r>
              <a:rPr lang="zh-CN" altLang="en-US" dirty="0"/>
              <a:t>解决方案</a:t>
            </a:r>
            <a:r>
              <a:rPr lang="en-US" altLang="zh-CN" dirty="0"/>
              <a:t> step1</a:t>
            </a:r>
            <a:endParaRPr lang="zh-CN" altLang="en-US" dirty="0"/>
          </a:p>
        </p:txBody>
      </p:sp>
      <p:sp>
        <p:nvSpPr>
          <p:cNvPr id="3" name="内容占位符 2">
            <a:extLst>
              <a:ext uri="{FF2B5EF4-FFF2-40B4-BE49-F238E27FC236}">
                <a16:creationId xmlns:a16="http://schemas.microsoft.com/office/drawing/2014/main" id="{FFD62A50-FFD5-4D37-9753-A2EE10FF9582}"/>
              </a:ext>
            </a:extLst>
          </p:cNvPr>
          <p:cNvSpPr>
            <a:spLocks noGrp="1"/>
          </p:cNvSpPr>
          <p:nvPr>
            <p:ph sz="quarter" idx="10"/>
          </p:nvPr>
        </p:nvSpPr>
        <p:spPr>
          <a:xfrm>
            <a:off x="539496" y="1405975"/>
            <a:ext cx="10941304" cy="3977640"/>
          </a:xfrm>
        </p:spPr>
        <p:txBody>
          <a:bodyPr>
            <a:normAutofit/>
          </a:bodyPr>
          <a:lstStyle/>
          <a:p>
            <a:pPr marL="342900" indent="-342900">
              <a:buFont typeface="+mj-lt"/>
              <a:buAutoNum type="arabicPeriod"/>
            </a:pPr>
            <a:r>
              <a:rPr lang="zh-CN" altLang="en-US" sz="1600" b="0" dirty="0">
                <a:solidFill>
                  <a:schemeClr val="tx1"/>
                </a:solidFill>
                <a:effectLst/>
                <a:latin typeface="Consolas" panose="020B0609020204030204" pitchFamily="49" charset="0"/>
              </a:rPr>
              <a:t>重写</a:t>
            </a:r>
            <a:r>
              <a:rPr lang="en-US" altLang="zh-CN" sz="1600" b="0" dirty="0" err="1">
                <a:solidFill>
                  <a:schemeClr val="tx1"/>
                </a:solidFill>
                <a:effectLst/>
                <a:latin typeface="Consolas" panose="020B0609020204030204" pitchFamily="49" charset="0"/>
              </a:rPr>
              <a:t>op_var_len_expand</a:t>
            </a:r>
            <a:r>
              <a:rPr lang="zh-CN" altLang="en-US" sz="1600" b="0" dirty="0">
                <a:solidFill>
                  <a:schemeClr val="tx1"/>
                </a:solidFill>
                <a:effectLst/>
                <a:latin typeface="Consolas" panose="020B0609020204030204" pitchFamily="49" charset="0"/>
              </a:rPr>
              <a:t>算子。采用非递归</a:t>
            </a:r>
            <a:r>
              <a:rPr lang="en-US" altLang="zh-CN" sz="1600" b="0" dirty="0">
                <a:solidFill>
                  <a:schemeClr val="tx1"/>
                </a:solidFill>
                <a:effectLst/>
                <a:latin typeface="Consolas" panose="020B0609020204030204" pitchFamily="49" charset="0"/>
              </a:rPr>
              <a:t>DFS</a:t>
            </a:r>
            <a:r>
              <a:rPr lang="zh-CN" altLang="en-US" sz="1600" b="0" dirty="0">
                <a:solidFill>
                  <a:schemeClr val="tx1"/>
                </a:solidFill>
                <a:effectLst/>
                <a:latin typeface="Consolas" panose="020B0609020204030204" pitchFamily="49" charset="0"/>
              </a:rPr>
              <a:t>方案实现，手动维护一个状态栈，其中存放当前访问到的点，相应的边迭代器（也就是已经获取的</a:t>
            </a:r>
            <a:r>
              <a:rPr lang="en-US" altLang="zh-CN" sz="1600" b="0" dirty="0">
                <a:solidFill>
                  <a:schemeClr val="tx1"/>
                </a:solidFill>
                <a:effectLst/>
                <a:latin typeface="Consolas" panose="020B0609020204030204" pitchFamily="49" charset="0"/>
              </a:rPr>
              <a:t>path</a:t>
            </a:r>
            <a:r>
              <a:rPr lang="zh-CN" altLang="en-US" sz="1600" b="0" dirty="0">
                <a:solidFill>
                  <a:schemeClr val="tx1"/>
                </a:solidFill>
                <a:effectLst/>
                <a:latin typeface="Consolas" panose="020B0609020204030204" pitchFamily="49" charset="0"/>
              </a:rPr>
              <a:t>）。当访问栈顶元素时，只要迭代器有效就继续入栈，无效则弹出，利用迭代器继续访问下一条边。当找到一条</a:t>
            </a:r>
            <a:r>
              <a:rPr lang="en-US" altLang="zh-CN" sz="1600" b="0" dirty="0">
                <a:solidFill>
                  <a:schemeClr val="tx1"/>
                </a:solidFill>
                <a:effectLst/>
                <a:latin typeface="Consolas" panose="020B0609020204030204" pitchFamily="49" charset="0"/>
              </a:rPr>
              <a:t>path</a:t>
            </a:r>
            <a:r>
              <a:rPr lang="zh-CN" altLang="en-US" sz="1600" b="0" dirty="0">
                <a:solidFill>
                  <a:schemeClr val="tx1"/>
                </a:solidFill>
                <a:effectLst/>
                <a:latin typeface="Consolas" panose="020B0609020204030204" pitchFamily="49" charset="0"/>
              </a:rPr>
              <a:t>满足长度约束时，直接返回，下一次重新回到算子时，栈非空，所以可以继续寻找。</a:t>
            </a:r>
            <a:endParaRPr lang="en-US" altLang="zh-CN" sz="1600" b="0" dirty="0">
              <a:solidFill>
                <a:schemeClr val="tx1"/>
              </a:solidFill>
              <a:effectLst/>
              <a:latin typeface="Consolas" panose="020B0609020204030204" pitchFamily="49" charset="0"/>
            </a:endParaRPr>
          </a:p>
          <a:p>
            <a:pPr marL="342900" indent="-342900">
              <a:buFont typeface="+mj-lt"/>
              <a:buAutoNum type="arabicPeriod"/>
            </a:pPr>
            <a:r>
              <a:rPr lang="zh-CN" altLang="en-US" sz="1600" b="0" dirty="0">
                <a:solidFill>
                  <a:schemeClr val="tx1"/>
                </a:solidFill>
                <a:effectLst/>
                <a:latin typeface="Consolas" panose="020B0609020204030204" pitchFamily="49" charset="0"/>
              </a:rPr>
              <a:t>替代原算子实现，并通过验证。</a:t>
            </a:r>
            <a:br>
              <a:rPr lang="zh-CN" altLang="en-US" sz="1600" b="0" dirty="0">
                <a:solidFill>
                  <a:schemeClr val="tx1"/>
                </a:solidFill>
                <a:effectLst/>
                <a:latin typeface="Consolas" panose="020B0609020204030204" pitchFamily="49" charset="0"/>
              </a:rPr>
            </a:br>
            <a:endParaRPr lang="zh-CN" altLang="en-US" sz="1600" dirty="0">
              <a:solidFill>
                <a:schemeClr val="tx1"/>
              </a:solidFill>
            </a:endParaRPr>
          </a:p>
        </p:txBody>
      </p:sp>
      <p:pic>
        <p:nvPicPr>
          <p:cNvPr id="6" name="图片 5">
            <a:extLst>
              <a:ext uri="{FF2B5EF4-FFF2-40B4-BE49-F238E27FC236}">
                <a16:creationId xmlns:a16="http://schemas.microsoft.com/office/drawing/2014/main" id="{29B3FF1B-83B6-41B6-914C-354E0DFCDCCB}"/>
              </a:ext>
            </a:extLst>
          </p:cNvPr>
          <p:cNvPicPr>
            <a:picLocks noChangeAspect="1"/>
          </p:cNvPicPr>
          <p:nvPr/>
        </p:nvPicPr>
        <p:blipFill>
          <a:blip r:embed="rId2"/>
          <a:stretch>
            <a:fillRect/>
          </a:stretch>
        </p:blipFill>
        <p:spPr>
          <a:xfrm>
            <a:off x="401937" y="3603418"/>
            <a:ext cx="5516138" cy="2362730"/>
          </a:xfrm>
          <a:prstGeom prst="rect">
            <a:avLst/>
          </a:prstGeom>
        </p:spPr>
      </p:pic>
      <p:pic>
        <p:nvPicPr>
          <p:cNvPr id="8" name="图片 7">
            <a:extLst>
              <a:ext uri="{FF2B5EF4-FFF2-40B4-BE49-F238E27FC236}">
                <a16:creationId xmlns:a16="http://schemas.microsoft.com/office/drawing/2014/main" id="{925CED24-4877-45D5-8334-AB32B8CEFFDE}"/>
              </a:ext>
            </a:extLst>
          </p:cNvPr>
          <p:cNvPicPr>
            <a:picLocks noChangeAspect="1"/>
          </p:cNvPicPr>
          <p:nvPr/>
        </p:nvPicPr>
        <p:blipFill>
          <a:blip r:embed="rId3"/>
          <a:stretch>
            <a:fillRect/>
          </a:stretch>
        </p:blipFill>
        <p:spPr>
          <a:xfrm>
            <a:off x="6010148" y="3399504"/>
            <a:ext cx="5804281" cy="2770557"/>
          </a:xfrm>
          <a:prstGeom prst="rect">
            <a:avLst/>
          </a:prstGeom>
        </p:spPr>
      </p:pic>
    </p:spTree>
    <p:extLst>
      <p:ext uri="{BB962C8B-B14F-4D97-AF65-F5344CB8AC3E}">
        <p14:creationId xmlns:p14="http://schemas.microsoft.com/office/powerpoint/2010/main" val="2949860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791F2-D9D0-4051-96FC-5456255D9FA8}"/>
              </a:ext>
            </a:extLst>
          </p:cNvPr>
          <p:cNvSpPr>
            <a:spLocks noGrp="1"/>
          </p:cNvSpPr>
          <p:nvPr>
            <p:ph type="title"/>
          </p:nvPr>
        </p:nvSpPr>
        <p:spPr/>
        <p:txBody>
          <a:bodyPr/>
          <a:lstStyle/>
          <a:p>
            <a:r>
              <a:rPr lang="en-US" altLang="zh-CN" dirty="0"/>
              <a:t>CR11</a:t>
            </a:r>
            <a:endParaRPr lang="zh-CN" altLang="en-US" dirty="0"/>
          </a:p>
        </p:txBody>
      </p:sp>
      <p:pic>
        <p:nvPicPr>
          <p:cNvPr id="6" name="图片 5">
            <a:extLst>
              <a:ext uri="{FF2B5EF4-FFF2-40B4-BE49-F238E27FC236}">
                <a16:creationId xmlns:a16="http://schemas.microsoft.com/office/drawing/2014/main" id="{72E304CC-030B-4A2B-A906-982DB5B356EC}"/>
              </a:ext>
            </a:extLst>
          </p:cNvPr>
          <p:cNvPicPr>
            <a:picLocks noChangeAspect="1"/>
          </p:cNvPicPr>
          <p:nvPr/>
        </p:nvPicPr>
        <p:blipFill>
          <a:blip r:embed="rId2"/>
          <a:stretch>
            <a:fillRect/>
          </a:stretch>
        </p:blipFill>
        <p:spPr>
          <a:xfrm>
            <a:off x="832903" y="1577171"/>
            <a:ext cx="3510599" cy="4832773"/>
          </a:xfrm>
          <a:prstGeom prst="rect">
            <a:avLst/>
          </a:prstGeom>
        </p:spPr>
      </p:pic>
      <p:pic>
        <p:nvPicPr>
          <p:cNvPr id="8" name="图片 7">
            <a:extLst>
              <a:ext uri="{FF2B5EF4-FFF2-40B4-BE49-F238E27FC236}">
                <a16:creationId xmlns:a16="http://schemas.microsoft.com/office/drawing/2014/main" id="{35F6975F-9BBD-4956-A618-C8B8155CA9BC}"/>
              </a:ext>
            </a:extLst>
          </p:cNvPr>
          <p:cNvPicPr>
            <a:picLocks noChangeAspect="1"/>
          </p:cNvPicPr>
          <p:nvPr/>
        </p:nvPicPr>
        <p:blipFill>
          <a:blip r:embed="rId3"/>
          <a:stretch>
            <a:fillRect/>
          </a:stretch>
        </p:blipFill>
        <p:spPr>
          <a:xfrm>
            <a:off x="6396638" y="1577171"/>
            <a:ext cx="3557371" cy="4838333"/>
          </a:xfrm>
          <a:prstGeom prst="rect">
            <a:avLst/>
          </a:prstGeom>
        </p:spPr>
      </p:pic>
    </p:spTree>
    <p:extLst>
      <p:ext uri="{BB962C8B-B14F-4D97-AF65-F5344CB8AC3E}">
        <p14:creationId xmlns:p14="http://schemas.microsoft.com/office/powerpoint/2010/main" val="1318612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791F2-D9D0-4051-96FC-5456255D9FA8}"/>
              </a:ext>
            </a:extLst>
          </p:cNvPr>
          <p:cNvSpPr>
            <a:spLocks noGrp="1"/>
          </p:cNvSpPr>
          <p:nvPr>
            <p:ph type="title"/>
          </p:nvPr>
        </p:nvSpPr>
        <p:spPr/>
        <p:txBody>
          <a:bodyPr/>
          <a:lstStyle/>
          <a:p>
            <a:r>
              <a:rPr lang="en-US" altLang="zh-CN" dirty="0"/>
              <a:t>Throughput</a:t>
            </a:r>
            <a:endParaRPr lang="zh-CN" altLang="en-US" dirty="0"/>
          </a:p>
        </p:txBody>
      </p:sp>
      <p:graphicFrame>
        <p:nvGraphicFramePr>
          <p:cNvPr id="3" name="表格 5">
            <a:extLst>
              <a:ext uri="{FF2B5EF4-FFF2-40B4-BE49-F238E27FC236}">
                <a16:creationId xmlns:a16="http://schemas.microsoft.com/office/drawing/2014/main" id="{C5A10E9A-7A23-44A2-AFDC-94BC69FDBF78}"/>
              </a:ext>
            </a:extLst>
          </p:cNvPr>
          <p:cNvGraphicFramePr>
            <a:graphicFrameLocks noGrp="1"/>
          </p:cNvGraphicFramePr>
          <p:nvPr>
            <p:extLst>
              <p:ext uri="{D42A27DB-BD31-4B8C-83A1-F6EECF244321}">
                <p14:modId xmlns:p14="http://schemas.microsoft.com/office/powerpoint/2010/main" val="352203663"/>
              </p:ext>
            </p:extLst>
          </p:nvPr>
        </p:nvGraphicFramePr>
        <p:xfrm>
          <a:off x="624115" y="1837265"/>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43780162"/>
                    </a:ext>
                  </a:extLst>
                </a:gridCol>
                <a:gridCol w="4064000">
                  <a:extLst>
                    <a:ext uri="{9D8B030D-6E8A-4147-A177-3AD203B41FA5}">
                      <a16:colId xmlns:a16="http://schemas.microsoft.com/office/drawing/2014/main" val="189581948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Filter after </a:t>
                      </a:r>
                      <a:r>
                        <a:rPr lang="en-US" altLang="zh-CN" dirty="0" err="1"/>
                        <a:t>VarLenExpand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VarLenExpand</a:t>
                      </a:r>
                      <a:r>
                        <a:rPr lang="en-US" altLang="zh-CN" dirty="0"/>
                        <a:t> with Filter</a:t>
                      </a:r>
                      <a:endParaRPr lang="zh-CN" altLang="en-US" dirty="0"/>
                    </a:p>
                  </a:txBody>
                  <a:tcPr/>
                </a:tc>
                <a:extLst>
                  <a:ext uri="{0D108BD9-81ED-4DB2-BD59-A6C34878D82A}">
                    <a16:rowId xmlns:a16="http://schemas.microsoft.com/office/drawing/2014/main" val="2576663500"/>
                  </a:ext>
                </a:extLst>
              </a:tr>
              <a:tr h="370840">
                <a:tc>
                  <a:txBody>
                    <a:bodyPr/>
                    <a:lstStyle/>
                    <a:p>
                      <a:r>
                        <a:rPr lang="en-US" altLang="zh-CN" dirty="0"/>
                        <a:t>125</a:t>
                      </a:r>
                      <a:endParaRPr lang="zh-CN" altLang="en-US" dirty="0"/>
                    </a:p>
                  </a:txBody>
                  <a:tcPr/>
                </a:tc>
                <a:tc>
                  <a:txBody>
                    <a:bodyPr/>
                    <a:lstStyle/>
                    <a:p>
                      <a:r>
                        <a:rPr lang="en-US" altLang="zh-CN" dirty="0"/>
                        <a:t>145</a:t>
                      </a:r>
                      <a:endParaRPr lang="zh-CN" altLang="en-US" dirty="0"/>
                    </a:p>
                  </a:txBody>
                  <a:tcPr/>
                </a:tc>
                <a:extLst>
                  <a:ext uri="{0D108BD9-81ED-4DB2-BD59-A6C34878D82A}">
                    <a16:rowId xmlns:a16="http://schemas.microsoft.com/office/drawing/2014/main" val="628572831"/>
                  </a:ext>
                </a:extLst>
              </a:tr>
            </a:tbl>
          </a:graphicData>
        </a:graphic>
      </p:graphicFrame>
    </p:spTree>
    <p:extLst>
      <p:ext uri="{BB962C8B-B14F-4D97-AF65-F5344CB8AC3E}">
        <p14:creationId xmlns:p14="http://schemas.microsoft.com/office/powerpoint/2010/main" val="2191782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参考指标</a:t>
            </a:r>
          </a:p>
        </p:txBody>
      </p:sp>
      <p:sp>
        <p:nvSpPr>
          <p:cNvPr id="38" name="内容占位符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dirty="0">
                <a:solidFill>
                  <a:schemeClr val="tx1"/>
                </a:solidFill>
                <a:effectLst/>
                <a:latin typeface="Consolas" panose="020B0609020204030204" pitchFamily="49" charset="0"/>
              </a:rPr>
              <a:t>定义</a:t>
            </a:r>
            <a:endParaRPr lang="en-US" altLang="zh-CN" sz="1800" b="1" dirty="0">
              <a:solidFill>
                <a:schemeClr val="tx1"/>
              </a:solidFill>
              <a:effectLst/>
              <a:latin typeface="Consolas" panose="020B0609020204030204" pitchFamily="49" charset="0"/>
            </a:endParaRPr>
          </a:p>
          <a:p>
            <a:pPr marL="0" indent="0">
              <a:buNone/>
            </a:pPr>
            <a:r>
              <a:rPr lang="zh-CN" altLang="en-US" sz="1600" b="0" dirty="0">
                <a:solidFill>
                  <a:schemeClr val="tx1"/>
                </a:solidFill>
                <a:effectLst/>
                <a:latin typeface="Consolas" panose="020B0609020204030204" pitchFamily="49" charset="0"/>
              </a:rPr>
              <a:t>定义一个指标，能够用来证明该方案边剪枝边搜索的优化性能。</a:t>
            </a:r>
            <a:endParaRPr lang="en-US" altLang="zh-CN" sz="1600" b="0" dirty="0">
              <a:solidFill>
                <a:schemeClr val="tx1"/>
              </a:solidFill>
              <a:effectLst/>
              <a:latin typeface="Consolas" panose="020B0609020204030204" pitchFamily="49" charset="0"/>
            </a:endParaRPr>
          </a:p>
          <a:p>
            <a:pPr marL="0" indent="0">
              <a:buNone/>
            </a:pPr>
            <a:r>
              <a:rPr lang="zh-CN" altLang="en-US" sz="1600" b="0" dirty="0">
                <a:solidFill>
                  <a:schemeClr val="tx1"/>
                </a:solidFill>
                <a:effectLst/>
                <a:latin typeface="Consolas" panose="020B0609020204030204" pitchFamily="49" charset="0"/>
              </a:rPr>
              <a:t>体现为使用该方案能够提早删除的</a:t>
            </a:r>
            <a:r>
              <a:rPr lang="en-US" altLang="zh-CN" sz="1600" b="0" dirty="0">
                <a:solidFill>
                  <a:schemeClr val="tx1"/>
                </a:solidFill>
                <a:effectLst/>
                <a:latin typeface="Consolas" panose="020B0609020204030204" pitchFamily="49" charset="0"/>
              </a:rPr>
              <a:t>path</a:t>
            </a:r>
            <a:r>
              <a:rPr lang="zh-CN" altLang="en-US" sz="1600" b="0" dirty="0">
                <a:solidFill>
                  <a:schemeClr val="tx1"/>
                </a:solidFill>
                <a:effectLst/>
                <a:latin typeface="Consolas" panose="020B0609020204030204" pitchFamily="49" charset="0"/>
              </a:rPr>
              <a:t>的数量。</a:t>
            </a:r>
            <a:endParaRPr lang="en-US" altLang="zh-CN" sz="1600" b="0" dirty="0">
              <a:solidFill>
                <a:schemeClr val="tx1"/>
              </a:solidFill>
              <a:effectLst/>
              <a:latin typeface="Consolas" panose="020B0609020204030204" pitchFamily="49" charset="0"/>
            </a:endParaRPr>
          </a:p>
          <a:p>
            <a:endParaRPr lang="en-US" altLang="zh-CN" dirty="0">
              <a:solidFill>
                <a:schemeClr val="tx1"/>
              </a:solidFill>
              <a:latin typeface="Consolas" panose="020B0609020204030204" pitchFamily="49" charset="0"/>
            </a:endParaRPr>
          </a:p>
          <a:p>
            <a:endParaRPr lang="zh-CN" altLang="en-US" b="0" dirty="0">
              <a:solidFill>
                <a:schemeClr val="tx1"/>
              </a:solidFill>
              <a:effectLst/>
              <a:latin typeface="Consolas" panose="020B0609020204030204" pitchFamily="49" charset="0"/>
            </a:endParaRPr>
          </a:p>
        </p:txBody>
      </p:sp>
      <p:sp>
        <p:nvSpPr>
          <p:cNvPr id="2" name="文本框 1">
            <a:extLst>
              <a:ext uri="{FF2B5EF4-FFF2-40B4-BE49-F238E27FC236}">
                <a16:creationId xmlns:a16="http://schemas.microsoft.com/office/drawing/2014/main" id="{0BB6F44D-478E-4468-8500-47822CB05CFD}"/>
              </a:ext>
            </a:extLst>
          </p:cNvPr>
          <p:cNvSpPr txBox="1"/>
          <p:nvPr/>
        </p:nvSpPr>
        <p:spPr>
          <a:xfrm>
            <a:off x="6096000" y="1524708"/>
            <a:ext cx="5075767" cy="2893100"/>
          </a:xfrm>
          <a:prstGeom prst="rect">
            <a:avLst/>
          </a:prstGeom>
          <a:noFill/>
        </p:spPr>
        <p:txBody>
          <a:bodyPr wrap="square" rtlCol="0">
            <a:spAutoFit/>
          </a:bodyPr>
          <a:lstStyle/>
          <a:p>
            <a:r>
              <a:rPr lang="zh-CN" altLang="en-US" b="1" dirty="0">
                <a:effectLst/>
                <a:latin typeface="Consolas" panose="020B0609020204030204" pitchFamily="49" charset="0"/>
              </a:rPr>
              <a:t>统计方案</a:t>
            </a:r>
            <a:endParaRPr lang="zh-CN" altLang="en-US" b="0" dirty="0">
              <a:effectLst/>
              <a:latin typeface="Consolas" panose="020B0609020204030204" pitchFamily="49" charset="0"/>
            </a:endParaRPr>
          </a:p>
          <a:p>
            <a:br>
              <a:rPr lang="zh-CN" altLang="en-US" b="0" dirty="0">
                <a:effectLst/>
                <a:latin typeface="Consolas" panose="020B0609020204030204" pitchFamily="49" charset="0"/>
              </a:rPr>
            </a:br>
            <a:r>
              <a:rPr lang="en-US" altLang="zh-CN" sz="1600" b="0" dirty="0">
                <a:effectLst/>
                <a:latin typeface="Consolas" panose="020B0609020204030204" pitchFamily="49" charset="0"/>
              </a:rPr>
              <a:t>1.</a:t>
            </a:r>
            <a:r>
              <a:rPr lang="zh-CN" altLang="en-US" sz="1600" b="0" dirty="0">
                <a:effectLst/>
                <a:latin typeface="Consolas" panose="020B0609020204030204" pitchFamily="49" charset="0"/>
              </a:rPr>
              <a:t> 定位到</a:t>
            </a:r>
            <a:r>
              <a:rPr lang="en-US" altLang="zh-CN" sz="1600" b="0" dirty="0" err="1">
                <a:effectLst/>
                <a:latin typeface="Consolas" panose="020B0609020204030204" pitchFamily="49" charset="0"/>
              </a:rPr>
              <a:t>op_var_len_expand</a:t>
            </a:r>
            <a:r>
              <a:rPr lang="zh-CN" altLang="en-US" sz="1600" b="0" dirty="0">
                <a:effectLst/>
                <a:latin typeface="Consolas" panose="020B0609020204030204" pitchFamily="49" charset="0"/>
              </a:rPr>
              <a:t>算子上一层的</a:t>
            </a:r>
            <a:r>
              <a:rPr lang="en-US" altLang="zh-CN" sz="1600" b="0" dirty="0">
                <a:effectLst/>
                <a:latin typeface="Consolas" panose="020B0609020204030204" pitchFamily="49" charset="0"/>
              </a:rPr>
              <a:t>Filter</a:t>
            </a:r>
            <a:r>
              <a:rPr lang="zh-CN" altLang="en-US" sz="1600" b="0" dirty="0">
                <a:effectLst/>
                <a:latin typeface="Consolas" panose="020B0609020204030204" pitchFamily="49" charset="0"/>
              </a:rPr>
              <a:t>算子</a:t>
            </a:r>
          </a:p>
          <a:p>
            <a:r>
              <a:rPr lang="en-US" altLang="zh-CN" sz="1600" b="0" dirty="0">
                <a:effectLst/>
                <a:latin typeface="Consolas" panose="020B0609020204030204" pitchFamily="49" charset="0"/>
              </a:rPr>
              <a:t>2.</a:t>
            </a:r>
            <a:r>
              <a:rPr lang="zh-CN" altLang="en-US" sz="1600" b="0" dirty="0">
                <a:effectLst/>
                <a:latin typeface="Consolas" panose="020B0609020204030204" pitchFamily="49" charset="0"/>
              </a:rPr>
              <a:t> 将</a:t>
            </a:r>
            <a:r>
              <a:rPr lang="en-US" altLang="zh-CN" sz="1600" b="0" dirty="0">
                <a:effectLst/>
                <a:latin typeface="Consolas" panose="020B0609020204030204" pitchFamily="49" charset="0"/>
              </a:rPr>
              <a:t>Filter</a:t>
            </a:r>
            <a:r>
              <a:rPr lang="zh-CN" altLang="en-US" sz="1600" b="0" dirty="0">
                <a:effectLst/>
                <a:latin typeface="Consolas" panose="020B0609020204030204" pitchFamily="49" charset="0"/>
              </a:rPr>
              <a:t>算子按照条件和</a:t>
            </a:r>
            <a:r>
              <a:rPr lang="en-US" altLang="zh-CN" sz="1600" b="0" dirty="0">
                <a:effectLst/>
                <a:latin typeface="Consolas" panose="020B0609020204030204" pitchFamily="49" charset="0"/>
              </a:rPr>
              <a:t>path</a:t>
            </a:r>
            <a:r>
              <a:rPr lang="zh-CN" altLang="en-US" sz="1600" b="0" dirty="0">
                <a:effectLst/>
                <a:latin typeface="Consolas" panose="020B0609020204030204" pitchFamily="49" charset="0"/>
              </a:rPr>
              <a:t>有无关联与否，拆分条件为两个</a:t>
            </a:r>
            <a:r>
              <a:rPr lang="en-US" altLang="zh-CN" sz="1600" b="0" dirty="0">
                <a:effectLst/>
                <a:latin typeface="Consolas" panose="020B0609020204030204" pitchFamily="49" charset="0"/>
              </a:rPr>
              <a:t>Filter</a:t>
            </a:r>
            <a:r>
              <a:rPr lang="zh-CN" altLang="en-US" sz="1600" b="0" dirty="0">
                <a:effectLst/>
                <a:latin typeface="Consolas" panose="020B0609020204030204" pitchFamily="49" charset="0"/>
              </a:rPr>
              <a:t>，上层为</a:t>
            </a:r>
            <a:r>
              <a:rPr lang="en-US" altLang="zh-CN" sz="1600" b="0" dirty="0">
                <a:effectLst/>
                <a:latin typeface="Consolas" panose="020B0609020204030204" pitchFamily="49" charset="0"/>
              </a:rPr>
              <a:t>path</a:t>
            </a:r>
            <a:r>
              <a:rPr lang="zh-CN" altLang="en-US" sz="1600" b="0" dirty="0">
                <a:effectLst/>
                <a:latin typeface="Consolas" panose="020B0609020204030204" pitchFamily="49" charset="0"/>
              </a:rPr>
              <a:t>无关</a:t>
            </a:r>
            <a:r>
              <a:rPr lang="en-US" altLang="zh-CN" sz="1600" b="0" dirty="0">
                <a:effectLst/>
                <a:latin typeface="Consolas" panose="020B0609020204030204" pitchFamily="49" charset="0"/>
              </a:rPr>
              <a:t>Filter</a:t>
            </a:r>
            <a:r>
              <a:rPr lang="zh-CN" altLang="en-US" sz="1600" b="0" dirty="0">
                <a:effectLst/>
                <a:latin typeface="Consolas" panose="020B0609020204030204" pitchFamily="49" charset="0"/>
              </a:rPr>
              <a:t>，下层为</a:t>
            </a:r>
            <a:r>
              <a:rPr lang="en-US" altLang="zh-CN" sz="1600" b="0" dirty="0">
                <a:effectLst/>
                <a:latin typeface="Consolas" panose="020B0609020204030204" pitchFamily="49" charset="0"/>
              </a:rPr>
              <a:t>path</a:t>
            </a:r>
            <a:r>
              <a:rPr lang="zh-CN" altLang="en-US" sz="1600" b="0" dirty="0">
                <a:effectLst/>
                <a:latin typeface="Consolas" panose="020B0609020204030204" pitchFamily="49" charset="0"/>
              </a:rPr>
              <a:t>相关</a:t>
            </a:r>
            <a:r>
              <a:rPr lang="en-US" altLang="zh-CN" sz="1600" b="0" dirty="0">
                <a:effectLst/>
                <a:latin typeface="Consolas" panose="020B0609020204030204" pitchFamily="49" charset="0"/>
              </a:rPr>
              <a:t>Filter</a:t>
            </a:r>
          </a:p>
          <a:p>
            <a:r>
              <a:rPr lang="en-US" altLang="zh-CN" sz="1600" b="0" dirty="0">
                <a:effectLst/>
                <a:latin typeface="Consolas" panose="020B0609020204030204" pitchFamily="49" charset="0"/>
              </a:rPr>
              <a:t>3.</a:t>
            </a:r>
            <a:r>
              <a:rPr lang="zh-CN" altLang="en-US" sz="1600" b="0" dirty="0">
                <a:effectLst/>
                <a:latin typeface="Consolas" panose="020B0609020204030204" pitchFamily="49" charset="0"/>
              </a:rPr>
              <a:t> 在下层</a:t>
            </a:r>
            <a:r>
              <a:rPr lang="en-US" altLang="zh-CN" sz="1600" b="0" dirty="0">
                <a:effectLst/>
                <a:latin typeface="Consolas" panose="020B0609020204030204" pitchFamily="49" charset="0"/>
              </a:rPr>
              <a:t>path</a:t>
            </a:r>
            <a:r>
              <a:rPr lang="zh-CN" altLang="en-US" sz="1600" b="0" dirty="0">
                <a:effectLst/>
                <a:latin typeface="Consolas" panose="020B0609020204030204" pitchFamily="49" charset="0"/>
              </a:rPr>
              <a:t>相关</a:t>
            </a:r>
            <a:r>
              <a:rPr lang="en-US" altLang="zh-CN" sz="1600" b="0" dirty="0">
                <a:effectLst/>
                <a:latin typeface="Consolas" panose="020B0609020204030204" pitchFamily="49" charset="0"/>
              </a:rPr>
              <a:t>Filter</a:t>
            </a:r>
            <a:r>
              <a:rPr lang="zh-CN" altLang="en-US" sz="1600" b="0" dirty="0">
                <a:effectLst/>
                <a:latin typeface="Consolas" panose="020B0609020204030204" pitchFamily="49" charset="0"/>
              </a:rPr>
              <a:t>中，统计接收的输入和输出数量，记录对于不同的不定跳</a:t>
            </a:r>
            <a:r>
              <a:rPr lang="en-US" altLang="zh-CN" sz="1600" b="0" dirty="0">
                <a:effectLst/>
                <a:latin typeface="Consolas" panose="020B0609020204030204" pitchFamily="49" charset="0"/>
              </a:rPr>
              <a:t>query</a:t>
            </a:r>
            <a:r>
              <a:rPr lang="zh-CN" altLang="en-US" sz="1600" b="0" dirty="0">
                <a:effectLst/>
                <a:latin typeface="Consolas" panose="020B0609020204030204" pitchFamily="49" charset="0"/>
              </a:rPr>
              <a:t>，因为与</a:t>
            </a:r>
            <a:r>
              <a:rPr lang="en-US" altLang="zh-CN" sz="1600" b="0" dirty="0">
                <a:effectLst/>
                <a:latin typeface="Consolas" panose="020B0609020204030204" pitchFamily="49" charset="0"/>
              </a:rPr>
              <a:t>path</a:t>
            </a:r>
            <a:r>
              <a:rPr lang="zh-CN" altLang="en-US" sz="1600" b="0" dirty="0">
                <a:effectLst/>
                <a:latin typeface="Consolas" panose="020B0609020204030204" pitchFamily="49" charset="0"/>
              </a:rPr>
              <a:t>相关的</a:t>
            </a:r>
            <a:r>
              <a:rPr lang="en-US" altLang="zh-CN" sz="1600" b="0" dirty="0">
                <a:effectLst/>
                <a:latin typeface="Consolas" panose="020B0609020204030204" pitchFamily="49" charset="0"/>
              </a:rPr>
              <a:t>Filter</a:t>
            </a:r>
            <a:r>
              <a:rPr lang="zh-CN" altLang="en-US" sz="1600" b="0" dirty="0">
                <a:effectLst/>
                <a:latin typeface="Consolas" panose="020B0609020204030204" pitchFamily="49" charset="0"/>
              </a:rPr>
              <a:t>条件过滤而减少数量</a:t>
            </a:r>
          </a:p>
          <a:p>
            <a:endParaRPr lang="zh-CN" alt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r>
              <a:rPr lang="zh-CN" altLang="en-US" dirty="0">
                <a:cs typeface="Segoe UI Light" panose="020B0502040204020203" pitchFamily="34" charset="0"/>
              </a:rPr>
              <a:t>算法思路 </a:t>
            </a:r>
            <a:r>
              <a:rPr lang="zh-CN" altLang="en-US" dirty="0">
                <a:solidFill>
                  <a:schemeClr val="tx1"/>
                </a:solidFill>
                <a:effectLst/>
                <a:latin typeface="Consolas" panose="020B0609020204030204" pitchFamily="49" charset="0"/>
              </a:rPr>
              <a:t>增加</a:t>
            </a:r>
            <a:r>
              <a:rPr lang="en-US" altLang="zh-CN" dirty="0">
                <a:solidFill>
                  <a:schemeClr val="tx1"/>
                </a:solidFill>
                <a:effectLst/>
                <a:latin typeface="Consolas" panose="020B0609020204030204" pitchFamily="49" charset="0"/>
              </a:rPr>
              <a:t>rule</a:t>
            </a:r>
            <a:r>
              <a:rPr lang="zh-CN" altLang="en-US" dirty="0">
                <a:solidFill>
                  <a:schemeClr val="tx1"/>
                </a:solidFill>
                <a:effectLst/>
                <a:latin typeface="Consolas" panose="020B0609020204030204" pitchFamily="49" charset="0"/>
              </a:rPr>
              <a:t>下推</a:t>
            </a:r>
            <a:r>
              <a:rPr lang="en-US" altLang="zh-CN" dirty="0">
                <a:solidFill>
                  <a:schemeClr val="tx1"/>
                </a:solidFill>
                <a:effectLst/>
                <a:latin typeface="Consolas" panose="020B0609020204030204" pitchFamily="49" charset="0"/>
              </a:rPr>
              <a:t>filter</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8691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solidFill>
                  <a:schemeClr val="tx1"/>
                </a:solidFill>
                <a:effectLst/>
                <a:latin typeface="Consolas" panose="020B0609020204030204" pitchFamily="49" charset="0"/>
              </a:rPr>
              <a:t>目的</a:t>
            </a:r>
            <a:br>
              <a:rPr lang="zh-CN" altLang="en-US" sz="1600" b="0" dirty="0">
                <a:solidFill>
                  <a:schemeClr val="tx1"/>
                </a:solidFill>
                <a:effectLst/>
                <a:latin typeface="Consolas" panose="020B0609020204030204" pitchFamily="49" charset="0"/>
              </a:rPr>
            </a:br>
            <a:r>
              <a:rPr lang="zh-CN" altLang="en-US" sz="1600" b="0" dirty="0">
                <a:solidFill>
                  <a:schemeClr val="tx1"/>
                </a:solidFill>
                <a:effectLst/>
                <a:latin typeface="Consolas" panose="020B0609020204030204" pitchFamily="49" charset="0"/>
              </a:rPr>
              <a:t>当前</a:t>
            </a:r>
            <a:r>
              <a:rPr lang="en-US" altLang="zh-CN" sz="1600" b="0" dirty="0">
                <a:solidFill>
                  <a:schemeClr val="tx1"/>
                </a:solidFill>
                <a:effectLst/>
                <a:latin typeface="Consolas" panose="020B0609020204030204" pitchFamily="49" charset="0"/>
              </a:rPr>
              <a:t>rule</a:t>
            </a:r>
            <a:r>
              <a:rPr lang="zh-CN" altLang="en-US" sz="1600" b="0" dirty="0">
                <a:solidFill>
                  <a:schemeClr val="tx1"/>
                </a:solidFill>
                <a:effectLst/>
                <a:latin typeface="Consolas" panose="020B0609020204030204" pitchFamily="49" charset="0"/>
              </a:rPr>
              <a:t>框架下，会生成一个扩展所有满足上述要求</a:t>
            </a:r>
            <a:r>
              <a:rPr lang="en-US" altLang="zh-CN" sz="1600" b="0" dirty="0">
                <a:solidFill>
                  <a:schemeClr val="tx1"/>
                </a:solidFill>
                <a:effectLst/>
                <a:latin typeface="Consolas" panose="020B0609020204030204" pitchFamily="49" charset="0"/>
              </a:rPr>
              <a:t>3</a:t>
            </a:r>
            <a:r>
              <a:rPr lang="zh-CN" altLang="en-US" sz="1600" b="0" dirty="0">
                <a:solidFill>
                  <a:schemeClr val="tx1"/>
                </a:solidFill>
                <a:effectLst/>
                <a:latin typeface="Consolas" panose="020B0609020204030204" pitchFamily="49" charset="0"/>
              </a:rPr>
              <a:t>的</a:t>
            </a:r>
            <a:r>
              <a:rPr lang="en-US" altLang="zh-CN" sz="1600" b="0" dirty="0">
                <a:solidFill>
                  <a:schemeClr val="tx1"/>
                </a:solidFill>
                <a:effectLst/>
                <a:latin typeface="Consolas" panose="020B0609020204030204" pitchFamily="49" charset="0"/>
              </a:rPr>
              <a:t>path</a:t>
            </a:r>
            <a:r>
              <a:rPr lang="zh-CN" altLang="en-US" sz="1600" b="0" dirty="0">
                <a:solidFill>
                  <a:schemeClr val="tx1"/>
                </a:solidFill>
                <a:effectLst/>
                <a:latin typeface="Consolas" panose="020B0609020204030204" pitchFamily="49" charset="0"/>
              </a:rPr>
              <a:t>，随后使用上层</a:t>
            </a:r>
            <a:r>
              <a:rPr lang="en-US" altLang="zh-CN" sz="1600" b="0" dirty="0">
                <a:solidFill>
                  <a:schemeClr val="tx1"/>
                </a:solidFill>
                <a:effectLst/>
                <a:latin typeface="Consolas" panose="020B0609020204030204" pitchFamily="49" charset="0"/>
              </a:rPr>
              <a:t>filter</a:t>
            </a:r>
            <a:r>
              <a:rPr lang="zh-CN" altLang="en-US" sz="1600" b="0" dirty="0">
                <a:solidFill>
                  <a:schemeClr val="tx1"/>
                </a:solidFill>
                <a:effectLst/>
                <a:latin typeface="Consolas" panose="020B0609020204030204" pitchFamily="49" charset="0"/>
              </a:rPr>
              <a:t>算子过滤，筛选出符合条件的</a:t>
            </a:r>
            <a:r>
              <a:rPr lang="en-US" altLang="zh-CN" sz="1600" b="0" dirty="0">
                <a:solidFill>
                  <a:schemeClr val="tx1"/>
                </a:solidFill>
                <a:effectLst/>
                <a:latin typeface="Consolas" panose="020B0609020204030204" pitchFamily="49" charset="0"/>
              </a:rPr>
              <a:t>path</a:t>
            </a:r>
            <a:r>
              <a:rPr lang="zh-CN" altLang="en-US" sz="1600" b="0" dirty="0">
                <a:solidFill>
                  <a:schemeClr val="tx1"/>
                </a:solidFill>
                <a:effectLst/>
                <a:latin typeface="Consolas" panose="020B0609020204030204" pitchFamily="49" charset="0"/>
              </a:rPr>
              <a:t>，这样执行会生成大量中间结果，浪费资源。</a:t>
            </a:r>
            <a:endParaRPr lang="en-US" altLang="zh-CN" sz="1600" b="0" dirty="0">
              <a:solidFill>
                <a:schemeClr val="tx1"/>
              </a:solidFill>
              <a:effectLst/>
              <a:latin typeface="Consolas" panose="020B0609020204030204" pitchFamily="49" charset="0"/>
            </a:endParaRPr>
          </a:p>
          <a:p>
            <a:pPr marL="0" indent="0">
              <a:buNone/>
            </a:pPr>
            <a:r>
              <a:rPr lang="zh-CN" altLang="en-US" sz="1600" b="0" dirty="0">
                <a:solidFill>
                  <a:schemeClr val="tx1"/>
                </a:solidFill>
                <a:effectLst/>
                <a:latin typeface="Consolas" panose="020B0609020204030204" pitchFamily="49" charset="0"/>
              </a:rPr>
              <a:t>希望能够实现一边</a:t>
            </a:r>
            <a:r>
              <a:rPr lang="en-US" altLang="zh-CN" sz="1600" b="0" dirty="0">
                <a:solidFill>
                  <a:schemeClr val="tx1"/>
                </a:solidFill>
                <a:effectLst/>
                <a:latin typeface="Consolas" panose="020B0609020204030204" pitchFamily="49" charset="0"/>
              </a:rPr>
              <a:t>expand</a:t>
            </a:r>
            <a:r>
              <a:rPr lang="zh-CN" altLang="en-US" sz="1600" b="0" dirty="0">
                <a:solidFill>
                  <a:schemeClr val="tx1"/>
                </a:solidFill>
                <a:effectLst/>
                <a:latin typeface="Consolas" panose="020B0609020204030204" pitchFamily="49" charset="0"/>
              </a:rPr>
              <a:t>一边使用</a:t>
            </a:r>
            <a:r>
              <a:rPr lang="en-US" altLang="zh-CN" sz="1600" b="0" dirty="0">
                <a:solidFill>
                  <a:schemeClr val="tx1"/>
                </a:solidFill>
                <a:effectLst/>
                <a:latin typeface="Consolas" panose="020B0609020204030204" pitchFamily="49" charset="0"/>
              </a:rPr>
              <a:t>filter</a:t>
            </a:r>
            <a:r>
              <a:rPr lang="zh-CN" altLang="en-US" sz="1600" b="0" dirty="0">
                <a:solidFill>
                  <a:schemeClr val="tx1"/>
                </a:solidFill>
                <a:effectLst/>
                <a:latin typeface="Consolas" panose="020B0609020204030204" pitchFamily="49" charset="0"/>
              </a:rPr>
              <a:t>筛选，通过在当前</a:t>
            </a:r>
            <a:r>
              <a:rPr lang="en-US" altLang="zh-CN" sz="1600" b="0" dirty="0" err="1">
                <a:solidFill>
                  <a:schemeClr val="tx1"/>
                </a:solidFill>
                <a:effectLst/>
                <a:latin typeface="Consolas" panose="020B0609020204030204" pitchFamily="49" charset="0"/>
              </a:rPr>
              <a:t>rbo</a:t>
            </a:r>
            <a:r>
              <a:rPr lang="zh-CN" altLang="en-US" sz="1600" b="0" dirty="0">
                <a:solidFill>
                  <a:schemeClr val="tx1"/>
                </a:solidFill>
                <a:effectLst/>
                <a:latin typeface="Consolas" panose="020B0609020204030204" pitchFamily="49" charset="0"/>
              </a:rPr>
              <a:t>框架下添加一条</a:t>
            </a:r>
            <a:r>
              <a:rPr lang="en-US" altLang="zh-CN" sz="1600" b="0" dirty="0">
                <a:solidFill>
                  <a:schemeClr val="tx1"/>
                </a:solidFill>
                <a:effectLst/>
                <a:latin typeface="Consolas" panose="020B0609020204030204" pitchFamily="49" charset="0"/>
              </a:rPr>
              <a:t>rule</a:t>
            </a:r>
            <a:r>
              <a:rPr lang="zh-CN" altLang="en-US" sz="1600" b="0" dirty="0">
                <a:solidFill>
                  <a:schemeClr val="tx1"/>
                </a:solidFill>
                <a:effectLst/>
                <a:latin typeface="Consolas" panose="020B0609020204030204" pitchFamily="49" charset="0"/>
              </a:rPr>
              <a:t>，将对</a:t>
            </a:r>
            <a:r>
              <a:rPr lang="en-US" altLang="zh-CN" sz="1600" b="0" dirty="0" err="1">
                <a:solidFill>
                  <a:schemeClr val="tx1"/>
                </a:solidFill>
                <a:effectLst/>
                <a:latin typeface="Consolas" panose="020B0609020204030204" pitchFamily="49" charset="0"/>
              </a:rPr>
              <a:t>varlen</a:t>
            </a:r>
            <a:r>
              <a:rPr lang="zh-CN" altLang="en-US" sz="1600" b="0" dirty="0">
                <a:solidFill>
                  <a:schemeClr val="tx1"/>
                </a:solidFill>
                <a:effectLst/>
                <a:latin typeface="Consolas" panose="020B0609020204030204" pitchFamily="49" charset="0"/>
              </a:rPr>
              <a:t>上的约束条件</a:t>
            </a:r>
            <a:r>
              <a:rPr lang="en-US" altLang="zh-CN" sz="1600" b="0" dirty="0">
                <a:solidFill>
                  <a:schemeClr val="tx1"/>
                </a:solidFill>
                <a:effectLst/>
                <a:latin typeface="Consolas" panose="020B0609020204030204" pitchFamily="49" charset="0"/>
              </a:rPr>
              <a:t>filter</a:t>
            </a:r>
            <a:r>
              <a:rPr lang="zh-CN" altLang="en-US" sz="1600" b="0" dirty="0">
                <a:solidFill>
                  <a:schemeClr val="tx1"/>
                </a:solidFill>
                <a:effectLst/>
                <a:latin typeface="Consolas" panose="020B0609020204030204" pitchFamily="49" charset="0"/>
              </a:rPr>
              <a:t>下推到算子</a:t>
            </a:r>
            <a:r>
              <a:rPr lang="en-US" altLang="zh-CN" sz="1600" b="0" dirty="0" err="1">
                <a:solidFill>
                  <a:schemeClr val="tx1"/>
                </a:solidFill>
                <a:effectLst/>
                <a:latin typeface="Consolas" panose="020B0609020204030204" pitchFamily="49" charset="0"/>
              </a:rPr>
              <a:t>op_var_len_expand</a:t>
            </a:r>
            <a:r>
              <a:rPr lang="zh-CN" altLang="en-US" sz="1600" b="0" dirty="0">
                <a:solidFill>
                  <a:schemeClr val="tx1"/>
                </a:solidFill>
                <a:effectLst/>
                <a:latin typeface="Consolas" panose="020B0609020204030204" pitchFamily="49" charset="0"/>
              </a:rPr>
              <a:t>中，记录下</a:t>
            </a:r>
            <a:r>
              <a:rPr lang="en-US" altLang="zh-CN" sz="1600" b="0" dirty="0">
                <a:solidFill>
                  <a:schemeClr val="tx1"/>
                </a:solidFill>
                <a:effectLst/>
                <a:latin typeface="Consolas" panose="020B0609020204030204" pitchFamily="49" charset="0"/>
              </a:rPr>
              <a:t>filter</a:t>
            </a:r>
            <a:r>
              <a:rPr lang="zh-CN" altLang="en-US" sz="1600" b="0" dirty="0">
                <a:solidFill>
                  <a:schemeClr val="tx1"/>
                </a:solidFill>
                <a:effectLst/>
                <a:latin typeface="Consolas" panose="020B0609020204030204" pitchFamily="49" charset="0"/>
              </a:rPr>
              <a:t>使用的函数，以及需要处理的对象。</a:t>
            </a:r>
          </a:p>
        </p:txBody>
      </p:sp>
      <p:sp>
        <p:nvSpPr>
          <p:cNvPr id="26" name="内容占位符 17">
            <a:extLst>
              <a:ext uri="{FF2B5EF4-FFF2-40B4-BE49-F238E27FC236}">
                <a16:creationId xmlns:a16="http://schemas.microsoft.com/office/drawing/2014/main" id="{4D0375F2-A5C3-4C44-9978-A8258EEE271A}"/>
              </a:ext>
            </a:extLst>
          </p:cNvPr>
          <p:cNvSpPr txBox="1">
            <a:spLocks/>
          </p:cNvSpPr>
          <p:nvPr/>
        </p:nvSpPr>
        <p:spPr>
          <a:xfrm>
            <a:off x="6341276" y="1540835"/>
            <a:ext cx="5110161" cy="48691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solidFill>
                  <a:schemeClr val="tx1"/>
                </a:solidFill>
                <a:effectLst/>
                <a:latin typeface="Consolas" panose="020B0609020204030204" pitchFamily="49" charset="0"/>
              </a:rPr>
              <a:t>计划实现</a:t>
            </a:r>
            <a:br>
              <a:rPr lang="zh-CN" altLang="en-US" sz="1600" b="0" dirty="0">
                <a:solidFill>
                  <a:schemeClr val="tx1"/>
                </a:solidFill>
                <a:effectLst/>
                <a:latin typeface="Consolas" panose="020B0609020204030204" pitchFamily="49" charset="0"/>
              </a:rPr>
            </a:br>
            <a:r>
              <a:rPr lang="en-US" altLang="zh-CN" sz="1600" b="0" dirty="0">
                <a:solidFill>
                  <a:schemeClr val="tx1"/>
                </a:solidFill>
                <a:effectLst/>
                <a:latin typeface="Consolas" panose="020B0609020204030204" pitchFamily="49" charset="0"/>
              </a:rPr>
              <a:t>1.</a:t>
            </a:r>
            <a:r>
              <a:rPr lang="zh-CN" altLang="en-US" sz="1600" b="0" dirty="0">
                <a:solidFill>
                  <a:schemeClr val="tx1"/>
                </a:solidFill>
                <a:effectLst/>
                <a:latin typeface="Consolas" panose="020B0609020204030204" pitchFamily="49" charset="0"/>
              </a:rPr>
              <a:t> 增加</a:t>
            </a:r>
            <a:r>
              <a:rPr lang="en-US" altLang="zh-CN" sz="1600" b="0" dirty="0">
                <a:solidFill>
                  <a:schemeClr val="tx1"/>
                </a:solidFill>
                <a:effectLst/>
                <a:latin typeface="Consolas" panose="020B0609020204030204" pitchFamily="49" charset="0"/>
              </a:rPr>
              <a:t>rule</a:t>
            </a:r>
            <a:r>
              <a:rPr lang="zh-CN" altLang="en-US" sz="1600" b="0" dirty="0">
                <a:solidFill>
                  <a:schemeClr val="tx1"/>
                </a:solidFill>
                <a:effectLst/>
                <a:latin typeface="Consolas" panose="020B0609020204030204" pitchFamily="49" charset="0"/>
              </a:rPr>
              <a:t>，采用结构记录下</a:t>
            </a:r>
            <a:r>
              <a:rPr lang="en-US" altLang="zh-CN" sz="1600" b="0" dirty="0">
                <a:solidFill>
                  <a:schemeClr val="tx1"/>
                </a:solidFill>
                <a:effectLst/>
                <a:latin typeface="Consolas" panose="020B0609020204030204" pitchFamily="49" charset="0"/>
              </a:rPr>
              <a:t>filter</a:t>
            </a:r>
            <a:r>
              <a:rPr lang="zh-CN" altLang="en-US" sz="1600" b="0" dirty="0">
                <a:solidFill>
                  <a:schemeClr val="tx1"/>
                </a:solidFill>
                <a:effectLst/>
                <a:latin typeface="Consolas" panose="020B0609020204030204" pitchFamily="49" charset="0"/>
              </a:rPr>
              <a:t>中，与</a:t>
            </a:r>
            <a:r>
              <a:rPr lang="en-US" altLang="zh-CN" sz="1600" b="0" dirty="0">
                <a:solidFill>
                  <a:schemeClr val="tx1"/>
                </a:solidFill>
                <a:effectLst/>
                <a:latin typeface="Consolas" panose="020B0609020204030204" pitchFamily="49" charset="0"/>
              </a:rPr>
              <a:t>path</a:t>
            </a:r>
            <a:r>
              <a:rPr lang="zh-CN" altLang="en-US" sz="1600" b="0" dirty="0">
                <a:solidFill>
                  <a:schemeClr val="tx1"/>
                </a:solidFill>
                <a:effectLst/>
                <a:latin typeface="Consolas" panose="020B0609020204030204" pitchFamily="49" charset="0"/>
              </a:rPr>
              <a:t>相关的过滤条件。如果有剩余的条件，那么需要保留该</a:t>
            </a:r>
            <a:r>
              <a:rPr lang="en-US" altLang="zh-CN" sz="1600" b="0" dirty="0">
                <a:solidFill>
                  <a:schemeClr val="tx1"/>
                </a:solidFill>
                <a:effectLst/>
                <a:latin typeface="Consolas" panose="020B0609020204030204" pitchFamily="49" charset="0"/>
              </a:rPr>
              <a:t>filter</a:t>
            </a:r>
            <a:r>
              <a:rPr lang="zh-CN" altLang="en-US" sz="1600" b="0" dirty="0">
                <a:solidFill>
                  <a:schemeClr val="tx1"/>
                </a:solidFill>
                <a:effectLst/>
                <a:latin typeface="Consolas" panose="020B0609020204030204" pitchFamily="49" charset="0"/>
              </a:rPr>
              <a:t>算子，如果没有，那么可以删除该</a:t>
            </a:r>
            <a:r>
              <a:rPr lang="en-US" altLang="zh-CN" sz="1600" b="0" dirty="0">
                <a:solidFill>
                  <a:schemeClr val="tx1"/>
                </a:solidFill>
                <a:effectLst/>
                <a:latin typeface="Consolas" panose="020B0609020204030204" pitchFamily="49" charset="0"/>
              </a:rPr>
              <a:t>filter</a:t>
            </a:r>
            <a:r>
              <a:rPr lang="zh-CN" altLang="en-US" sz="1600" b="0" dirty="0">
                <a:solidFill>
                  <a:schemeClr val="tx1"/>
                </a:solidFill>
                <a:effectLst/>
                <a:latin typeface="Consolas" panose="020B0609020204030204" pitchFamily="49" charset="0"/>
              </a:rPr>
              <a:t>算子。</a:t>
            </a:r>
          </a:p>
          <a:p>
            <a:pPr marL="0" indent="0">
              <a:buNone/>
            </a:pPr>
            <a:r>
              <a:rPr lang="en-US" altLang="zh-CN" sz="1600" b="0" dirty="0">
                <a:solidFill>
                  <a:schemeClr val="tx1"/>
                </a:solidFill>
                <a:effectLst/>
                <a:latin typeface="Consolas" panose="020B0609020204030204" pitchFamily="49" charset="0"/>
              </a:rPr>
              <a:t>2.</a:t>
            </a:r>
            <a:r>
              <a:rPr lang="zh-CN" altLang="en-US" sz="1600" b="0" dirty="0">
                <a:solidFill>
                  <a:schemeClr val="tx1"/>
                </a:solidFill>
                <a:effectLst/>
                <a:latin typeface="Consolas" panose="020B0609020204030204" pitchFamily="49" charset="0"/>
              </a:rPr>
              <a:t> 记录过滤条件。根据优化场景分析，目前有四种需要处理的条件，定义四种不同的</a:t>
            </a:r>
            <a:r>
              <a:rPr lang="en-US" altLang="zh-CN" sz="1600" b="0" dirty="0" err="1">
                <a:solidFill>
                  <a:schemeClr val="tx1"/>
                </a:solidFill>
                <a:effectLst/>
                <a:latin typeface="Consolas" panose="020B0609020204030204" pitchFamily="49" charset="0"/>
              </a:rPr>
              <a:t>var_len_expand_predicate</a:t>
            </a:r>
            <a:r>
              <a:rPr lang="zh-CN" altLang="en-US" sz="1600" b="0" dirty="0">
                <a:solidFill>
                  <a:schemeClr val="tx1"/>
                </a:solidFill>
                <a:effectLst/>
                <a:latin typeface="Consolas" panose="020B0609020204030204" pitchFamily="49" charset="0"/>
              </a:rPr>
              <a:t>类。如果是</a:t>
            </a:r>
            <a:r>
              <a:rPr lang="en-US" altLang="zh-CN" sz="1600" b="0" dirty="0">
                <a:solidFill>
                  <a:schemeClr val="tx1"/>
                </a:solidFill>
                <a:effectLst/>
                <a:latin typeface="Consolas" panose="020B0609020204030204" pitchFamily="49" charset="0"/>
              </a:rPr>
              <a:t>head</a:t>
            </a:r>
            <a:r>
              <a:rPr lang="zh-CN" altLang="en-US" sz="1600" b="0" dirty="0">
                <a:solidFill>
                  <a:schemeClr val="tx1"/>
                </a:solidFill>
                <a:effectLst/>
                <a:latin typeface="Consolas" panose="020B0609020204030204" pitchFamily="49" charset="0"/>
              </a:rPr>
              <a:t>和</a:t>
            </a:r>
            <a:r>
              <a:rPr lang="en-US" altLang="zh-CN" sz="1600" b="0" dirty="0">
                <a:solidFill>
                  <a:schemeClr val="tx1"/>
                </a:solidFill>
                <a:effectLst/>
                <a:latin typeface="Consolas" panose="020B0609020204030204" pitchFamily="49" charset="0"/>
              </a:rPr>
              <a:t>last</a:t>
            </a:r>
            <a:r>
              <a:rPr lang="zh-CN" altLang="en-US" sz="1600" b="0" dirty="0">
                <a:solidFill>
                  <a:schemeClr val="tx1"/>
                </a:solidFill>
                <a:effectLst/>
                <a:latin typeface="Consolas" panose="020B0609020204030204" pitchFamily="49" charset="0"/>
              </a:rPr>
              <a:t>还需要记录下操作符和相应的操作数。</a:t>
            </a:r>
          </a:p>
          <a:p>
            <a:pPr marL="0" indent="0">
              <a:buNone/>
            </a:pPr>
            <a:r>
              <a:rPr lang="en-US" altLang="zh-CN" sz="1600" b="0" dirty="0">
                <a:solidFill>
                  <a:schemeClr val="tx1"/>
                </a:solidFill>
                <a:effectLst/>
                <a:latin typeface="Consolas" panose="020B0609020204030204" pitchFamily="49" charset="0"/>
              </a:rPr>
              <a:t>3.</a:t>
            </a:r>
            <a:r>
              <a:rPr lang="zh-CN" altLang="en-US" sz="1600" b="0" dirty="0">
                <a:solidFill>
                  <a:schemeClr val="tx1"/>
                </a:solidFill>
                <a:effectLst/>
                <a:latin typeface="Consolas" panose="020B0609020204030204" pitchFamily="49" charset="0"/>
              </a:rPr>
              <a:t> 记录下</a:t>
            </a:r>
            <a:r>
              <a:rPr lang="en-US" altLang="zh-CN" sz="1600" b="0" dirty="0">
                <a:solidFill>
                  <a:schemeClr val="tx1"/>
                </a:solidFill>
                <a:effectLst/>
                <a:latin typeface="Consolas" panose="020B0609020204030204" pitchFamily="49" charset="0"/>
              </a:rPr>
              <a:t>hop</a:t>
            </a:r>
            <a:r>
              <a:rPr lang="zh-CN" altLang="en-US" sz="1600" b="0" dirty="0">
                <a:solidFill>
                  <a:schemeClr val="tx1"/>
                </a:solidFill>
                <a:effectLst/>
                <a:latin typeface="Consolas" panose="020B0609020204030204" pitchFamily="49" charset="0"/>
              </a:rPr>
              <a:t>约束，这个在算子原本的实现中已经完成，需要考虑的是如何使用。</a:t>
            </a:r>
            <a:endParaRPr lang="zh-CN" altLang="en-US" sz="1600" dirty="0">
              <a:solidFill>
                <a:schemeClr val="tx1"/>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rmAutofit/>
          </a:bodyPr>
          <a:lstStyle/>
          <a:p>
            <a:r>
              <a:rPr lang="zh-CN" altLang="en-US" dirty="0">
                <a:cs typeface="Segoe UI Light" panose="020B0502040204020203" pitchFamily="34" charset="0"/>
              </a:rPr>
              <a:t>算法思路 </a:t>
            </a:r>
            <a:r>
              <a:rPr lang="zh-CN" altLang="en-US" dirty="0">
                <a:effectLst/>
                <a:latin typeface="Consolas" panose="020B0609020204030204" pitchFamily="49" charset="0"/>
              </a:rPr>
              <a:t>修改算子边扩展边剪枝</a:t>
            </a:r>
            <a:endParaRPr lang="zh-CN" altLang="en-US" dirty="0">
              <a:cs typeface="Segoe UI Light" panose="020B0502040204020203" pitchFamily="34" charset="0"/>
            </a:endParaRPr>
          </a:p>
        </p:txBody>
      </p:sp>
      <p:sp>
        <p:nvSpPr>
          <p:cNvPr id="5" name="内容占位符 4"/>
          <p:cNvSpPr>
            <a:spLocks noGrp="1"/>
          </p:cNvSpPr>
          <p:nvPr>
            <p:ph sz="half" idx="4294967295"/>
          </p:nvPr>
        </p:nvSpPr>
        <p:spPr>
          <a:xfrm>
            <a:off x="541610" y="1431010"/>
            <a:ext cx="4557164" cy="4790886"/>
          </a:xfrm>
        </p:spPr>
        <p:txBody>
          <a:bodyPr vert="horz" lIns="91440" tIns="45720" rIns="91440" bIns="45720" rtlCol="0">
            <a:normAutofit/>
          </a:bodyPr>
          <a:lstStyle/>
          <a:p>
            <a:r>
              <a:rPr lang="zh-CN" altLang="en-US" sz="1600" b="1" dirty="0">
                <a:effectLst/>
                <a:latin typeface="Consolas" panose="020B0609020204030204" pitchFamily="49" charset="0"/>
              </a:rPr>
              <a:t>目的</a:t>
            </a:r>
            <a:br>
              <a:rPr lang="zh-CN" altLang="en-US" sz="1600" b="0" dirty="0">
                <a:effectLst/>
                <a:latin typeface="Consolas" panose="020B0609020204030204" pitchFamily="49" charset="0"/>
              </a:rPr>
            </a:br>
            <a:r>
              <a:rPr lang="zh-CN" altLang="en-US" sz="1600" b="0" dirty="0">
                <a:effectLst/>
                <a:latin typeface="Consolas" panose="020B0609020204030204" pitchFamily="49" charset="0"/>
              </a:rPr>
              <a:t>在算子</a:t>
            </a:r>
            <a:r>
              <a:rPr lang="en-US" altLang="zh-CN" sz="1600" b="0" dirty="0" err="1">
                <a:effectLst/>
                <a:latin typeface="Consolas" panose="020B0609020204030204" pitchFamily="49" charset="0"/>
              </a:rPr>
              <a:t>op_var_len_expand</a:t>
            </a:r>
            <a:r>
              <a:rPr lang="zh-CN" altLang="en-US" sz="1600" b="0" dirty="0">
                <a:effectLst/>
                <a:latin typeface="Consolas" panose="020B0609020204030204" pitchFamily="49" charset="0"/>
              </a:rPr>
              <a:t>中，会按照</a:t>
            </a:r>
            <a:r>
              <a:rPr lang="en-US" altLang="zh-CN" sz="1600" b="0" dirty="0">
                <a:effectLst/>
                <a:latin typeface="Consolas" panose="020B0609020204030204" pitchFamily="49" charset="0"/>
              </a:rPr>
              <a:t>hop</a:t>
            </a:r>
            <a:r>
              <a:rPr lang="zh-CN" altLang="en-US" sz="1600" b="0" dirty="0">
                <a:effectLst/>
                <a:latin typeface="Consolas" panose="020B0609020204030204" pitchFamily="49" charset="0"/>
              </a:rPr>
              <a:t>由小到大的顺序输出所有满足长度的</a:t>
            </a:r>
            <a:r>
              <a:rPr lang="en-US" altLang="zh-CN" sz="1600" b="0" dirty="0">
                <a:effectLst/>
                <a:latin typeface="Consolas" panose="020B0609020204030204" pitchFamily="49" charset="0"/>
              </a:rPr>
              <a:t>path</a:t>
            </a:r>
            <a:r>
              <a:rPr lang="zh-CN" altLang="en-US" sz="1600" b="0" dirty="0">
                <a:effectLst/>
                <a:latin typeface="Consolas" panose="020B0609020204030204" pitchFamily="49" charset="0"/>
              </a:rPr>
              <a:t>，但这些</a:t>
            </a:r>
            <a:r>
              <a:rPr lang="en-US" altLang="zh-CN" sz="1600" b="0" dirty="0">
                <a:effectLst/>
                <a:latin typeface="Consolas" panose="020B0609020204030204" pitchFamily="49" charset="0"/>
              </a:rPr>
              <a:t>path</a:t>
            </a:r>
            <a:r>
              <a:rPr lang="zh-CN" altLang="en-US" sz="1600" b="0" dirty="0">
                <a:effectLst/>
                <a:latin typeface="Consolas" panose="020B0609020204030204" pitchFamily="49" charset="0"/>
              </a:rPr>
              <a:t>中有大部分会被上层</a:t>
            </a:r>
            <a:r>
              <a:rPr lang="en-US" altLang="zh-CN" sz="1600" b="0" dirty="0">
                <a:effectLst/>
                <a:latin typeface="Consolas" panose="020B0609020204030204" pitchFamily="49" charset="0"/>
              </a:rPr>
              <a:t>filter</a:t>
            </a:r>
            <a:r>
              <a:rPr lang="zh-CN" altLang="en-US" sz="1600" b="0" dirty="0">
                <a:effectLst/>
                <a:latin typeface="Consolas" panose="020B0609020204030204" pitchFamily="49" charset="0"/>
              </a:rPr>
              <a:t>过滤，如果能够将约束条件下推到算子中处理，能够节约大部分开销。</a:t>
            </a:r>
            <a:endParaRPr lang="zh-CN" altLang="en-US" sz="1600" dirty="0">
              <a:cs typeface="Segoe UI" panose="020B0502040204020203" pitchFamily="34" charset="0"/>
            </a:endParaRPr>
          </a:p>
        </p:txBody>
      </p:sp>
      <p:sp>
        <p:nvSpPr>
          <p:cNvPr id="8" name="内容占位符 4">
            <a:extLst>
              <a:ext uri="{FF2B5EF4-FFF2-40B4-BE49-F238E27FC236}">
                <a16:creationId xmlns:a16="http://schemas.microsoft.com/office/drawing/2014/main" id="{29862190-F112-4D96-8611-F43F22B2F8E7}"/>
              </a:ext>
            </a:extLst>
          </p:cNvPr>
          <p:cNvSpPr txBox="1">
            <a:spLocks/>
          </p:cNvSpPr>
          <p:nvPr/>
        </p:nvSpPr>
        <p:spPr>
          <a:xfrm>
            <a:off x="6096000" y="1431010"/>
            <a:ext cx="4557164" cy="4790886"/>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zh-CN" altLang="en-US" sz="1400" b="1" dirty="0">
                <a:latin typeface="Consolas" panose="020B0609020204030204" pitchFamily="49" charset="0"/>
              </a:rPr>
              <a:t>计划实现</a:t>
            </a:r>
            <a:br>
              <a:rPr lang="zh-CN" altLang="en-US" sz="1400" dirty="0">
                <a:latin typeface="Consolas" panose="020B0609020204030204" pitchFamily="49" charset="0"/>
              </a:rPr>
            </a:br>
            <a:r>
              <a:rPr lang="en-US" altLang="zh-CN" sz="1400" dirty="0">
                <a:latin typeface="Consolas" panose="020B0609020204030204" pitchFamily="49" charset="0"/>
              </a:rPr>
              <a:t>1.</a:t>
            </a:r>
            <a:r>
              <a:rPr lang="zh-CN" altLang="en-US" sz="1400" dirty="0">
                <a:latin typeface="Consolas" panose="020B0609020204030204" pitchFamily="49" charset="0"/>
              </a:rPr>
              <a:t> 设计一个数组，并且动态维护之，用于存储记录当前正在处理的</a:t>
            </a:r>
            <a:r>
              <a:rPr lang="en-US" altLang="zh-CN" sz="1400" dirty="0">
                <a:latin typeface="Consolas" panose="020B0609020204030204" pitchFamily="49" charset="0"/>
              </a:rPr>
              <a:t>node</a:t>
            </a:r>
            <a:r>
              <a:rPr lang="zh-CN" altLang="en-US" sz="1400" dirty="0">
                <a:latin typeface="Consolas" panose="020B0609020204030204" pitchFamily="49" charset="0"/>
              </a:rPr>
              <a:t>的指针。</a:t>
            </a:r>
          </a:p>
          <a:p>
            <a:r>
              <a:rPr lang="en-US" altLang="zh-CN" sz="1400" dirty="0">
                <a:latin typeface="Consolas" panose="020B0609020204030204" pitchFamily="49" charset="0"/>
              </a:rPr>
              <a:t>2.</a:t>
            </a:r>
            <a:r>
              <a:rPr lang="zh-CN" altLang="en-US" sz="1400" dirty="0">
                <a:latin typeface="Consolas" panose="020B0609020204030204" pitchFamily="49" charset="0"/>
              </a:rPr>
              <a:t> 对于搜索的第一个结点，在加入数组前，检查有无</a:t>
            </a:r>
            <a:r>
              <a:rPr lang="en-US" altLang="zh-CN" sz="1400" dirty="0">
                <a:latin typeface="Consolas" panose="020B0609020204030204" pitchFamily="49" charset="0"/>
              </a:rPr>
              <a:t>head</a:t>
            </a:r>
            <a:r>
              <a:rPr lang="zh-CN" altLang="en-US" sz="1400" dirty="0">
                <a:latin typeface="Consolas" panose="020B0609020204030204" pitchFamily="49" charset="0"/>
              </a:rPr>
              <a:t>约束并判断是否要加入。</a:t>
            </a:r>
          </a:p>
          <a:p>
            <a:r>
              <a:rPr lang="en-US" altLang="zh-CN" sz="1400" dirty="0">
                <a:latin typeface="Consolas" panose="020B0609020204030204" pitchFamily="49" charset="0"/>
              </a:rPr>
              <a:t>3.</a:t>
            </a:r>
            <a:r>
              <a:rPr lang="zh-CN" altLang="en-US" sz="1400" dirty="0">
                <a:latin typeface="Consolas" panose="020B0609020204030204" pitchFamily="49" charset="0"/>
              </a:rPr>
              <a:t> 在后续</a:t>
            </a:r>
            <a:r>
              <a:rPr lang="en-US" altLang="zh-CN" sz="1400" dirty="0">
                <a:latin typeface="Consolas" panose="020B0609020204030204" pitchFamily="49" charset="0"/>
              </a:rPr>
              <a:t>expand</a:t>
            </a:r>
            <a:r>
              <a:rPr lang="zh-CN" altLang="en-US" sz="1400" dirty="0">
                <a:latin typeface="Consolas" panose="020B0609020204030204" pitchFamily="49" charset="0"/>
              </a:rPr>
              <a:t>过程中，每当从当前数组最后一位的出边扩展时，加入数组前，判断当前边的时间戳和当前数组最后一位的记录下的时间戳的大小关系。首先需要检查是否满足升序降序顺序。其次，如果有，需要判断是否满足</a:t>
            </a:r>
            <a:r>
              <a:rPr lang="en-US" altLang="zh-CN" sz="1400" dirty="0">
                <a:latin typeface="Consolas" panose="020B0609020204030204" pitchFamily="49" charset="0"/>
              </a:rPr>
              <a:t>head</a:t>
            </a:r>
            <a:r>
              <a:rPr lang="zh-CN" altLang="en-US" sz="1400" dirty="0">
                <a:latin typeface="Consolas" panose="020B0609020204030204" pitchFamily="49" charset="0"/>
              </a:rPr>
              <a:t>约束条件，这是因为可能存在无长度上限约束的</a:t>
            </a:r>
            <a:r>
              <a:rPr lang="en-US" altLang="zh-CN" sz="1400" dirty="0">
                <a:latin typeface="Consolas" panose="020B0609020204030204" pitchFamily="49" charset="0"/>
              </a:rPr>
              <a:t>path</a:t>
            </a:r>
            <a:r>
              <a:rPr lang="zh-CN" altLang="en-US" sz="1400" dirty="0">
                <a:latin typeface="Consolas" panose="020B0609020204030204" pitchFamily="49" charset="0"/>
              </a:rPr>
              <a:t>。</a:t>
            </a:r>
            <a:endParaRPr lang="en-US" altLang="zh-CN" sz="1400" dirty="0">
              <a:latin typeface="Consolas" panose="020B0609020204030204" pitchFamily="49" charset="0"/>
            </a:endParaRPr>
          </a:p>
          <a:p>
            <a:r>
              <a:rPr lang="en-US" altLang="zh-CN" sz="1400" dirty="0">
                <a:latin typeface="Consolas" panose="020B0609020204030204" pitchFamily="49" charset="0"/>
              </a:rPr>
              <a:t>4. </a:t>
            </a:r>
            <a:r>
              <a:rPr lang="zh-CN" altLang="en-US" sz="1400" dirty="0">
                <a:latin typeface="Consolas" panose="020B0609020204030204" pitchFamily="49" charset="0"/>
              </a:rPr>
              <a:t>对于最大最小值约束，维护相应的最大最小值，在每次</a:t>
            </a:r>
            <a:r>
              <a:rPr lang="en-US" altLang="zh-CN" sz="1400" dirty="0">
                <a:latin typeface="Consolas" panose="020B0609020204030204" pitchFamily="49" charset="0"/>
              </a:rPr>
              <a:t>expand</a:t>
            </a:r>
            <a:r>
              <a:rPr lang="zh-CN" altLang="en-US" sz="1400" dirty="0">
                <a:latin typeface="Consolas" panose="020B0609020204030204" pitchFamily="49" charset="0"/>
              </a:rPr>
              <a:t>加入数组前检查约束。</a:t>
            </a:r>
            <a:endParaRPr lang="zh-CN" altLang="en-US" sz="1400" dirty="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lvl="0" rtl="0"/>
            <a:r>
              <a:rPr lang="zh-CN" altLang="en-US" dirty="0">
                <a:cs typeface="Segoe UI Light" panose="020B0502040204020203" pitchFamily="34" charset="0"/>
              </a:rPr>
              <a:t>计划实现</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10943423" cy="3978275"/>
          </a:xfrm>
        </p:spPr>
        <p:txBody>
          <a:bodyPr vert="horz" lIns="91440" tIns="45720" rIns="91440" bIns="45720" rtlCol="0">
            <a:normAutofit/>
          </a:bodyPr>
          <a:lstStyle/>
          <a:p>
            <a:pPr marL="228600" indent="-228600" rtl="0">
              <a:lnSpc>
                <a:spcPts val="1800"/>
              </a:lnSpc>
              <a:spcBef>
                <a:spcPts val="1000"/>
              </a:spcBef>
              <a:spcAft>
                <a:spcPts val="2000"/>
              </a:spcAft>
              <a:buFont typeface="+mj-lt"/>
              <a:buAutoNum type="arabicPeriod"/>
            </a:pPr>
            <a:r>
              <a:rPr lang="zh-CN" altLang="en-US" sz="1600" dirty="0">
                <a:solidFill>
                  <a:prstClr val="black">
                    <a:lumMod val="75000"/>
                    <a:lumOff val="25000"/>
                  </a:prstClr>
                </a:solidFill>
                <a:cs typeface="Segoe UI" panose="020B0502040204020203" pitchFamily="34" charset="0"/>
              </a:rPr>
              <a:t>概念验证：自己实现框架，实现非递归</a:t>
            </a:r>
            <a:r>
              <a:rPr lang="en-US" altLang="zh-CN" sz="1600" dirty="0">
                <a:solidFill>
                  <a:prstClr val="black">
                    <a:lumMod val="75000"/>
                    <a:lumOff val="25000"/>
                  </a:prstClr>
                </a:solidFill>
                <a:cs typeface="Segoe UI" panose="020B0502040204020203" pitchFamily="34" charset="0"/>
              </a:rPr>
              <a:t>DFS</a:t>
            </a:r>
            <a:r>
              <a:rPr lang="zh-CN" altLang="en-US" sz="1600" dirty="0">
                <a:solidFill>
                  <a:prstClr val="black">
                    <a:lumMod val="75000"/>
                    <a:lumOff val="25000"/>
                  </a:prstClr>
                </a:solidFill>
                <a:cs typeface="Segoe UI" panose="020B0502040204020203" pitchFamily="34" charset="0"/>
              </a:rPr>
              <a:t>算法，带</a:t>
            </a:r>
            <a:r>
              <a:rPr lang="en-US" altLang="zh-CN" sz="1600" dirty="0">
                <a:solidFill>
                  <a:prstClr val="black">
                    <a:lumMod val="75000"/>
                    <a:lumOff val="25000"/>
                  </a:prstClr>
                </a:solidFill>
                <a:cs typeface="Segoe UI" panose="020B0502040204020203" pitchFamily="34" charset="0"/>
              </a:rPr>
              <a:t>property</a:t>
            </a:r>
            <a:r>
              <a:rPr lang="zh-CN" altLang="en-US" sz="1600" dirty="0">
                <a:solidFill>
                  <a:prstClr val="black">
                    <a:lumMod val="75000"/>
                    <a:lumOff val="25000"/>
                  </a:prstClr>
                </a:solidFill>
                <a:cs typeface="Segoe UI" panose="020B0502040204020203" pitchFamily="34" charset="0"/>
              </a:rPr>
              <a:t>的非递归</a:t>
            </a:r>
            <a:r>
              <a:rPr lang="en-US" altLang="zh-CN" sz="1600" dirty="0">
                <a:solidFill>
                  <a:prstClr val="black">
                    <a:lumMod val="75000"/>
                    <a:lumOff val="25000"/>
                  </a:prstClr>
                </a:solidFill>
                <a:cs typeface="Segoe UI" panose="020B0502040204020203" pitchFamily="34" charset="0"/>
              </a:rPr>
              <a:t>DFS</a:t>
            </a:r>
            <a:r>
              <a:rPr lang="zh-CN" altLang="en-US" sz="1600" dirty="0">
                <a:solidFill>
                  <a:prstClr val="black">
                    <a:lumMod val="75000"/>
                    <a:lumOff val="25000"/>
                  </a:prstClr>
                </a:solidFill>
                <a:cs typeface="Segoe UI" panose="020B0502040204020203" pitchFamily="34" charset="0"/>
              </a:rPr>
              <a:t>算法，带六种函数的非递归</a:t>
            </a:r>
            <a:r>
              <a:rPr lang="en-US" altLang="zh-CN" sz="1600" dirty="0">
                <a:solidFill>
                  <a:prstClr val="black">
                    <a:lumMod val="75000"/>
                    <a:lumOff val="25000"/>
                  </a:prstClr>
                </a:solidFill>
                <a:cs typeface="Segoe UI" panose="020B0502040204020203" pitchFamily="34" charset="0"/>
              </a:rPr>
              <a:t>DFS</a:t>
            </a:r>
            <a:r>
              <a:rPr lang="zh-CN" altLang="en-US" sz="1600" dirty="0">
                <a:solidFill>
                  <a:prstClr val="black">
                    <a:lumMod val="75000"/>
                    <a:lumOff val="25000"/>
                  </a:prstClr>
                </a:solidFill>
                <a:cs typeface="Segoe UI" panose="020B0502040204020203" pitchFamily="34" charset="0"/>
              </a:rPr>
              <a:t>算法 </a:t>
            </a:r>
            <a:r>
              <a:rPr lang="en-US" altLang="zh-CN" sz="1600" dirty="0">
                <a:solidFill>
                  <a:prstClr val="black">
                    <a:lumMod val="75000"/>
                    <a:lumOff val="25000"/>
                  </a:prstClr>
                </a:solidFill>
                <a:cs typeface="Segoe UI" panose="020B0502040204020203" pitchFamily="34" charset="0"/>
              </a:rPr>
              <a:t>5</a:t>
            </a:r>
            <a:r>
              <a:rPr lang="zh-CN" altLang="en-US" sz="1600" dirty="0">
                <a:solidFill>
                  <a:prstClr val="black">
                    <a:lumMod val="75000"/>
                    <a:lumOff val="25000"/>
                  </a:prstClr>
                </a:solidFill>
                <a:cs typeface="Segoe UI" panose="020B0502040204020203" pitchFamily="34" charset="0"/>
              </a:rPr>
              <a:t>天</a:t>
            </a:r>
            <a:endParaRPr lang="en-US" altLang="zh-CN" sz="1600" dirty="0">
              <a:solidFill>
                <a:prstClr val="black">
                  <a:lumMod val="75000"/>
                  <a:lumOff val="25000"/>
                </a:prstClr>
              </a:solidFill>
              <a:cs typeface="Segoe UI" panose="020B0502040204020203" pitchFamily="34" charset="0"/>
            </a:endParaRPr>
          </a:p>
          <a:p>
            <a:pPr marL="228600" indent="-228600" rtl="0">
              <a:lnSpc>
                <a:spcPts val="1800"/>
              </a:lnSpc>
              <a:spcBef>
                <a:spcPts val="1000"/>
              </a:spcBef>
              <a:spcAft>
                <a:spcPts val="2000"/>
              </a:spcAft>
              <a:buFont typeface="+mj-lt"/>
              <a:buAutoNum type="arabicPeriod"/>
            </a:pPr>
            <a:r>
              <a:rPr lang="zh-CN" altLang="en-US" sz="1600" dirty="0">
                <a:solidFill>
                  <a:prstClr val="black">
                    <a:lumMod val="75000"/>
                    <a:lumOff val="25000"/>
                  </a:prstClr>
                </a:solidFill>
                <a:cs typeface="Segoe UI" panose="020B0502040204020203" pitchFamily="34" charset="0"/>
              </a:rPr>
              <a:t>统计指标：修改原</a:t>
            </a:r>
            <a:r>
              <a:rPr lang="en-US" altLang="zh-CN" sz="1600" dirty="0" err="1">
                <a:solidFill>
                  <a:prstClr val="black">
                    <a:lumMod val="75000"/>
                    <a:lumOff val="25000"/>
                  </a:prstClr>
                </a:solidFill>
                <a:cs typeface="Segoe UI" panose="020B0502040204020203" pitchFamily="34" charset="0"/>
              </a:rPr>
              <a:t>tugraph-db</a:t>
            </a:r>
            <a:r>
              <a:rPr lang="zh-CN" altLang="en-US" sz="1600" dirty="0">
                <a:solidFill>
                  <a:prstClr val="black">
                    <a:lumMod val="75000"/>
                    <a:lumOff val="25000"/>
                  </a:prstClr>
                </a:solidFill>
                <a:cs typeface="Segoe UI" panose="020B0502040204020203" pitchFamily="34" charset="0"/>
              </a:rPr>
              <a:t>框架，使获得能够优化的</a:t>
            </a:r>
            <a:r>
              <a:rPr lang="en-US" altLang="zh-CN" sz="1600" dirty="0">
                <a:solidFill>
                  <a:prstClr val="black">
                    <a:lumMod val="75000"/>
                    <a:lumOff val="25000"/>
                  </a:prstClr>
                </a:solidFill>
                <a:cs typeface="Segoe UI" panose="020B0502040204020203" pitchFamily="34" charset="0"/>
              </a:rPr>
              <a:t>query</a:t>
            </a:r>
            <a:r>
              <a:rPr lang="zh-CN" altLang="en-US" sz="1600" dirty="0">
                <a:solidFill>
                  <a:prstClr val="black">
                    <a:lumMod val="75000"/>
                    <a:lumOff val="25000"/>
                  </a:prstClr>
                </a:solidFill>
                <a:cs typeface="Segoe UI" panose="020B0502040204020203" pitchFamily="34" charset="0"/>
              </a:rPr>
              <a:t>的数量指标 </a:t>
            </a:r>
            <a:r>
              <a:rPr lang="en-US" altLang="zh-CN" sz="1600" dirty="0">
                <a:solidFill>
                  <a:prstClr val="black">
                    <a:lumMod val="75000"/>
                    <a:lumOff val="25000"/>
                  </a:prstClr>
                </a:solidFill>
                <a:cs typeface="Segoe UI" panose="020B0502040204020203" pitchFamily="34" charset="0"/>
              </a:rPr>
              <a:t>2</a:t>
            </a:r>
            <a:r>
              <a:rPr lang="zh-CN" altLang="en-US" sz="1600" dirty="0">
                <a:solidFill>
                  <a:prstClr val="black">
                    <a:lumMod val="75000"/>
                    <a:lumOff val="25000"/>
                  </a:prstClr>
                </a:solidFill>
                <a:cs typeface="Segoe UI" panose="020B0502040204020203" pitchFamily="34" charset="0"/>
              </a:rPr>
              <a:t>天</a:t>
            </a:r>
            <a:endParaRPr lang="en-US" altLang="zh-CN" sz="1600" dirty="0">
              <a:solidFill>
                <a:prstClr val="black">
                  <a:lumMod val="75000"/>
                  <a:lumOff val="25000"/>
                </a:prstClr>
              </a:solidFill>
              <a:cs typeface="Segoe UI" panose="020B0502040204020203" pitchFamily="34" charset="0"/>
            </a:endParaRPr>
          </a:p>
          <a:p>
            <a:pPr marL="228600" indent="-228600" rtl="0">
              <a:lnSpc>
                <a:spcPts val="1800"/>
              </a:lnSpc>
              <a:spcBef>
                <a:spcPts val="1000"/>
              </a:spcBef>
              <a:spcAft>
                <a:spcPts val="2000"/>
              </a:spcAft>
              <a:buFont typeface="+mj-lt"/>
              <a:buAutoNum type="arabicPeriod"/>
            </a:pPr>
            <a:r>
              <a:rPr lang="zh-CN" altLang="en-US" sz="1600" dirty="0">
                <a:solidFill>
                  <a:prstClr val="black">
                    <a:lumMod val="75000"/>
                    <a:lumOff val="25000"/>
                  </a:prstClr>
                </a:solidFill>
                <a:cs typeface="Segoe UI" panose="020B0502040204020203" pitchFamily="34" charset="0"/>
              </a:rPr>
              <a:t>在</a:t>
            </a:r>
            <a:r>
              <a:rPr lang="en-US" altLang="zh-CN" sz="1600" dirty="0" err="1">
                <a:solidFill>
                  <a:prstClr val="black">
                    <a:lumMod val="75000"/>
                    <a:lumOff val="25000"/>
                  </a:prstClr>
                </a:solidFill>
                <a:cs typeface="Segoe UI" panose="020B0502040204020203" pitchFamily="34" charset="0"/>
              </a:rPr>
              <a:t>tugraph-db</a:t>
            </a:r>
            <a:r>
              <a:rPr lang="zh-CN" altLang="en-US" sz="1600" dirty="0">
                <a:solidFill>
                  <a:prstClr val="black">
                    <a:lumMod val="75000"/>
                    <a:lumOff val="25000"/>
                  </a:prstClr>
                </a:solidFill>
                <a:cs typeface="Segoe UI" panose="020B0502040204020203" pitchFamily="34" charset="0"/>
              </a:rPr>
              <a:t>框架中实现：</a:t>
            </a:r>
            <a:endParaRPr lang="en-US" altLang="zh-CN" sz="1600" dirty="0">
              <a:solidFill>
                <a:prstClr val="black">
                  <a:lumMod val="75000"/>
                  <a:lumOff val="25000"/>
                </a:prstClr>
              </a:solidFill>
              <a:cs typeface="Segoe UI" panose="020B0502040204020203" pitchFamily="34" charset="0"/>
            </a:endParaRPr>
          </a:p>
          <a:p>
            <a:pPr marL="400050" lvl="1" indent="-171450">
              <a:lnSpc>
                <a:spcPts val="1800"/>
              </a:lnSpc>
              <a:spcAft>
                <a:spcPts val="2000"/>
              </a:spcAft>
            </a:pPr>
            <a:r>
              <a:rPr lang="en-US" altLang="zh-CN" sz="1600" dirty="0">
                <a:solidFill>
                  <a:prstClr val="black">
                    <a:lumMod val="75000"/>
                    <a:lumOff val="25000"/>
                  </a:prstClr>
                </a:solidFill>
                <a:cs typeface="Segoe UI" panose="020B0502040204020203" pitchFamily="34" charset="0"/>
              </a:rPr>
              <a:t>Rule</a:t>
            </a:r>
            <a:r>
              <a:rPr lang="zh-CN" altLang="en-US" sz="1600" dirty="0">
                <a:solidFill>
                  <a:prstClr val="black">
                    <a:lumMod val="75000"/>
                    <a:lumOff val="25000"/>
                  </a:prstClr>
                </a:solidFill>
                <a:cs typeface="Segoe UI" panose="020B0502040204020203" pitchFamily="34" charset="0"/>
              </a:rPr>
              <a:t>实现：条件下推，设计好存储的结构 </a:t>
            </a:r>
            <a:r>
              <a:rPr lang="en-US" altLang="zh-CN" sz="1600" dirty="0">
                <a:solidFill>
                  <a:prstClr val="black">
                    <a:lumMod val="75000"/>
                    <a:lumOff val="25000"/>
                  </a:prstClr>
                </a:solidFill>
                <a:cs typeface="Segoe UI" panose="020B0502040204020203" pitchFamily="34" charset="0"/>
              </a:rPr>
              <a:t>3</a:t>
            </a:r>
            <a:r>
              <a:rPr lang="zh-CN" altLang="en-US" sz="1600" dirty="0">
                <a:solidFill>
                  <a:prstClr val="black">
                    <a:lumMod val="75000"/>
                    <a:lumOff val="25000"/>
                  </a:prstClr>
                </a:solidFill>
                <a:cs typeface="Segoe UI" panose="020B0502040204020203" pitchFamily="34" charset="0"/>
              </a:rPr>
              <a:t>天</a:t>
            </a:r>
            <a:endParaRPr lang="en-US" altLang="zh-CN" sz="1600" dirty="0">
              <a:solidFill>
                <a:prstClr val="black">
                  <a:lumMod val="75000"/>
                  <a:lumOff val="25000"/>
                </a:prstClr>
              </a:solidFill>
              <a:cs typeface="Segoe UI" panose="020B0502040204020203" pitchFamily="34" charset="0"/>
            </a:endParaRPr>
          </a:p>
          <a:p>
            <a:pPr marL="400050" lvl="1" indent="-171450">
              <a:lnSpc>
                <a:spcPts val="1800"/>
              </a:lnSpc>
              <a:spcAft>
                <a:spcPts val="2000"/>
              </a:spcAft>
            </a:pPr>
            <a:r>
              <a:rPr lang="zh-CN" altLang="en-US" sz="1600" dirty="0">
                <a:solidFill>
                  <a:prstClr val="black">
                    <a:lumMod val="75000"/>
                    <a:lumOff val="25000"/>
                  </a:prstClr>
                </a:solidFill>
                <a:cs typeface="Segoe UI" panose="020B0502040204020203" pitchFamily="34" charset="0"/>
              </a:rPr>
              <a:t>算子修改：在</a:t>
            </a:r>
            <a:r>
              <a:rPr lang="en-US" altLang="zh-CN" sz="1600" dirty="0" err="1">
                <a:solidFill>
                  <a:prstClr val="black">
                    <a:lumMod val="75000"/>
                    <a:lumOff val="25000"/>
                  </a:prstClr>
                </a:solidFill>
                <a:cs typeface="Segoe UI" panose="020B0502040204020203" pitchFamily="34" charset="0"/>
              </a:rPr>
              <a:t>tugraph-db</a:t>
            </a:r>
            <a:r>
              <a:rPr lang="zh-CN" altLang="en-US" sz="1600" dirty="0">
                <a:solidFill>
                  <a:prstClr val="black">
                    <a:lumMod val="75000"/>
                    <a:lumOff val="25000"/>
                  </a:prstClr>
                </a:solidFill>
                <a:cs typeface="Segoe UI" panose="020B0502040204020203" pitchFamily="34" charset="0"/>
              </a:rPr>
              <a:t>框架中，完成算子修改并通过验证 </a:t>
            </a:r>
            <a:r>
              <a:rPr lang="en-US" altLang="zh-CN" sz="1600" dirty="0">
                <a:solidFill>
                  <a:prstClr val="black">
                    <a:lumMod val="75000"/>
                    <a:lumOff val="25000"/>
                  </a:prstClr>
                </a:solidFill>
                <a:cs typeface="Segoe UI" panose="020B0502040204020203" pitchFamily="34" charset="0"/>
              </a:rPr>
              <a:t>4</a:t>
            </a:r>
            <a:r>
              <a:rPr lang="zh-CN" altLang="en-US" sz="1600" dirty="0">
                <a:solidFill>
                  <a:prstClr val="black">
                    <a:lumMod val="75000"/>
                    <a:lumOff val="25000"/>
                  </a:prstClr>
                </a:solidFill>
                <a:cs typeface="Segoe UI" panose="020B0502040204020203" pitchFamily="34" charset="0"/>
              </a:rPr>
              <a:t>天</a:t>
            </a:r>
            <a:endParaRPr lang="en-US" altLang="zh-CN" sz="1600" dirty="0">
              <a:solidFill>
                <a:prstClr val="black">
                  <a:lumMod val="75000"/>
                  <a:lumOff val="25000"/>
                </a:prstClr>
              </a:solidFill>
              <a:cs typeface="Segoe UI" panose="020B0502040204020203" pitchFamily="34" charset="0"/>
            </a:endParaRPr>
          </a:p>
          <a:p>
            <a:pPr marL="400050" lvl="1" indent="-171450">
              <a:lnSpc>
                <a:spcPts val="1800"/>
              </a:lnSpc>
              <a:spcAft>
                <a:spcPts val="2000"/>
              </a:spcAft>
            </a:pPr>
            <a:r>
              <a:rPr lang="zh-CN" altLang="en-US" sz="1600" dirty="0">
                <a:solidFill>
                  <a:prstClr val="black">
                    <a:lumMod val="75000"/>
                    <a:lumOff val="25000"/>
                  </a:prstClr>
                </a:solidFill>
                <a:cs typeface="Segoe UI" panose="020B0502040204020203" pitchFamily="34" charset="0"/>
              </a:rPr>
              <a:t>性能评估：</a:t>
            </a:r>
            <a:r>
              <a:rPr lang="en-US" altLang="zh-CN" sz="1600" dirty="0">
                <a:solidFill>
                  <a:prstClr val="black">
                    <a:lumMod val="75000"/>
                    <a:lumOff val="25000"/>
                  </a:prstClr>
                </a:solidFill>
                <a:cs typeface="Segoe UI" panose="020B0502040204020203" pitchFamily="34" charset="0"/>
              </a:rPr>
              <a:t>2</a:t>
            </a:r>
            <a:r>
              <a:rPr lang="zh-CN" altLang="en-US" sz="1600" dirty="0">
                <a:solidFill>
                  <a:prstClr val="black">
                    <a:lumMod val="75000"/>
                    <a:lumOff val="25000"/>
                  </a:prstClr>
                </a:solidFill>
                <a:cs typeface="Segoe UI" panose="020B0502040204020203" pitchFamily="34" charset="0"/>
              </a:rPr>
              <a:t>天</a:t>
            </a:r>
            <a:endParaRPr lang="zh-cn" sz="1600" dirty="0">
              <a:solidFill>
                <a:prstClr val="black">
                  <a:lumMod val="75000"/>
                  <a:lumOff val="25000"/>
                </a:prstClr>
              </a:solidFill>
              <a:cs typeface="Segoe UI"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zh-CN" altLang="en-US" dirty="0">
                <a:cs typeface="Segoe UI Light" panose="020B0502040204020203" pitchFamily="34" charset="0"/>
              </a:rPr>
              <a:t>感谢倾听</a:t>
            </a:r>
          </a:p>
        </p:txBody>
      </p:sp>
      <p:sp>
        <p:nvSpPr>
          <p:cNvPr id="5" name="内容占位符 4"/>
          <p:cNvSpPr>
            <a:spLocks noGrp="1"/>
          </p:cNvSpPr>
          <p:nvPr>
            <p:ph sz="half" idx="4294967295"/>
          </p:nvPr>
        </p:nvSpPr>
        <p:spPr>
          <a:xfrm>
            <a:off x="541611" y="2614427"/>
            <a:ext cx="9442648" cy="3978275"/>
          </a:xfrm>
        </p:spPr>
        <p:txBody>
          <a:bodyPr rtlCol="0">
            <a:normAutofit/>
          </a:bodyPr>
          <a:lstStyle/>
          <a:p>
            <a:pPr marL="0" indent="0" rtl="0">
              <a:lnSpc>
                <a:spcPts val="3600"/>
              </a:lnSpc>
              <a:spcAft>
                <a:spcPts val="0"/>
              </a:spcAft>
              <a:buNone/>
            </a:pPr>
            <a:r>
              <a:rPr lang="en-US" altLang="zh-CN" sz="2000" dirty="0" err="1">
                <a:latin typeface="Microsoft YaHei UI Light" panose="020B0502040204020203" pitchFamily="34" charset="-122"/>
                <a:ea typeface="Microsoft YaHei UI Light" panose="020B0502040204020203" pitchFamily="34" charset="-122"/>
                <a:cs typeface="Segoe UI Light" panose="020B0502040204020203" pitchFamily="34" charset="0"/>
              </a:rPr>
              <a:t>Baxujin</a:t>
            </a:r>
            <a:endParaRPr lang="en-US" altLang="zh-CN" sz="2000" dirty="0">
              <a:latin typeface="Microsoft YaHei UI Light" panose="020B0502040204020203" pitchFamily="34" charset="-122"/>
              <a:ea typeface="Microsoft YaHei UI Light" panose="020B0502040204020203" pitchFamily="34" charset="-122"/>
              <a:cs typeface="Segoe UI Light" panose="020B0502040204020203" pitchFamily="34" charset="0"/>
            </a:endParaRPr>
          </a:p>
          <a:p>
            <a:pPr marL="0" indent="0" rtl="0">
              <a:lnSpc>
                <a:spcPts val="3600"/>
              </a:lnSpc>
              <a:spcAft>
                <a:spcPts val="0"/>
              </a:spcAft>
              <a:buNone/>
            </a:pPr>
            <a:r>
              <a:rPr lang="en-US" altLang="zh-CN" sz="2000" dirty="0">
                <a:latin typeface="Microsoft YaHei UI Light" panose="020B0502040204020203" pitchFamily="34" charset="-122"/>
                <a:ea typeface="Microsoft YaHei UI Light" panose="020B0502040204020203" pitchFamily="34" charset="-122"/>
                <a:cs typeface="Segoe UI Light" panose="020B0502040204020203" pitchFamily="34" charset="0"/>
              </a:rPr>
              <a:t>24/03/20</a:t>
            </a:r>
            <a:endParaRPr lang="zh-CN" altLang="en-US" sz="2000" dirty="0">
              <a:latin typeface="Microsoft YaHei UI Light" panose="020B0502040204020203" pitchFamily="34" charset="-122"/>
              <a:ea typeface="Microsoft YaHei UI Light" panose="020B0502040204020203" pitchFamily="34" charset="-122"/>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9C19E-8D73-4357-9C95-1DCBFAE220B0}"/>
              </a:ext>
            </a:extLst>
          </p:cNvPr>
          <p:cNvSpPr>
            <a:spLocks noGrp="1"/>
          </p:cNvSpPr>
          <p:nvPr>
            <p:ph type="title"/>
          </p:nvPr>
        </p:nvSpPr>
        <p:spPr/>
        <p:txBody>
          <a:bodyPr/>
          <a:lstStyle/>
          <a:p>
            <a:r>
              <a:rPr lang="zh-CN" altLang="en-US" dirty="0"/>
              <a:t>解决方案 </a:t>
            </a:r>
            <a:r>
              <a:rPr lang="en-US" altLang="zh-CN" dirty="0"/>
              <a:t>step2</a:t>
            </a:r>
            <a:endParaRPr lang="zh-CN" altLang="en-US" dirty="0"/>
          </a:p>
        </p:txBody>
      </p:sp>
      <p:sp>
        <p:nvSpPr>
          <p:cNvPr id="3" name="内容占位符 2">
            <a:extLst>
              <a:ext uri="{FF2B5EF4-FFF2-40B4-BE49-F238E27FC236}">
                <a16:creationId xmlns:a16="http://schemas.microsoft.com/office/drawing/2014/main" id="{FFD62A50-FFD5-4D37-9753-A2EE10FF9582}"/>
              </a:ext>
            </a:extLst>
          </p:cNvPr>
          <p:cNvSpPr>
            <a:spLocks noGrp="1"/>
          </p:cNvSpPr>
          <p:nvPr>
            <p:ph sz="quarter" idx="10"/>
          </p:nvPr>
        </p:nvSpPr>
        <p:spPr>
          <a:xfrm>
            <a:off x="539496" y="1405975"/>
            <a:ext cx="10941304" cy="3977640"/>
          </a:xfrm>
        </p:spPr>
        <p:txBody>
          <a:bodyPr>
            <a:normAutofit/>
          </a:bodyPr>
          <a:lstStyle/>
          <a:p>
            <a:pPr marL="342900" indent="-342900">
              <a:buFont typeface="+mj-lt"/>
              <a:buAutoNum type="arabicPeriod"/>
            </a:pPr>
            <a:r>
              <a:rPr lang="zh-CN" altLang="en-US" sz="1600" b="0" dirty="0">
                <a:solidFill>
                  <a:schemeClr val="tx1"/>
                </a:solidFill>
                <a:effectLst/>
                <a:latin typeface="Consolas" panose="020B0609020204030204" pitchFamily="49" charset="0"/>
              </a:rPr>
              <a:t>完成</a:t>
            </a:r>
            <a:r>
              <a:rPr lang="en-US" altLang="zh-CN" sz="1600" b="0" dirty="0">
                <a:solidFill>
                  <a:schemeClr val="tx1"/>
                </a:solidFill>
                <a:effectLst/>
                <a:latin typeface="Consolas" panose="020B0609020204030204" pitchFamily="49" charset="0"/>
              </a:rPr>
              <a:t>rule </a:t>
            </a:r>
            <a:r>
              <a:rPr lang="en-US" altLang="zh-CN" sz="1600" b="0" dirty="0" err="1">
                <a:solidFill>
                  <a:schemeClr val="tx1"/>
                </a:solidFill>
                <a:effectLst/>
                <a:latin typeface="Consolas" panose="020B0609020204030204" pitchFamily="49" charset="0"/>
              </a:rPr>
              <a:t>edge_filter_pushdown_varlenexpand</a:t>
            </a:r>
            <a:r>
              <a:rPr lang="en-US" altLang="zh-CN" sz="1600" dirty="0">
                <a:solidFill>
                  <a:schemeClr val="tx1"/>
                </a:solidFill>
                <a:latin typeface="Consolas" panose="020B0609020204030204" pitchFamily="49" charset="0"/>
              </a:rPr>
              <a:t>.</a:t>
            </a:r>
            <a:endParaRPr lang="en-US" altLang="zh-CN" sz="1600" b="0" dirty="0">
              <a:solidFill>
                <a:schemeClr val="tx1"/>
              </a:solidFill>
              <a:effectLst/>
              <a:latin typeface="Consolas" panose="020B0609020204030204" pitchFamily="49" charset="0"/>
            </a:endParaRPr>
          </a:p>
          <a:p>
            <a:pPr marL="342900" indent="-342900">
              <a:buFont typeface="+mj-lt"/>
              <a:buAutoNum type="arabicPeriod"/>
            </a:pPr>
            <a:r>
              <a:rPr lang="zh-CN" altLang="en-US" sz="1600" dirty="0">
                <a:solidFill>
                  <a:schemeClr val="tx1"/>
                </a:solidFill>
                <a:latin typeface="Consolas" panose="020B0609020204030204" pitchFamily="49" charset="0"/>
              </a:rPr>
              <a:t>在</a:t>
            </a:r>
            <a:r>
              <a:rPr lang="en-US" altLang="zh-CN" sz="1600" dirty="0">
                <a:solidFill>
                  <a:schemeClr val="tx1"/>
                </a:solidFill>
                <a:latin typeface="Consolas" panose="020B0609020204030204" pitchFamily="49" charset="0"/>
              </a:rPr>
              <a:t>push down edge filter</a:t>
            </a:r>
            <a:r>
              <a:rPr lang="zh-CN" altLang="en-US" sz="1600" dirty="0">
                <a:solidFill>
                  <a:schemeClr val="tx1"/>
                </a:solidFill>
                <a:latin typeface="Consolas" panose="020B0609020204030204" pitchFamily="49" charset="0"/>
              </a:rPr>
              <a:t>的基础上修改实现，首先定位到</a:t>
            </a:r>
            <a:r>
              <a:rPr lang="en-US" altLang="zh-CN" sz="1600" dirty="0" err="1">
                <a:solidFill>
                  <a:schemeClr val="tx1"/>
                </a:solidFill>
                <a:latin typeface="Consolas" panose="020B0609020204030204" pitchFamily="49" charset="0"/>
              </a:rPr>
              <a:t>op_filter</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op_var_len_expand</a:t>
            </a:r>
            <a:r>
              <a:rPr lang="zh-CN" altLang="en-US" sz="1600" dirty="0">
                <a:solidFill>
                  <a:schemeClr val="tx1"/>
                </a:solidFill>
                <a:latin typeface="Consolas" panose="020B0609020204030204" pitchFamily="49" charset="0"/>
              </a:rPr>
              <a:t>的结构，扫描</a:t>
            </a:r>
            <a:r>
              <a:rPr lang="en-US" altLang="zh-CN" sz="1600" dirty="0">
                <a:solidFill>
                  <a:schemeClr val="tx1"/>
                </a:solidFill>
                <a:latin typeface="Consolas" panose="020B0609020204030204" pitchFamily="49" charset="0"/>
              </a:rPr>
              <a:t>filter</a:t>
            </a:r>
            <a:r>
              <a:rPr lang="zh-CN" altLang="en-US" sz="1600" dirty="0">
                <a:solidFill>
                  <a:schemeClr val="tx1"/>
                </a:solidFill>
                <a:latin typeface="Consolas" panose="020B0609020204030204" pitchFamily="49" charset="0"/>
              </a:rPr>
              <a:t>将其中的条件，按照作用在边上与否分离，再将与不定跳有关的条件</a:t>
            </a:r>
            <a:r>
              <a:rPr lang="en-US" altLang="zh-CN" sz="1600" dirty="0">
                <a:solidFill>
                  <a:schemeClr val="tx1"/>
                </a:solidFill>
                <a:latin typeface="Consolas" panose="020B0609020204030204" pitchFamily="49" charset="0"/>
              </a:rPr>
              <a:t>pushdown</a:t>
            </a:r>
            <a:r>
              <a:rPr lang="zh-CN" altLang="en-US" sz="1600" dirty="0">
                <a:solidFill>
                  <a:schemeClr val="tx1"/>
                </a:solidFill>
                <a:latin typeface="Consolas" panose="020B0609020204030204" pitchFamily="49" charset="0"/>
              </a:rPr>
              <a:t>到算子中解析。</a:t>
            </a:r>
            <a:endParaRPr lang="en-US" altLang="zh-CN" sz="1600" dirty="0">
              <a:solidFill>
                <a:schemeClr val="tx1"/>
              </a:solidFill>
              <a:latin typeface="Consolas" panose="020B0609020204030204" pitchFamily="49" charset="0"/>
            </a:endParaRPr>
          </a:p>
          <a:p>
            <a:pPr marL="342900" indent="-342900">
              <a:buFont typeface="+mj-lt"/>
              <a:buAutoNum type="arabicPeriod"/>
            </a:pPr>
            <a:r>
              <a:rPr lang="zh-CN" altLang="en-US" sz="1600" dirty="0">
                <a:solidFill>
                  <a:schemeClr val="tx1"/>
                </a:solidFill>
                <a:latin typeface="Consolas" panose="020B0609020204030204" pitchFamily="49" charset="0"/>
              </a:rPr>
              <a:t>算子解析</a:t>
            </a:r>
            <a:r>
              <a:rPr lang="en-US" altLang="zh-CN" sz="1600" dirty="0">
                <a:solidFill>
                  <a:schemeClr val="tx1"/>
                </a:solidFill>
                <a:latin typeface="Consolas" panose="020B0609020204030204" pitchFamily="49" charset="0"/>
              </a:rPr>
              <a:t>filter</a:t>
            </a:r>
            <a:r>
              <a:rPr lang="zh-CN" altLang="en-US" sz="1600" dirty="0">
                <a:solidFill>
                  <a:schemeClr val="tx1"/>
                </a:solidFill>
                <a:latin typeface="Consolas" panose="020B0609020204030204" pitchFamily="49" charset="0"/>
              </a:rPr>
              <a:t>，</a:t>
            </a:r>
            <a:r>
              <a:rPr lang="zh-CN" altLang="en-US" sz="1600" b="0" dirty="0">
                <a:solidFill>
                  <a:schemeClr val="tx1"/>
                </a:solidFill>
                <a:effectLst/>
                <a:latin typeface="Consolas" panose="020B0609020204030204" pitchFamily="49" charset="0"/>
              </a:rPr>
              <a:t>对作用在</a:t>
            </a:r>
            <a:r>
              <a:rPr lang="en-US" altLang="zh-CN" sz="1600" b="0" dirty="0" err="1">
                <a:solidFill>
                  <a:schemeClr val="tx1"/>
                </a:solidFill>
                <a:effectLst/>
                <a:latin typeface="Consolas" panose="020B0609020204030204" pitchFamily="49" charset="0"/>
              </a:rPr>
              <a:t>path.</a:t>
            </a:r>
            <a:r>
              <a:rPr lang="en-US" altLang="zh-CN" sz="1600" dirty="0" err="1">
                <a:solidFill>
                  <a:schemeClr val="tx1"/>
                </a:solidFill>
                <a:latin typeface="Consolas" panose="020B0609020204030204" pitchFamily="49" charset="0"/>
              </a:rPr>
              <a:t>timestamp</a:t>
            </a:r>
            <a:r>
              <a:rPr lang="zh-CN" altLang="en-US" sz="1600" dirty="0">
                <a:solidFill>
                  <a:schemeClr val="tx1"/>
                </a:solidFill>
                <a:latin typeface="Consolas" panose="020B0609020204030204" pitchFamily="49" charset="0"/>
              </a:rPr>
              <a:t>上的</a:t>
            </a:r>
            <a:r>
              <a:rPr lang="en-US" altLang="zh-CN" sz="1600" dirty="0">
                <a:solidFill>
                  <a:schemeClr val="tx1"/>
                </a:solidFill>
                <a:latin typeface="Consolas" panose="020B0609020204030204" pitchFamily="49" charset="0"/>
              </a:rPr>
              <a:t>6</a:t>
            </a:r>
            <a:r>
              <a:rPr lang="zh-CN" altLang="en-US" sz="1600" dirty="0">
                <a:solidFill>
                  <a:schemeClr val="tx1"/>
                </a:solidFill>
                <a:latin typeface="Consolas" panose="020B0609020204030204" pitchFamily="49" charset="0"/>
              </a:rPr>
              <a:t>种函数</a:t>
            </a:r>
            <a:r>
              <a:rPr lang="en-US" altLang="zh-CN" sz="1600" dirty="0">
                <a:solidFill>
                  <a:schemeClr val="tx1"/>
                </a:solidFill>
                <a:latin typeface="Consolas" panose="020B0609020204030204" pitchFamily="49" charset="0"/>
              </a:rPr>
              <a:t>filter</a:t>
            </a:r>
            <a:r>
              <a:rPr lang="zh-CN" altLang="en-US" sz="1600" dirty="0">
                <a:solidFill>
                  <a:schemeClr val="tx1"/>
                </a:solidFill>
                <a:latin typeface="Consolas" panose="020B0609020204030204" pitchFamily="49" charset="0"/>
              </a:rPr>
              <a:t>，分别处理。构建</a:t>
            </a:r>
            <a:r>
              <a:rPr lang="en-US" altLang="zh-CN" sz="1600" dirty="0">
                <a:solidFill>
                  <a:schemeClr val="tx1"/>
                </a:solidFill>
                <a:latin typeface="Consolas" panose="020B0609020204030204" pitchFamily="49" charset="0"/>
              </a:rPr>
              <a:t>Predicate</a:t>
            </a:r>
            <a:r>
              <a:rPr lang="zh-CN" altLang="en-US" sz="1600" dirty="0">
                <a:solidFill>
                  <a:schemeClr val="tx1"/>
                </a:solidFill>
                <a:latin typeface="Consolas" panose="020B0609020204030204" pitchFamily="49" charset="0"/>
              </a:rPr>
              <a:t>类，用于不同子类对应不同函数类型，其中保存比较运算符以及操作数。</a:t>
            </a:r>
            <a:br>
              <a:rPr lang="zh-CN" altLang="en-US" sz="1600" b="0" dirty="0">
                <a:solidFill>
                  <a:schemeClr val="tx1"/>
                </a:solidFill>
                <a:effectLst/>
                <a:latin typeface="Consolas" panose="020B0609020204030204" pitchFamily="49" charset="0"/>
              </a:rPr>
            </a:br>
            <a:endParaRPr lang="zh-CN" altLang="en-US" sz="1600" dirty="0">
              <a:solidFill>
                <a:schemeClr val="tx1"/>
              </a:solidFill>
            </a:endParaRPr>
          </a:p>
        </p:txBody>
      </p:sp>
      <p:pic>
        <p:nvPicPr>
          <p:cNvPr id="5" name="图片 4">
            <a:extLst>
              <a:ext uri="{FF2B5EF4-FFF2-40B4-BE49-F238E27FC236}">
                <a16:creationId xmlns:a16="http://schemas.microsoft.com/office/drawing/2014/main" id="{D837D8CD-815F-4799-95F0-F7BFB41A4EF5}"/>
              </a:ext>
            </a:extLst>
          </p:cNvPr>
          <p:cNvPicPr>
            <a:picLocks noChangeAspect="1"/>
          </p:cNvPicPr>
          <p:nvPr/>
        </p:nvPicPr>
        <p:blipFill>
          <a:blip r:embed="rId2"/>
          <a:stretch>
            <a:fillRect/>
          </a:stretch>
        </p:blipFill>
        <p:spPr>
          <a:xfrm>
            <a:off x="5813003" y="3640729"/>
            <a:ext cx="5647952" cy="2552073"/>
          </a:xfrm>
          <a:prstGeom prst="rect">
            <a:avLst/>
          </a:prstGeom>
        </p:spPr>
      </p:pic>
    </p:spTree>
    <p:extLst>
      <p:ext uri="{BB962C8B-B14F-4D97-AF65-F5344CB8AC3E}">
        <p14:creationId xmlns:p14="http://schemas.microsoft.com/office/powerpoint/2010/main" val="52746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9C19E-8D73-4357-9C95-1DCBFAE220B0}"/>
              </a:ext>
            </a:extLst>
          </p:cNvPr>
          <p:cNvSpPr>
            <a:spLocks noGrp="1"/>
          </p:cNvSpPr>
          <p:nvPr>
            <p:ph type="title"/>
          </p:nvPr>
        </p:nvSpPr>
        <p:spPr/>
        <p:txBody>
          <a:bodyPr/>
          <a:lstStyle/>
          <a:p>
            <a:r>
              <a:rPr lang="zh-CN" altLang="en-US" dirty="0"/>
              <a:t>解决方案 </a:t>
            </a:r>
            <a:r>
              <a:rPr lang="en-US" altLang="zh-CN" dirty="0"/>
              <a:t>step3</a:t>
            </a:r>
            <a:endParaRPr lang="zh-CN" altLang="en-US" dirty="0"/>
          </a:p>
        </p:txBody>
      </p:sp>
      <p:sp>
        <p:nvSpPr>
          <p:cNvPr id="3" name="内容占位符 2">
            <a:extLst>
              <a:ext uri="{FF2B5EF4-FFF2-40B4-BE49-F238E27FC236}">
                <a16:creationId xmlns:a16="http://schemas.microsoft.com/office/drawing/2014/main" id="{FFD62A50-FFD5-4D37-9753-A2EE10FF9582}"/>
              </a:ext>
            </a:extLst>
          </p:cNvPr>
          <p:cNvSpPr>
            <a:spLocks noGrp="1"/>
          </p:cNvSpPr>
          <p:nvPr>
            <p:ph sz="quarter" idx="10"/>
          </p:nvPr>
        </p:nvSpPr>
        <p:spPr>
          <a:xfrm>
            <a:off x="539496" y="1405975"/>
            <a:ext cx="10941304" cy="3977640"/>
          </a:xfrm>
        </p:spPr>
        <p:txBody>
          <a:bodyPr>
            <a:normAutofit/>
          </a:bodyPr>
          <a:lstStyle/>
          <a:p>
            <a:pPr marL="342900" indent="-342900">
              <a:buFont typeface="+mj-lt"/>
              <a:buAutoNum type="arabicPeriod"/>
            </a:pPr>
            <a:r>
              <a:rPr lang="zh-CN" altLang="en-US" sz="1600" dirty="0">
                <a:solidFill>
                  <a:schemeClr val="tx1"/>
                </a:solidFill>
                <a:latin typeface="Consolas" panose="020B0609020204030204" pitchFamily="49" charset="0"/>
              </a:rPr>
              <a:t>在</a:t>
            </a:r>
            <a:r>
              <a:rPr lang="en-US" altLang="zh-CN" sz="1600" dirty="0">
                <a:solidFill>
                  <a:schemeClr val="tx1"/>
                </a:solidFill>
                <a:latin typeface="Consolas" panose="020B0609020204030204" pitchFamily="49" charset="0"/>
              </a:rPr>
              <a:t>step1</a:t>
            </a:r>
            <a:r>
              <a:rPr lang="zh-CN" altLang="en-US" sz="1600" dirty="0">
                <a:solidFill>
                  <a:schemeClr val="tx1"/>
                </a:solidFill>
                <a:latin typeface="Consolas" panose="020B0609020204030204" pitchFamily="49" charset="0"/>
              </a:rPr>
              <a:t>的基础上修改，在每次入栈后，运行检查，只有通过所有条件的</a:t>
            </a:r>
            <a:r>
              <a:rPr lang="en-US" altLang="zh-CN" sz="1600" dirty="0">
                <a:solidFill>
                  <a:schemeClr val="tx1"/>
                </a:solidFill>
                <a:latin typeface="Consolas" panose="020B0609020204030204" pitchFamily="49" charset="0"/>
              </a:rPr>
              <a:t>path</a:t>
            </a:r>
            <a:r>
              <a:rPr lang="zh-CN" altLang="en-US" sz="1600" dirty="0">
                <a:solidFill>
                  <a:schemeClr val="tx1"/>
                </a:solidFill>
                <a:latin typeface="Consolas" panose="020B0609020204030204" pitchFamily="49" charset="0"/>
              </a:rPr>
              <a:t>才会保留。一旦发现当前已经不满足条件了，如升序降序或者最大值最小值要求等，那么执行出栈和</a:t>
            </a:r>
            <a:r>
              <a:rPr lang="en-US" altLang="zh-CN" sz="1600" dirty="0">
                <a:solidFill>
                  <a:schemeClr val="tx1"/>
                </a:solidFill>
                <a:latin typeface="Consolas" panose="020B0609020204030204" pitchFamily="49" charset="0"/>
              </a:rPr>
              <a:t>continue</a:t>
            </a:r>
            <a:r>
              <a:rPr lang="zh-CN" altLang="en-US" sz="1600" dirty="0">
                <a:solidFill>
                  <a:schemeClr val="tx1"/>
                </a:solidFill>
                <a:latin typeface="Consolas" panose="020B0609020204030204" pitchFamily="49" charset="0"/>
              </a:rPr>
              <a:t>的操作，搜索当前点的下一条边，起到了提前过滤的作用。</a:t>
            </a:r>
            <a:endParaRPr lang="en-US" altLang="zh-CN" sz="1600" dirty="0">
              <a:solidFill>
                <a:schemeClr val="tx1"/>
              </a:solidFill>
              <a:latin typeface="Consolas" panose="020B0609020204030204" pitchFamily="49" charset="0"/>
            </a:endParaRPr>
          </a:p>
          <a:p>
            <a:pPr marL="342900" indent="-342900">
              <a:buFont typeface="+mj-lt"/>
              <a:buAutoNum type="arabicPeriod"/>
            </a:pPr>
            <a:r>
              <a:rPr lang="zh-CN" altLang="en-US" sz="1600" b="0" dirty="0">
                <a:solidFill>
                  <a:schemeClr val="tx1"/>
                </a:solidFill>
                <a:effectLst/>
                <a:latin typeface="Consolas" panose="020B0609020204030204" pitchFamily="49" charset="0"/>
              </a:rPr>
              <a:t>设计没有采用增量维护的方式，而是每一次会检查当前</a:t>
            </a:r>
            <a:r>
              <a:rPr lang="en-US" altLang="zh-CN" sz="1600" b="0" dirty="0">
                <a:solidFill>
                  <a:schemeClr val="tx1"/>
                </a:solidFill>
                <a:effectLst/>
                <a:latin typeface="Consolas" panose="020B0609020204030204" pitchFamily="49" charset="0"/>
              </a:rPr>
              <a:t>path</a:t>
            </a:r>
            <a:r>
              <a:rPr lang="zh-CN" altLang="en-US" sz="1600" b="0" dirty="0">
                <a:solidFill>
                  <a:schemeClr val="tx1"/>
                </a:solidFill>
                <a:effectLst/>
                <a:latin typeface="Consolas" panose="020B0609020204030204" pitchFamily="49" charset="0"/>
              </a:rPr>
              <a:t>的所有边</a:t>
            </a:r>
            <a:r>
              <a:rPr lang="zh-CN" altLang="en-US" sz="1600" dirty="0">
                <a:solidFill>
                  <a:schemeClr val="tx1"/>
                </a:solidFill>
                <a:latin typeface="Consolas" panose="020B0609020204030204" pitchFamily="49" charset="0"/>
              </a:rPr>
              <a:t>，例如：要求最小值在某个范围内，就全部扫描找到最小值，再判断是否满足条件。</a:t>
            </a:r>
            <a:r>
              <a:rPr lang="zh-CN" altLang="en-US" sz="1600" b="0" dirty="0">
                <a:solidFill>
                  <a:schemeClr val="tx1"/>
                </a:solidFill>
                <a:effectLst/>
                <a:latin typeface="Consolas" panose="020B0609020204030204" pitchFamily="49" charset="0"/>
              </a:rPr>
              <a:t>好处在于可以方便迁移到难以实现增量维护的条件要求。</a:t>
            </a:r>
            <a:br>
              <a:rPr lang="zh-CN" altLang="en-US" sz="1600" b="0" dirty="0">
                <a:solidFill>
                  <a:schemeClr val="tx1"/>
                </a:solidFill>
                <a:effectLst/>
                <a:latin typeface="Consolas" panose="020B0609020204030204" pitchFamily="49" charset="0"/>
              </a:rPr>
            </a:br>
            <a:endParaRPr lang="zh-CN" altLang="en-US" sz="1600" dirty="0">
              <a:solidFill>
                <a:schemeClr val="tx1"/>
              </a:solidFill>
            </a:endParaRPr>
          </a:p>
        </p:txBody>
      </p:sp>
      <p:pic>
        <p:nvPicPr>
          <p:cNvPr id="6" name="图片 5">
            <a:extLst>
              <a:ext uri="{FF2B5EF4-FFF2-40B4-BE49-F238E27FC236}">
                <a16:creationId xmlns:a16="http://schemas.microsoft.com/office/drawing/2014/main" id="{4A712C00-DDE9-4050-A619-7D54DBDE90AF}"/>
              </a:ext>
            </a:extLst>
          </p:cNvPr>
          <p:cNvPicPr>
            <a:picLocks noChangeAspect="1"/>
          </p:cNvPicPr>
          <p:nvPr/>
        </p:nvPicPr>
        <p:blipFill>
          <a:blip r:embed="rId2"/>
          <a:stretch>
            <a:fillRect/>
          </a:stretch>
        </p:blipFill>
        <p:spPr>
          <a:xfrm>
            <a:off x="813236" y="3968732"/>
            <a:ext cx="6063311" cy="2087979"/>
          </a:xfrm>
          <a:prstGeom prst="rect">
            <a:avLst/>
          </a:prstGeom>
        </p:spPr>
      </p:pic>
    </p:spTree>
    <p:extLst>
      <p:ext uri="{BB962C8B-B14F-4D97-AF65-F5344CB8AC3E}">
        <p14:creationId xmlns:p14="http://schemas.microsoft.com/office/powerpoint/2010/main" val="382962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4DBA7-B023-4680-B3AE-237D7855D48B}"/>
              </a:ext>
            </a:extLst>
          </p:cNvPr>
          <p:cNvSpPr>
            <a:spLocks noGrp="1"/>
          </p:cNvSpPr>
          <p:nvPr>
            <p:ph type="title"/>
          </p:nvPr>
        </p:nvSpPr>
        <p:spPr/>
        <p:txBody>
          <a:bodyPr>
            <a:normAutofit/>
          </a:bodyPr>
          <a:lstStyle/>
          <a:p>
            <a:r>
              <a:rPr lang="en-US" altLang="zh-CN" dirty="0"/>
              <a:t>CR1</a:t>
            </a:r>
            <a:endParaRPr lang="zh-CN" altLang="en-US" dirty="0">
              <a:solidFill>
                <a:schemeClr val="tx1"/>
              </a:solidFill>
            </a:endParaRPr>
          </a:p>
        </p:txBody>
      </p:sp>
      <p:pic>
        <p:nvPicPr>
          <p:cNvPr id="8" name="图片 7">
            <a:extLst>
              <a:ext uri="{FF2B5EF4-FFF2-40B4-BE49-F238E27FC236}">
                <a16:creationId xmlns:a16="http://schemas.microsoft.com/office/drawing/2014/main" id="{C423007C-B963-45A2-BF8B-54963C0453A3}"/>
              </a:ext>
            </a:extLst>
          </p:cNvPr>
          <p:cNvPicPr>
            <a:picLocks noChangeAspect="1"/>
          </p:cNvPicPr>
          <p:nvPr/>
        </p:nvPicPr>
        <p:blipFill>
          <a:blip r:embed="rId2"/>
          <a:stretch>
            <a:fillRect/>
          </a:stretch>
        </p:blipFill>
        <p:spPr>
          <a:xfrm>
            <a:off x="786912" y="1475990"/>
            <a:ext cx="4743323" cy="2130528"/>
          </a:xfrm>
          <a:prstGeom prst="rect">
            <a:avLst/>
          </a:prstGeom>
        </p:spPr>
      </p:pic>
      <p:pic>
        <p:nvPicPr>
          <p:cNvPr id="7" name="图片 6">
            <a:extLst>
              <a:ext uri="{FF2B5EF4-FFF2-40B4-BE49-F238E27FC236}">
                <a16:creationId xmlns:a16="http://schemas.microsoft.com/office/drawing/2014/main" id="{3804847B-FAAC-4774-9504-C2F00F6B7979}"/>
              </a:ext>
            </a:extLst>
          </p:cNvPr>
          <p:cNvPicPr>
            <a:picLocks noChangeAspect="1"/>
          </p:cNvPicPr>
          <p:nvPr/>
        </p:nvPicPr>
        <p:blipFill>
          <a:blip r:embed="rId3"/>
          <a:stretch>
            <a:fillRect/>
          </a:stretch>
        </p:blipFill>
        <p:spPr>
          <a:xfrm>
            <a:off x="335075" y="4346387"/>
            <a:ext cx="11696193" cy="1731419"/>
          </a:xfrm>
          <a:prstGeom prst="rect">
            <a:avLst/>
          </a:prstGeom>
        </p:spPr>
      </p:pic>
      <p:sp>
        <p:nvSpPr>
          <p:cNvPr id="12" name="文本框 11">
            <a:extLst>
              <a:ext uri="{FF2B5EF4-FFF2-40B4-BE49-F238E27FC236}">
                <a16:creationId xmlns:a16="http://schemas.microsoft.com/office/drawing/2014/main" id="{73841573-E85B-4694-A58D-0FFA85D90AE7}"/>
              </a:ext>
            </a:extLst>
          </p:cNvPr>
          <p:cNvSpPr txBox="1"/>
          <p:nvPr/>
        </p:nvSpPr>
        <p:spPr>
          <a:xfrm>
            <a:off x="569047" y="3857748"/>
            <a:ext cx="1361789" cy="307777"/>
          </a:xfrm>
          <a:prstGeom prst="rect">
            <a:avLst/>
          </a:prstGeom>
          <a:noFill/>
        </p:spPr>
        <p:txBody>
          <a:bodyPr wrap="square" rtlCol="0">
            <a:spAutoFit/>
          </a:bodyPr>
          <a:lstStyle/>
          <a:p>
            <a:r>
              <a:rPr lang="en-US" altLang="zh-CN" sz="1400" dirty="0"/>
              <a:t>Previous Plan:</a:t>
            </a:r>
            <a:endParaRPr lang="zh-CN" altLang="en-US" sz="1400" dirty="0"/>
          </a:p>
        </p:txBody>
      </p:sp>
    </p:spTree>
    <p:extLst>
      <p:ext uri="{BB962C8B-B14F-4D97-AF65-F5344CB8AC3E}">
        <p14:creationId xmlns:p14="http://schemas.microsoft.com/office/powerpoint/2010/main" val="72480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4DBA7-B023-4680-B3AE-237D7855D48B}"/>
              </a:ext>
            </a:extLst>
          </p:cNvPr>
          <p:cNvSpPr>
            <a:spLocks noGrp="1"/>
          </p:cNvSpPr>
          <p:nvPr>
            <p:ph type="title"/>
          </p:nvPr>
        </p:nvSpPr>
        <p:spPr/>
        <p:txBody>
          <a:bodyPr>
            <a:normAutofit/>
          </a:bodyPr>
          <a:lstStyle/>
          <a:p>
            <a:r>
              <a:rPr lang="en-US" altLang="zh-CN" dirty="0"/>
              <a:t>CR1</a:t>
            </a:r>
            <a:endParaRPr lang="zh-CN" altLang="en-US" dirty="0">
              <a:solidFill>
                <a:schemeClr val="tx1"/>
              </a:solidFill>
            </a:endParaRPr>
          </a:p>
        </p:txBody>
      </p:sp>
      <p:pic>
        <p:nvPicPr>
          <p:cNvPr id="8" name="图片 7">
            <a:extLst>
              <a:ext uri="{FF2B5EF4-FFF2-40B4-BE49-F238E27FC236}">
                <a16:creationId xmlns:a16="http://schemas.microsoft.com/office/drawing/2014/main" id="{C423007C-B963-45A2-BF8B-54963C0453A3}"/>
              </a:ext>
            </a:extLst>
          </p:cNvPr>
          <p:cNvPicPr>
            <a:picLocks noChangeAspect="1"/>
          </p:cNvPicPr>
          <p:nvPr/>
        </p:nvPicPr>
        <p:blipFill>
          <a:blip r:embed="rId2"/>
          <a:stretch>
            <a:fillRect/>
          </a:stretch>
        </p:blipFill>
        <p:spPr>
          <a:xfrm>
            <a:off x="721510" y="1554062"/>
            <a:ext cx="4743323" cy="2130528"/>
          </a:xfrm>
          <a:prstGeom prst="rect">
            <a:avLst/>
          </a:prstGeom>
        </p:spPr>
      </p:pic>
      <p:pic>
        <p:nvPicPr>
          <p:cNvPr id="11" name="图片 10">
            <a:extLst>
              <a:ext uri="{FF2B5EF4-FFF2-40B4-BE49-F238E27FC236}">
                <a16:creationId xmlns:a16="http://schemas.microsoft.com/office/drawing/2014/main" id="{B0EF40FB-3236-4171-92EB-A94FC8F440FF}"/>
              </a:ext>
            </a:extLst>
          </p:cNvPr>
          <p:cNvPicPr>
            <a:picLocks noChangeAspect="1"/>
          </p:cNvPicPr>
          <p:nvPr/>
        </p:nvPicPr>
        <p:blipFill>
          <a:blip r:embed="rId3"/>
          <a:stretch>
            <a:fillRect/>
          </a:stretch>
        </p:blipFill>
        <p:spPr>
          <a:xfrm>
            <a:off x="319377" y="4457537"/>
            <a:ext cx="11872623" cy="1692801"/>
          </a:xfrm>
          <a:prstGeom prst="rect">
            <a:avLst/>
          </a:prstGeom>
        </p:spPr>
      </p:pic>
      <p:sp>
        <p:nvSpPr>
          <p:cNvPr id="9" name="文本框 8">
            <a:extLst>
              <a:ext uri="{FF2B5EF4-FFF2-40B4-BE49-F238E27FC236}">
                <a16:creationId xmlns:a16="http://schemas.microsoft.com/office/drawing/2014/main" id="{9FC2D48F-D7D1-4A4B-A2F5-CD589AF726DA}"/>
              </a:ext>
            </a:extLst>
          </p:cNvPr>
          <p:cNvSpPr txBox="1"/>
          <p:nvPr/>
        </p:nvSpPr>
        <p:spPr>
          <a:xfrm>
            <a:off x="466030" y="3965850"/>
            <a:ext cx="1382392" cy="307777"/>
          </a:xfrm>
          <a:prstGeom prst="rect">
            <a:avLst/>
          </a:prstGeom>
          <a:noFill/>
        </p:spPr>
        <p:txBody>
          <a:bodyPr wrap="square">
            <a:spAutoFit/>
          </a:bodyPr>
          <a:lstStyle/>
          <a:p>
            <a:r>
              <a:rPr lang="zh-CN" altLang="en-US" sz="1400" dirty="0"/>
              <a:t>Current </a:t>
            </a:r>
            <a:r>
              <a:rPr lang="en-US" altLang="zh-CN" sz="1400" dirty="0"/>
              <a:t>P</a:t>
            </a:r>
            <a:r>
              <a:rPr lang="zh-CN" altLang="en-US" sz="1400" dirty="0"/>
              <a:t>lan</a:t>
            </a:r>
            <a:r>
              <a:rPr lang="en-US" altLang="zh-CN" sz="1400" dirty="0"/>
              <a:t>:</a:t>
            </a:r>
            <a:endParaRPr lang="zh-CN" altLang="en-US" sz="1400" dirty="0"/>
          </a:p>
        </p:txBody>
      </p:sp>
    </p:spTree>
    <p:extLst>
      <p:ext uri="{BB962C8B-B14F-4D97-AF65-F5344CB8AC3E}">
        <p14:creationId xmlns:p14="http://schemas.microsoft.com/office/powerpoint/2010/main" val="215442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7D358-0234-4138-A4D4-B943A49719F9}"/>
              </a:ext>
            </a:extLst>
          </p:cNvPr>
          <p:cNvSpPr>
            <a:spLocks noGrp="1"/>
          </p:cNvSpPr>
          <p:nvPr>
            <p:ph type="title"/>
          </p:nvPr>
        </p:nvSpPr>
        <p:spPr/>
        <p:txBody>
          <a:bodyPr/>
          <a:lstStyle/>
          <a:p>
            <a:r>
              <a:rPr lang="en-US" altLang="zh-CN" dirty="0"/>
              <a:t>CR1</a:t>
            </a:r>
            <a:endParaRPr lang="zh-CN" altLang="en-US" dirty="0"/>
          </a:p>
        </p:txBody>
      </p:sp>
      <p:pic>
        <p:nvPicPr>
          <p:cNvPr id="5" name="图片 4">
            <a:extLst>
              <a:ext uri="{FF2B5EF4-FFF2-40B4-BE49-F238E27FC236}">
                <a16:creationId xmlns:a16="http://schemas.microsoft.com/office/drawing/2014/main" id="{77C4DEBF-B785-453C-91FF-86519F237C4E}"/>
              </a:ext>
            </a:extLst>
          </p:cNvPr>
          <p:cNvPicPr>
            <a:picLocks noChangeAspect="1"/>
          </p:cNvPicPr>
          <p:nvPr/>
        </p:nvPicPr>
        <p:blipFill>
          <a:blip r:embed="rId2"/>
          <a:stretch>
            <a:fillRect/>
          </a:stretch>
        </p:blipFill>
        <p:spPr>
          <a:xfrm>
            <a:off x="632357" y="1342087"/>
            <a:ext cx="6666940" cy="4087988"/>
          </a:xfrm>
          <a:prstGeom prst="rect">
            <a:avLst/>
          </a:prstGeom>
        </p:spPr>
      </p:pic>
      <p:graphicFrame>
        <p:nvGraphicFramePr>
          <p:cNvPr id="3" name="表格 3">
            <a:extLst>
              <a:ext uri="{FF2B5EF4-FFF2-40B4-BE49-F238E27FC236}">
                <a16:creationId xmlns:a16="http://schemas.microsoft.com/office/drawing/2014/main" id="{0EF166CF-A8BC-4B72-9C09-E8B04C218D99}"/>
              </a:ext>
            </a:extLst>
          </p:cNvPr>
          <p:cNvGraphicFramePr>
            <a:graphicFrameLocks noGrp="1"/>
          </p:cNvGraphicFramePr>
          <p:nvPr>
            <p:extLst>
              <p:ext uri="{D42A27DB-BD31-4B8C-83A1-F6EECF244321}">
                <p14:modId xmlns:p14="http://schemas.microsoft.com/office/powerpoint/2010/main" val="4255491354"/>
              </p:ext>
            </p:extLst>
          </p:nvPr>
        </p:nvGraphicFramePr>
        <p:xfrm>
          <a:off x="632357" y="5600595"/>
          <a:ext cx="8241300" cy="731520"/>
        </p:xfrm>
        <a:graphic>
          <a:graphicData uri="http://schemas.openxmlformats.org/drawingml/2006/table">
            <a:tbl>
              <a:tblPr firstRow="1" bandRow="1">
                <a:tableStyleId>{5C22544A-7EE6-4342-B048-85BDC9FD1C3A}</a:tableStyleId>
              </a:tblPr>
              <a:tblGrid>
                <a:gridCol w="4120650">
                  <a:extLst>
                    <a:ext uri="{9D8B030D-6E8A-4147-A177-3AD203B41FA5}">
                      <a16:colId xmlns:a16="http://schemas.microsoft.com/office/drawing/2014/main" val="413606176"/>
                    </a:ext>
                  </a:extLst>
                </a:gridCol>
                <a:gridCol w="4120650">
                  <a:extLst>
                    <a:ext uri="{9D8B030D-6E8A-4147-A177-3AD203B41FA5}">
                      <a16:colId xmlns:a16="http://schemas.microsoft.com/office/drawing/2014/main" val="3271263835"/>
                    </a:ext>
                  </a:extLst>
                </a:gridCol>
              </a:tblGrid>
              <a:tr h="300458">
                <a:tc>
                  <a:txBody>
                    <a:bodyPr/>
                    <a:lstStyle/>
                    <a:p>
                      <a:r>
                        <a:rPr lang="en-US" altLang="zh-CN" dirty="0"/>
                        <a:t>Filter after </a:t>
                      </a:r>
                      <a:r>
                        <a:rPr lang="en-US" altLang="zh-CN" dirty="0" err="1"/>
                        <a:t>VarLenExpand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VarLenExpand</a:t>
                      </a:r>
                      <a:r>
                        <a:rPr lang="en-US" altLang="zh-CN" dirty="0"/>
                        <a:t> with Filter</a:t>
                      </a:r>
                      <a:endParaRPr lang="zh-CN" altLang="en-US" dirty="0"/>
                    </a:p>
                  </a:txBody>
                  <a:tcPr/>
                </a:tc>
                <a:extLst>
                  <a:ext uri="{0D108BD9-81ED-4DB2-BD59-A6C34878D82A}">
                    <a16:rowId xmlns:a16="http://schemas.microsoft.com/office/drawing/2014/main" val="3396699398"/>
                  </a:ext>
                </a:extLst>
              </a:tr>
              <a:tr h="232049">
                <a:tc>
                  <a:txBody>
                    <a:bodyPr/>
                    <a:lstStyle/>
                    <a:p>
                      <a:r>
                        <a:rPr lang="en-US" altLang="zh-CN" dirty="0"/>
                        <a:t>0.00407s</a:t>
                      </a:r>
                      <a:endParaRPr lang="zh-CN" altLang="en-US" dirty="0"/>
                    </a:p>
                  </a:txBody>
                  <a:tcPr/>
                </a:tc>
                <a:tc>
                  <a:txBody>
                    <a:bodyPr/>
                    <a:lstStyle/>
                    <a:p>
                      <a:r>
                        <a:rPr lang="en-US" altLang="zh-CN" dirty="0"/>
                        <a:t>0.00312s</a:t>
                      </a:r>
                      <a:endParaRPr lang="zh-CN" altLang="en-US" dirty="0"/>
                    </a:p>
                  </a:txBody>
                  <a:tcPr/>
                </a:tc>
                <a:extLst>
                  <a:ext uri="{0D108BD9-81ED-4DB2-BD59-A6C34878D82A}">
                    <a16:rowId xmlns:a16="http://schemas.microsoft.com/office/drawing/2014/main" val="1255447802"/>
                  </a:ext>
                </a:extLst>
              </a:tr>
            </a:tbl>
          </a:graphicData>
        </a:graphic>
      </p:graphicFrame>
    </p:spTree>
    <p:extLst>
      <p:ext uri="{BB962C8B-B14F-4D97-AF65-F5344CB8AC3E}">
        <p14:creationId xmlns:p14="http://schemas.microsoft.com/office/powerpoint/2010/main" val="353505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7D358-0234-4138-A4D4-B943A49719F9}"/>
              </a:ext>
            </a:extLst>
          </p:cNvPr>
          <p:cNvSpPr>
            <a:spLocks noGrp="1"/>
          </p:cNvSpPr>
          <p:nvPr>
            <p:ph type="title"/>
          </p:nvPr>
        </p:nvSpPr>
        <p:spPr/>
        <p:txBody>
          <a:bodyPr/>
          <a:lstStyle/>
          <a:p>
            <a:r>
              <a:rPr lang="en-US" altLang="zh-CN" dirty="0"/>
              <a:t>CR1</a:t>
            </a:r>
            <a:endParaRPr lang="zh-CN" altLang="en-US" dirty="0"/>
          </a:p>
        </p:txBody>
      </p:sp>
      <p:pic>
        <p:nvPicPr>
          <p:cNvPr id="6" name="图片 5">
            <a:extLst>
              <a:ext uri="{FF2B5EF4-FFF2-40B4-BE49-F238E27FC236}">
                <a16:creationId xmlns:a16="http://schemas.microsoft.com/office/drawing/2014/main" id="{26393EE9-9140-4934-82B8-C507429D3D32}"/>
              </a:ext>
            </a:extLst>
          </p:cNvPr>
          <p:cNvPicPr>
            <a:picLocks noChangeAspect="1"/>
          </p:cNvPicPr>
          <p:nvPr/>
        </p:nvPicPr>
        <p:blipFill>
          <a:blip r:embed="rId2"/>
          <a:stretch>
            <a:fillRect/>
          </a:stretch>
        </p:blipFill>
        <p:spPr>
          <a:xfrm>
            <a:off x="645791" y="1410226"/>
            <a:ext cx="3584311" cy="5075918"/>
          </a:xfrm>
          <a:prstGeom prst="rect">
            <a:avLst/>
          </a:prstGeom>
        </p:spPr>
      </p:pic>
      <p:pic>
        <p:nvPicPr>
          <p:cNvPr id="8" name="图片 7">
            <a:extLst>
              <a:ext uri="{FF2B5EF4-FFF2-40B4-BE49-F238E27FC236}">
                <a16:creationId xmlns:a16="http://schemas.microsoft.com/office/drawing/2014/main" id="{6335EFD0-A5FA-4AE4-B0D4-903E64AE5F03}"/>
              </a:ext>
            </a:extLst>
          </p:cNvPr>
          <p:cNvPicPr>
            <a:picLocks noChangeAspect="1"/>
          </p:cNvPicPr>
          <p:nvPr/>
        </p:nvPicPr>
        <p:blipFill>
          <a:blip r:embed="rId3"/>
          <a:stretch>
            <a:fillRect/>
          </a:stretch>
        </p:blipFill>
        <p:spPr>
          <a:xfrm>
            <a:off x="6137622" y="1410226"/>
            <a:ext cx="3648555" cy="5075918"/>
          </a:xfrm>
          <a:prstGeom prst="rect">
            <a:avLst/>
          </a:prstGeom>
        </p:spPr>
      </p:pic>
    </p:spTree>
    <p:extLst>
      <p:ext uri="{BB962C8B-B14F-4D97-AF65-F5344CB8AC3E}">
        <p14:creationId xmlns:p14="http://schemas.microsoft.com/office/powerpoint/2010/main" val="275261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1B8AD-7B2E-4B6C-8101-3819280863D1}"/>
              </a:ext>
            </a:extLst>
          </p:cNvPr>
          <p:cNvSpPr>
            <a:spLocks noGrp="1"/>
          </p:cNvSpPr>
          <p:nvPr>
            <p:ph type="title"/>
          </p:nvPr>
        </p:nvSpPr>
        <p:spPr/>
        <p:txBody>
          <a:bodyPr/>
          <a:lstStyle/>
          <a:p>
            <a:r>
              <a:rPr lang="en-US" altLang="zh-CN" dirty="0"/>
              <a:t>CR2</a:t>
            </a:r>
            <a:endParaRPr lang="zh-CN" altLang="en-US" dirty="0"/>
          </a:p>
        </p:txBody>
      </p:sp>
      <p:pic>
        <p:nvPicPr>
          <p:cNvPr id="7" name="图片 6">
            <a:extLst>
              <a:ext uri="{FF2B5EF4-FFF2-40B4-BE49-F238E27FC236}">
                <a16:creationId xmlns:a16="http://schemas.microsoft.com/office/drawing/2014/main" id="{9AD2ACD2-49C2-42FA-8108-F8B453C32E12}"/>
              </a:ext>
            </a:extLst>
          </p:cNvPr>
          <p:cNvPicPr>
            <a:picLocks noChangeAspect="1"/>
          </p:cNvPicPr>
          <p:nvPr/>
        </p:nvPicPr>
        <p:blipFill>
          <a:blip r:embed="rId2"/>
          <a:stretch>
            <a:fillRect/>
          </a:stretch>
        </p:blipFill>
        <p:spPr>
          <a:xfrm>
            <a:off x="5954345" y="663902"/>
            <a:ext cx="4703936" cy="2373847"/>
          </a:xfrm>
          <a:prstGeom prst="rect">
            <a:avLst/>
          </a:prstGeom>
        </p:spPr>
      </p:pic>
      <p:pic>
        <p:nvPicPr>
          <p:cNvPr id="4" name="图片 3">
            <a:extLst>
              <a:ext uri="{FF2B5EF4-FFF2-40B4-BE49-F238E27FC236}">
                <a16:creationId xmlns:a16="http://schemas.microsoft.com/office/drawing/2014/main" id="{CB0729D2-3D79-4E82-A037-FF13BE0A20E1}"/>
              </a:ext>
            </a:extLst>
          </p:cNvPr>
          <p:cNvPicPr>
            <a:picLocks noChangeAspect="1"/>
          </p:cNvPicPr>
          <p:nvPr/>
        </p:nvPicPr>
        <p:blipFill>
          <a:blip r:embed="rId3"/>
          <a:stretch>
            <a:fillRect/>
          </a:stretch>
        </p:blipFill>
        <p:spPr>
          <a:xfrm>
            <a:off x="435428" y="3429000"/>
            <a:ext cx="11321143" cy="2624428"/>
          </a:xfrm>
          <a:prstGeom prst="rect">
            <a:avLst/>
          </a:prstGeom>
        </p:spPr>
      </p:pic>
      <p:sp>
        <p:nvSpPr>
          <p:cNvPr id="8" name="文本框 7">
            <a:extLst>
              <a:ext uri="{FF2B5EF4-FFF2-40B4-BE49-F238E27FC236}">
                <a16:creationId xmlns:a16="http://schemas.microsoft.com/office/drawing/2014/main" id="{D7CA6B71-59EB-4865-8510-786B008BBE98}"/>
              </a:ext>
            </a:extLst>
          </p:cNvPr>
          <p:cNvSpPr txBox="1"/>
          <p:nvPr/>
        </p:nvSpPr>
        <p:spPr>
          <a:xfrm>
            <a:off x="584745" y="2883860"/>
            <a:ext cx="1361789" cy="307777"/>
          </a:xfrm>
          <a:prstGeom prst="rect">
            <a:avLst/>
          </a:prstGeom>
          <a:noFill/>
        </p:spPr>
        <p:txBody>
          <a:bodyPr wrap="square" rtlCol="0">
            <a:spAutoFit/>
          </a:bodyPr>
          <a:lstStyle/>
          <a:p>
            <a:r>
              <a:rPr lang="en-US" altLang="zh-CN" sz="1400" dirty="0"/>
              <a:t>Previous Plan:</a:t>
            </a:r>
            <a:endParaRPr lang="zh-CN" altLang="en-US" sz="1400" dirty="0"/>
          </a:p>
        </p:txBody>
      </p:sp>
    </p:spTree>
    <p:extLst>
      <p:ext uri="{BB962C8B-B14F-4D97-AF65-F5344CB8AC3E}">
        <p14:creationId xmlns:p14="http://schemas.microsoft.com/office/powerpoint/2010/main" val="823803985"/>
      </p:ext>
    </p:extLst>
  </p:cSld>
  <p:clrMapOvr>
    <a:masterClrMapping/>
  </p:clrMapOvr>
</p:sld>
</file>

<file path=ppt/theme/theme1.xml><?xml version="1.0" encoding="utf-8"?>
<a:theme xmlns:a="http://schemas.openxmlformats.org/drawingml/2006/main" name="自定义">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7_TF10001108_Win32" id="{08D89365-2E4C-432D-9349-8DF9B80AEEA1}" vid="{010FF314-90DF-4A21-BD0D-ADCBA34234A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TotalTime>
  <Words>1103</Words>
  <Application>Microsoft Office PowerPoint</Application>
  <PresentationFormat>宽屏</PresentationFormat>
  <Paragraphs>91</Paragraphs>
  <Slides>26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Microsoft YaHei UI</vt:lpstr>
      <vt:lpstr>Microsoft YaHei UI Light</vt:lpstr>
      <vt:lpstr>Arial</vt:lpstr>
      <vt:lpstr>Consolas</vt:lpstr>
      <vt:lpstr>Segoe UI</vt:lpstr>
      <vt:lpstr>自定义</vt:lpstr>
      <vt:lpstr>不定跳查询优化 初步实现</vt:lpstr>
      <vt:lpstr>解决方案 step1</vt:lpstr>
      <vt:lpstr>解决方案 step2</vt:lpstr>
      <vt:lpstr>解决方案 step3</vt:lpstr>
      <vt:lpstr>CR1</vt:lpstr>
      <vt:lpstr>CR1</vt:lpstr>
      <vt:lpstr>CR1</vt:lpstr>
      <vt:lpstr>CR1</vt:lpstr>
      <vt:lpstr>CR2</vt:lpstr>
      <vt:lpstr>CR2</vt:lpstr>
      <vt:lpstr>CR2</vt:lpstr>
      <vt:lpstr>CR2</vt:lpstr>
      <vt:lpstr>CR5</vt:lpstr>
      <vt:lpstr>CR5</vt:lpstr>
      <vt:lpstr>CR5</vt:lpstr>
      <vt:lpstr>CR5</vt:lpstr>
      <vt:lpstr>CR11</vt:lpstr>
      <vt:lpstr>CR11</vt:lpstr>
      <vt:lpstr>CR11</vt:lpstr>
      <vt:lpstr>CR11</vt:lpstr>
      <vt:lpstr>Throughput</vt:lpstr>
      <vt:lpstr>参考指标</vt:lpstr>
      <vt:lpstr>算法思路 增加rule下推filter</vt:lpstr>
      <vt:lpstr>算法思路 修改算子边扩展边剪枝</vt:lpstr>
      <vt:lpstr>计划实现</vt:lpstr>
      <vt:lpstr>感谢倾听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欢迎使用 PowerPoint</dc:title>
  <dc:creator>徐进 把</dc:creator>
  <cp:keywords/>
  <cp:lastModifiedBy>徐进 把</cp:lastModifiedBy>
  <cp:revision>187</cp:revision>
  <dcterms:created xsi:type="dcterms:W3CDTF">2024-03-19T14:25:21Z</dcterms:created>
  <dcterms:modified xsi:type="dcterms:W3CDTF">2024-04-01T15:35:20Z</dcterms:modified>
  <cp:version/>
</cp:coreProperties>
</file>