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787BCD-7410-4020-A870-DC139ABF094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D0440D-C772-466F-8A8D-8B29EE28768E}" type="datetimeFigureOut">
              <a:rPr lang="en-IN" smtClean="0"/>
              <a:t>04-11-2016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11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dirty="0" smtClean="0"/>
              <a:t>Try it out: An Alarm Clock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84976" cy="602128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In </a:t>
            </a:r>
            <a:r>
              <a:rPr lang="en-IN" dirty="0" err="1"/>
              <a:t>alarm.c</a:t>
            </a:r>
            <a:r>
              <a:rPr lang="en-IN" dirty="0"/>
              <a:t>, the first function, ding, simulates an alarm clock.</a:t>
            </a:r>
          </a:p>
          <a:p>
            <a:pPr marL="411480" lvl="1" indent="0">
              <a:buNone/>
            </a:pP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/>
              <a:t>&gt;</a:t>
            </a:r>
          </a:p>
          <a:p>
            <a:pPr marL="411480" lvl="1" indent="0">
              <a:buNone/>
            </a:pPr>
            <a:r>
              <a:rPr lang="en-IN" dirty="0"/>
              <a:t>#include &lt;</a:t>
            </a:r>
            <a:r>
              <a:rPr lang="en-IN" dirty="0" err="1"/>
              <a:t>signal.h</a:t>
            </a:r>
            <a:r>
              <a:rPr lang="en-IN" dirty="0"/>
              <a:t>&gt;</a:t>
            </a:r>
          </a:p>
          <a:p>
            <a:pPr marL="411480" lvl="1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411480" lvl="1" indent="0">
              <a:buNone/>
            </a:pP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pPr marL="411480" lvl="1" indent="0">
              <a:buNone/>
            </a:pPr>
            <a:r>
              <a:rPr lang="en-IN" dirty="0"/>
              <a:t>static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alarm_fired</a:t>
            </a:r>
            <a:r>
              <a:rPr lang="en-IN" dirty="0"/>
              <a:t> = 0;</a:t>
            </a:r>
          </a:p>
          <a:p>
            <a:pPr marL="411480" lvl="1" indent="0">
              <a:buNone/>
            </a:pPr>
            <a:r>
              <a:rPr lang="en-IN" dirty="0"/>
              <a:t>void ding(</a:t>
            </a:r>
            <a:r>
              <a:rPr lang="en-IN" dirty="0" err="1"/>
              <a:t>int</a:t>
            </a:r>
            <a:r>
              <a:rPr lang="en-IN" dirty="0"/>
              <a:t> sig)</a:t>
            </a:r>
          </a:p>
          <a:p>
            <a:pPr marL="411480" lvl="1" indent="0">
              <a:buNone/>
            </a:pPr>
            <a:r>
              <a:rPr lang="en-IN" dirty="0"/>
              <a:t>{</a:t>
            </a:r>
          </a:p>
          <a:p>
            <a:pPr marL="411480" lvl="1" indent="0">
              <a:buNone/>
            </a:pPr>
            <a:r>
              <a:rPr lang="en-IN" dirty="0" err="1"/>
              <a:t>alarm_fired</a:t>
            </a:r>
            <a:r>
              <a:rPr lang="en-IN" dirty="0"/>
              <a:t> = 1;</a:t>
            </a:r>
          </a:p>
          <a:p>
            <a:pPr marL="411480" lvl="1" indent="0">
              <a:buNone/>
            </a:pPr>
            <a:r>
              <a:rPr lang="en-IN" dirty="0"/>
              <a:t>}</a:t>
            </a:r>
          </a:p>
          <a:p>
            <a:r>
              <a:rPr lang="en-IN" dirty="0" smtClean="0"/>
              <a:t>In </a:t>
            </a:r>
            <a:r>
              <a:rPr lang="en-IN" dirty="0"/>
              <a:t>main, we tell the child process to wait for five seconds before sending a SIGALRM signal to </a:t>
            </a:r>
            <a:r>
              <a:rPr lang="en-IN" dirty="0" smtClean="0"/>
              <a:t>its parent</a:t>
            </a:r>
            <a:r>
              <a:rPr lang="en-IN" dirty="0"/>
              <a:t>.</a:t>
            </a:r>
          </a:p>
          <a:p>
            <a:pPr marL="11430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</a:t>
            </a:r>
            <a:r>
              <a:rPr lang="en-IN" dirty="0" smtClean="0"/>
              <a:t>()</a:t>
            </a:r>
          </a:p>
          <a:p>
            <a:pPr marL="411480" lvl="1" indent="0">
              <a:buNone/>
            </a:pPr>
            <a:r>
              <a:rPr lang="en-IN" dirty="0"/>
              <a:t>{</a:t>
            </a:r>
          </a:p>
          <a:p>
            <a:pPr marL="411480" lvl="1" indent="0">
              <a:buNone/>
            </a:pPr>
            <a:r>
              <a:rPr lang="en-IN" dirty="0" err="1"/>
              <a:t>pid_t</a:t>
            </a:r>
            <a:r>
              <a:rPr lang="en-IN" dirty="0"/>
              <a:t> </a:t>
            </a:r>
            <a:r>
              <a:rPr lang="en-IN" dirty="0" err="1"/>
              <a:t>pid</a:t>
            </a:r>
            <a:r>
              <a:rPr lang="en-IN" dirty="0"/>
              <a:t>;</a:t>
            </a:r>
          </a:p>
          <a:p>
            <a:pPr marL="411480" lvl="1" indent="0">
              <a:buNone/>
            </a:pPr>
            <a:r>
              <a:rPr lang="en-IN" dirty="0" err="1"/>
              <a:t>printf</a:t>
            </a:r>
            <a:r>
              <a:rPr lang="en-IN" dirty="0"/>
              <a:t>("alarm application starting\n");</a:t>
            </a:r>
          </a:p>
          <a:p>
            <a:pPr marL="411480" lvl="1" indent="0">
              <a:buNone/>
            </a:pPr>
            <a:r>
              <a:rPr lang="en-IN" dirty="0" err="1"/>
              <a:t>pid</a:t>
            </a:r>
            <a:r>
              <a:rPr lang="en-IN" dirty="0"/>
              <a:t> = fork();</a:t>
            </a:r>
          </a:p>
          <a:p>
            <a:pPr marL="411480" lvl="1" indent="0">
              <a:buNone/>
            </a:pPr>
            <a:r>
              <a:rPr lang="en-IN" dirty="0"/>
              <a:t>switch(</a:t>
            </a:r>
            <a:r>
              <a:rPr lang="en-IN" dirty="0" err="1"/>
              <a:t>pid</a:t>
            </a:r>
            <a:r>
              <a:rPr lang="en-IN" dirty="0"/>
              <a:t>) {</a:t>
            </a:r>
          </a:p>
          <a:p>
            <a:pPr marL="411480" lvl="1" indent="0">
              <a:buNone/>
            </a:pPr>
            <a:r>
              <a:rPr lang="en-IN" dirty="0"/>
              <a:t>case −1:</a:t>
            </a:r>
          </a:p>
          <a:p>
            <a:pPr marL="411480" lvl="1" indent="0">
              <a:buNone/>
            </a:pPr>
            <a:r>
              <a:rPr lang="en-IN" dirty="0"/>
              <a:t>/* Failure */</a:t>
            </a:r>
          </a:p>
          <a:p>
            <a:pPr marL="411480" lvl="1" indent="0">
              <a:buNone/>
            </a:pPr>
            <a:r>
              <a:rPr lang="en-IN" dirty="0" err="1"/>
              <a:t>perror</a:t>
            </a:r>
            <a:r>
              <a:rPr lang="en-IN" dirty="0"/>
              <a:t>("fork failed");</a:t>
            </a:r>
          </a:p>
          <a:p>
            <a:pPr marL="411480" lvl="1" indent="0">
              <a:buNone/>
            </a:pPr>
            <a:r>
              <a:rPr lang="en-IN" dirty="0"/>
              <a:t>exit(1);</a:t>
            </a:r>
          </a:p>
          <a:p>
            <a:pPr marL="411480" lvl="1" indent="0">
              <a:buNone/>
            </a:pPr>
            <a:r>
              <a:rPr lang="en-IN" dirty="0"/>
              <a:t>case 0:</a:t>
            </a:r>
          </a:p>
          <a:p>
            <a:pPr marL="411480" lvl="1" indent="0">
              <a:buNone/>
            </a:pPr>
            <a:r>
              <a:rPr lang="en-IN" dirty="0"/>
              <a:t>/* child */</a:t>
            </a:r>
          </a:p>
          <a:p>
            <a:pPr marL="411480" lvl="1" indent="0">
              <a:buNone/>
            </a:pPr>
            <a:r>
              <a:rPr lang="en-IN" dirty="0"/>
              <a:t>sleep(5);</a:t>
            </a:r>
          </a:p>
          <a:p>
            <a:pPr marL="411480" lvl="1" indent="0">
              <a:buNone/>
            </a:pPr>
            <a:r>
              <a:rPr lang="en-IN" dirty="0"/>
              <a:t>kill(</a:t>
            </a:r>
            <a:r>
              <a:rPr lang="en-IN" dirty="0" err="1"/>
              <a:t>getppid</a:t>
            </a:r>
            <a:r>
              <a:rPr lang="en-IN" dirty="0"/>
              <a:t>(), SIGALRM);</a:t>
            </a:r>
          </a:p>
          <a:p>
            <a:pPr marL="411480" lvl="1" indent="0">
              <a:buNone/>
            </a:pPr>
            <a:r>
              <a:rPr lang="en-IN" dirty="0"/>
              <a:t>exit(0);</a:t>
            </a:r>
          </a:p>
          <a:p>
            <a:pPr marL="411480" lvl="1" indent="0">
              <a:buNone/>
            </a:pPr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7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parent process arranges to catch SIGALRM with a call to signal and then waits for the inevitable.</a:t>
            </a:r>
          </a:p>
          <a:p>
            <a:pPr marL="411480" lvl="1" indent="0">
              <a:buNone/>
            </a:pPr>
            <a:r>
              <a:rPr lang="en-IN" dirty="0"/>
              <a:t>/* if we get here we are the parent process */</a:t>
            </a:r>
          </a:p>
          <a:p>
            <a:pPr marL="411480" lvl="1" indent="0">
              <a:buNone/>
            </a:pPr>
            <a:r>
              <a:rPr lang="en-IN" dirty="0" err="1"/>
              <a:t>printf</a:t>
            </a:r>
            <a:r>
              <a:rPr lang="en-IN" dirty="0"/>
              <a:t>("waiting for alarm to go off\n");</a:t>
            </a:r>
          </a:p>
          <a:p>
            <a:pPr marL="411480" lvl="1" indent="0">
              <a:buNone/>
            </a:pPr>
            <a:r>
              <a:rPr lang="en-IN" dirty="0"/>
              <a:t>(void) signal(SIGALRM, ding);</a:t>
            </a:r>
          </a:p>
          <a:p>
            <a:pPr marL="411480" lvl="1" indent="0">
              <a:buNone/>
            </a:pPr>
            <a:r>
              <a:rPr lang="en-IN" dirty="0"/>
              <a:t>pause();</a:t>
            </a:r>
          </a:p>
          <a:p>
            <a:pPr marL="411480" lvl="1" indent="0">
              <a:buNone/>
            </a:pPr>
            <a:r>
              <a:rPr lang="en-IN" dirty="0"/>
              <a:t>if (</a:t>
            </a:r>
            <a:r>
              <a:rPr lang="en-IN" dirty="0" err="1"/>
              <a:t>alarm_fired</a:t>
            </a:r>
            <a:r>
              <a:rPr lang="en-IN" dirty="0"/>
              <a:t>) </a:t>
            </a:r>
            <a:r>
              <a:rPr lang="en-IN" dirty="0" err="1"/>
              <a:t>printf</a:t>
            </a:r>
            <a:r>
              <a:rPr lang="en-IN" dirty="0"/>
              <a:t>("Ding!\n");</a:t>
            </a:r>
          </a:p>
          <a:p>
            <a:pPr marL="411480" lvl="1" indent="0">
              <a:buNone/>
            </a:pPr>
            <a:r>
              <a:rPr lang="en-IN" dirty="0" err="1"/>
              <a:t>printf</a:t>
            </a:r>
            <a:r>
              <a:rPr lang="en-IN" dirty="0"/>
              <a:t>("done\n");</a:t>
            </a:r>
          </a:p>
          <a:p>
            <a:pPr marL="411480" lvl="1" indent="0">
              <a:buNone/>
            </a:pPr>
            <a:r>
              <a:rPr lang="en-IN" dirty="0"/>
              <a:t>exit(0);</a:t>
            </a:r>
          </a:p>
          <a:p>
            <a:pPr marL="411480" lvl="1" indent="0">
              <a:buNone/>
            </a:pPr>
            <a:r>
              <a:rPr lang="en-IN" dirty="0"/>
              <a:t>}</a:t>
            </a:r>
          </a:p>
          <a:p>
            <a:r>
              <a:rPr lang="en-IN" dirty="0"/>
              <a:t>When we run this program, it pauses for five seconds while it waits for the simulated alarm clock.</a:t>
            </a:r>
          </a:p>
          <a:p>
            <a:pPr marL="411480" lvl="1" indent="0">
              <a:buNone/>
            </a:pPr>
            <a:r>
              <a:rPr lang="en-IN" dirty="0"/>
              <a:t>$ </a:t>
            </a:r>
            <a:r>
              <a:rPr lang="en-IN" b="1" dirty="0"/>
              <a:t>./alarm</a:t>
            </a:r>
          </a:p>
          <a:p>
            <a:pPr marL="411480" lvl="1" indent="0">
              <a:buNone/>
            </a:pPr>
            <a:r>
              <a:rPr lang="en-IN" dirty="0"/>
              <a:t>alarm application starting</a:t>
            </a:r>
          </a:p>
          <a:p>
            <a:pPr marL="411480" lvl="1" indent="0">
              <a:buNone/>
            </a:pPr>
            <a:r>
              <a:rPr lang="en-IN" dirty="0"/>
              <a:t>waiting for alarm to go off</a:t>
            </a:r>
          </a:p>
          <a:p>
            <a:pPr marL="411480" lvl="1" indent="0">
              <a:buNone/>
            </a:pPr>
            <a:r>
              <a:rPr lang="en-IN" dirty="0"/>
              <a:t>&lt;</a:t>
            </a:r>
            <a:r>
              <a:rPr lang="en-IN" i="1" dirty="0"/>
              <a:t>5 second pause</a:t>
            </a:r>
            <a:r>
              <a:rPr lang="en-IN" dirty="0"/>
              <a:t>&gt;</a:t>
            </a:r>
          </a:p>
          <a:p>
            <a:pPr marL="411480" lvl="1" indent="0">
              <a:buNone/>
            </a:pPr>
            <a:r>
              <a:rPr lang="en-IN" dirty="0"/>
              <a:t>Ding!</a:t>
            </a:r>
          </a:p>
          <a:p>
            <a:pPr marL="411480" lvl="1" indent="0">
              <a:buNone/>
            </a:pPr>
            <a:r>
              <a:rPr lang="en-IN" dirty="0"/>
              <a:t>done</a:t>
            </a:r>
          </a:p>
          <a:p>
            <a:pPr marL="411480" lvl="1" indent="0">
              <a:buNone/>
            </a:pPr>
            <a:r>
              <a:rPr lang="en-IN" dirty="0"/>
              <a:t>$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76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program introduces a new function, pause, which simply causes the program to suspend execution </a:t>
            </a:r>
            <a:r>
              <a:rPr lang="en-IN" dirty="0" smtClean="0"/>
              <a:t>until a </a:t>
            </a:r>
            <a:r>
              <a:rPr lang="en-IN" dirty="0"/>
              <a:t>signal occurs.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it receives a signal, any established handler is run and execution continues as normal.</a:t>
            </a:r>
          </a:p>
          <a:p>
            <a:r>
              <a:rPr lang="en-IN" dirty="0"/>
              <a:t>It's declared as:</a:t>
            </a:r>
          </a:p>
          <a:p>
            <a:pPr marL="114300" indent="0">
              <a:buNone/>
            </a:pP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pPr marL="114300" indent="0">
              <a:buNone/>
            </a:pPr>
            <a:r>
              <a:rPr lang="en-IN" dirty="0" err="1"/>
              <a:t>int</a:t>
            </a:r>
            <a:r>
              <a:rPr lang="en-IN" dirty="0"/>
              <a:t> pause(void);</a:t>
            </a:r>
          </a:p>
          <a:p>
            <a:r>
              <a:rPr lang="en-IN" dirty="0"/>
              <a:t>and returns −1 (if the next received signal doesn't cause the program to terminate) with </a:t>
            </a:r>
            <a:r>
              <a:rPr lang="en-IN" dirty="0" err="1"/>
              <a:t>errno</a:t>
            </a:r>
            <a:r>
              <a:rPr lang="en-IN" dirty="0"/>
              <a:t> set to </a:t>
            </a:r>
            <a:r>
              <a:rPr lang="en-IN" dirty="0" smtClean="0"/>
              <a:t>EINTR when </a:t>
            </a:r>
            <a:r>
              <a:rPr lang="en-IN" dirty="0"/>
              <a:t>interrupted by a signal</a:t>
            </a:r>
            <a:r>
              <a:rPr lang="en-IN" dirty="0" smtClean="0"/>
              <a:t>.</a:t>
            </a:r>
          </a:p>
          <a:p>
            <a:r>
              <a:rPr lang="en-IN" dirty="0" smtClean="0"/>
              <a:t> How it works: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alarm clock simulation program starts a new process via fork.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child process sleeps for five </a:t>
            </a:r>
            <a:r>
              <a:rPr lang="en-IN" dirty="0" smtClean="0"/>
              <a:t>seconds and </a:t>
            </a:r>
            <a:r>
              <a:rPr lang="en-IN" dirty="0"/>
              <a:t>then sends a SIGALRM to its parent. The parent arranges to catch SIGALRM and then pauses until </a:t>
            </a:r>
            <a:r>
              <a:rPr lang="en-IN" dirty="0" smtClean="0"/>
              <a:t>a signal </a:t>
            </a:r>
            <a:r>
              <a:rPr lang="en-IN" dirty="0"/>
              <a:t>is received. We do not call </a:t>
            </a:r>
            <a:r>
              <a:rPr lang="en-IN" dirty="0" err="1"/>
              <a:t>printf</a:t>
            </a:r>
            <a:r>
              <a:rPr lang="en-IN" dirty="0"/>
              <a:t> in the signal handler directly, rather we set a flag and then check </a:t>
            </a:r>
            <a:r>
              <a:rPr lang="en-IN" dirty="0" smtClean="0"/>
              <a:t>the </a:t>
            </a:r>
            <a:r>
              <a:rPr lang="en-IN" smtClean="0"/>
              <a:t>flag afterwards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38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signals?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 </a:t>
            </a:r>
            <a:r>
              <a:rPr lang="en-IN" i="1" dirty="0"/>
              <a:t>signal </a:t>
            </a:r>
            <a:r>
              <a:rPr lang="en-IN" dirty="0"/>
              <a:t>is an event generated by the UNIX and Linux systems in response to some condition, </a:t>
            </a:r>
            <a:r>
              <a:rPr lang="en-IN" dirty="0" smtClean="0"/>
              <a:t>upon receipt </a:t>
            </a:r>
            <a:r>
              <a:rPr lang="en-IN" dirty="0"/>
              <a:t>of which a process may in turn take some action.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use the term “raise” to indicate the </a:t>
            </a:r>
            <a:r>
              <a:rPr lang="en-IN" dirty="0" smtClean="0"/>
              <a:t>generation of </a:t>
            </a:r>
            <a:r>
              <a:rPr lang="en-IN" dirty="0"/>
              <a:t>a signal, </a:t>
            </a:r>
            <a:endParaRPr lang="en-IN" dirty="0" smtClean="0"/>
          </a:p>
          <a:p>
            <a:r>
              <a:rPr lang="en-IN" dirty="0" smtClean="0"/>
              <a:t>and </a:t>
            </a:r>
            <a:r>
              <a:rPr lang="en-IN" dirty="0"/>
              <a:t>the term “catch” to indicate the receipt of a signal. </a:t>
            </a:r>
            <a:endParaRPr lang="en-IN" dirty="0" smtClean="0"/>
          </a:p>
          <a:p>
            <a:r>
              <a:rPr lang="en-IN" dirty="0" smtClean="0"/>
              <a:t>Signals </a:t>
            </a:r>
            <a:r>
              <a:rPr lang="en-IN" dirty="0"/>
              <a:t>are raised by some </a:t>
            </a:r>
            <a:r>
              <a:rPr lang="en-IN" dirty="0" smtClean="0"/>
              <a:t>error conditions</a:t>
            </a:r>
            <a:r>
              <a:rPr lang="en-IN" dirty="0"/>
              <a:t>, such as </a:t>
            </a:r>
            <a:endParaRPr lang="en-IN" dirty="0" smtClean="0"/>
          </a:p>
          <a:p>
            <a:pPr lvl="1"/>
            <a:r>
              <a:rPr lang="en-IN" dirty="0" smtClean="0"/>
              <a:t>memory </a:t>
            </a:r>
            <a:r>
              <a:rPr lang="en-IN" dirty="0"/>
              <a:t>segment violations, </a:t>
            </a:r>
            <a:endParaRPr lang="en-IN" dirty="0" smtClean="0"/>
          </a:p>
          <a:p>
            <a:pPr lvl="1"/>
            <a:r>
              <a:rPr lang="en-IN" dirty="0" smtClean="0"/>
              <a:t>floating-point </a:t>
            </a:r>
            <a:r>
              <a:rPr lang="en-IN" dirty="0"/>
              <a:t>processor errors, </a:t>
            </a:r>
            <a:endParaRPr lang="en-IN" dirty="0" smtClean="0"/>
          </a:p>
          <a:p>
            <a:pPr lvl="1"/>
            <a:r>
              <a:rPr lang="en-IN" dirty="0" smtClean="0"/>
              <a:t>or </a:t>
            </a:r>
            <a:r>
              <a:rPr lang="en-IN" dirty="0"/>
              <a:t>illegal </a:t>
            </a:r>
            <a:r>
              <a:rPr lang="en-IN" dirty="0" smtClean="0"/>
              <a:t>instructions</a:t>
            </a:r>
          </a:p>
          <a:p>
            <a:r>
              <a:rPr lang="en-IN" dirty="0"/>
              <a:t>They are generated by the shell and terminal handlers to cause interrupts and can also be explicitly </a:t>
            </a:r>
            <a:r>
              <a:rPr lang="en-IN" dirty="0" smtClean="0"/>
              <a:t>sent from </a:t>
            </a:r>
            <a:r>
              <a:rPr lang="en-IN" dirty="0"/>
              <a:t>one process to another as a way of passing information or modifying </a:t>
            </a:r>
            <a:r>
              <a:rPr lang="en-IN" dirty="0" err="1"/>
              <a:t>behavior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 all these </a:t>
            </a:r>
            <a:r>
              <a:rPr lang="en-IN" dirty="0" smtClean="0"/>
              <a:t>cases, the </a:t>
            </a:r>
            <a:r>
              <a:rPr lang="en-IN" dirty="0"/>
              <a:t>programming interface is the same. </a:t>
            </a:r>
            <a:endParaRPr lang="en-IN" dirty="0" smtClean="0"/>
          </a:p>
          <a:p>
            <a:r>
              <a:rPr lang="en-IN" dirty="0" smtClean="0"/>
              <a:t>Signals </a:t>
            </a:r>
            <a:r>
              <a:rPr lang="en-IN" dirty="0"/>
              <a:t>can be raised, caught and acted upon, or (for some </a:t>
            </a:r>
            <a:r>
              <a:rPr lang="en-IN" dirty="0" smtClean="0"/>
              <a:t>at least</a:t>
            </a:r>
            <a:r>
              <a:rPr lang="en-IN" dirty="0"/>
              <a:t>) ignored.</a:t>
            </a:r>
          </a:p>
        </p:txBody>
      </p:sp>
    </p:spTree>
    <p:extLst>
      <p:ext uri="{BB962C8B-B14F-4D97-AF65-F5344CB8AC3E}">
        <p14:creationId xmlns:p14="http://schemas.microsoft.com/office/powerpoint/2010/main" val="203940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signals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Signal names are defined by including the header file </a:t>
            </a:r>
            <a:r>
              <a:rPr lang="en-IN" dirty="0" err="1"/>
              <a:t>signal.h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all begin with “SIG” and </a:t>
            </a:r>
            <a:r>
              <a:rPr lang="en-IN" dirty="0" smtClean="0"/>
              <a:t>include those </a:t>
            </a:r>
            <a:r>
              <a:rPr lang="en-IN" dirty="0"/>
              <a:t>listed in the </a:t>
            </a:r>
            <a:r>
              <a:rPr lang="en-IN" dirty="0" err="1" smtClean="0"/>
              <a:t>followin</a:t>
            </a:r>
            <a:endParaRPr lang="en-IN" dirty="0" smtClean="0"/>
          </a:p>
          <a:p>
            <a:r>
              <a:rPr lang="en-IN" b="1" dirty="0"/>
              <a:t>Signal Name </a:t>
            </a:r>
            <a:r>
              <a:rPr lang="en-IN" b="1" dirty="0" smtClean="0"/>
              <a:t>		Description</a:t>
            </a:r>
            <a:endParaRPr lang="en-IN" b="1" dirty="0"/>
          </a:p>
          <a:p>
            <a:pPr marL="411480" lvl="1" indent="0">
              <a:buNone/>
            </a:pPr>
            <a:r>
              <a:rPr lang="en-IN" dirty="0"/>
              <a:t>SIGABORT </a:t>
            </a:r>
            <a:r>
              <a:rPr lang="en-IN" dirty="0" smtClean="0"/>
              <a:t>		*</a:t>
            </a:r>
            <a:r>
              <a:rPr lang="en-IN" dirty="0"/>
              <a:t>Process abort</a:t>
            </a:r>
          </a:p>
          <a:p>
            <a:pPr marL="411480" lvl="1" indent="0">
              <a:buNone/>
            </a:pPr>
            <a:r>
              <a:rPr lang="en-IN" dirty="0"/>
              <a:t>SIGALRM </a:t>
            </a:r>
            <a:r>
              <a:rPr lang="en-IN" dirty="0" smtClean="0"/>
              <a:t>		Alarm </a:t>
            </a:r>
            <a:r>
              <a:rPr lang="en-IN" dirty="0"/>
              <a:t>clock</a:t>
            </a:r>
          </a:p>
          <a:p>
            <a:pPr marL="411480" lvl="1" indent="0">
              <a:buNone/>
            </a:pPr>
            <a:r>
              <a:rPr lang="en-IN" dirty="0"/>
              <a:t>SIGFPE </a:t>
            </a:r>
            <a:r>
              <a:rPr lang="en-IN" dirty="0" smtClean="0"/>
              <a:t>		*</a:t>
            </a:r>
            <a:r>
              <a:rPr lang="en-IN" dirty="0"/>
              <a:t>Floating-point exception</a:t>
            </a:r>
          </a:p>
          <a:p>
            <a:pPr marL="411480" lvl="1" indent="0">
              <a:buNone/>
            </a:pPr>
            <a:r>
              <a:rPr lang="en-IN" dirty="0"/>
              <a:t>SIGHUP </a:t>
            </a:r>
            <a:r>
              <a:rPr lang="en-IN" dirty="0" smtClean="0"/>
              <a:t>		</a:t>
            </a:r>
            <a:r>
              <a:rPr lang="en-IN" dirty="0" err="1" smtClean="0"/>
              <a:t>Hangup</a:t>
            </a:r>
            <a:endParaRPr lang="en-IN" dirty="0"/>
          </a:p>
          <a:p>
            <a:pPr marL="411480" lvl="1" indent="0">
              <a:buNone/>
            </a:pPr>
            <a:r>
              <a:rPr lang="en-IN" dirty="0"/>
              <a:t>SIGILL </a:t>
            </a:r>
            <a:r>
              <a:rPr lang="en-IN" dirty="0" smtClean="0"/>
              <a:t>		*</a:t>
            </a:r>
            <a:r>
              <a:rPr lang="en-IN" dirty="0"/>
              <a:t>Illegal instruction</a:t>
            </a:r>
          </a:p>
          <a:p>
            <a:pPr marL="411480" lvl="1" indent="0">
              <a:buNone/>
            </a:pPr>
            <a:r>
              <a:rPr lang="en-IN" dirty="0" smtClean="0"/>
              <a:t>SIGINT		Terminal </a:t>
            </a:r>
            <a:r>
              <a:rPr lang="en-IN" dirty="0"/>
              <a:t>interrupt</a:t>
            </a:r>
          </a:p>
          <a:p>
            <a:pPr marL="411480" lvl="1" indent="0">
              <a:buNone/>
            </a:pPr>
            <a:r>
              <a:rPr lang="en-IN" dirty="0" smtClean="0"/>
              <a:t>SIGKILL		 </a:t>
            </a:r>
            <a:r>
              <a:rPr lang="en-IN" dirty="0"/>
              <a:t>Kill (can’t be caught or ignored)</a:t>
            </a:r>
          </a:p>
          <a:p>
            <a:pPr marL="411480" lvl="1" indent="0">
              <a:buNone/>
            </a:pPr>
            <a:r>
              <a:rPr lang="en-IN" dirty="0" smtClean="0"/>
              <a:t>SIGPIPE		 </a:t>
            </a:r>
            <a:r>
              <a:rPr lang="en-IN" dirty="0"/>
              <a:t>Write on a pipe with no reader</a:t>
            </a:r>
          </a:p>
          <a:p>
            <a:pPr marL="411480" lvl="1" indent="0">
              <a:buNone/>
            </a:pPr>
            <a:r>
              <a:rPr lang="en-IN" dirty="0" smtClean="0"/>
              <a:t>SIGQUIT		 </a:t>
            </a:r>
            <a:r>
              <a:rPr lang="en-IN" dirty="0"/>
              <a:t>Terminal quit</a:t>
            </a:r>
          </a:p>
          <a:p>
            <a:pPr marL="411480" lvl="1" indent="0">
              <a:buNone/>
            </a:pPr>
            <a:r>
              <a:rPr lang="en-IN" dirty="0"/>
              <a:t>SIGSEGV </a:t>
            </a:r>
            <a:r>
              <a:rPr lang="en-IN" dirty="0" smtClean="0"/>
              <a:t>		*</a:t>
            </a:r>
            <a:r>
              <a:rPr lang="en-IN" dirty="0"/>
              <a:t>Invalid memory segment access</a:t>
            </a:r>
          </a:p>
          <a:p>
            <a:pPr marL="411480" lvl="1" indent="0">
              <a:buNone/>
            </a:pPr>
            <a:r>
              <a:rPr lang="en-IN" dirty="0" smtClean="0"/>
              <a:t>SIGTERM		Termination</a:t>
            </a:r>
            <a:endParaRPr lang="en-IN" dirty="0"/>
          </a:p>
          <a:p>
            <a:pPr marL="411480" lvl="1" indent="0">
              <a:buNone/>
            </a:pPr>
            <a:r>
              <a:rPr lang="en-IN" dirty="0"/>
              <a:t>SIGUSR1 </a:t>
            </a:r>
            <a:r>
              <a:rPr lang="en-IN" dirty="0" smtClean="0"/>
              <a:t>		User-defined </a:t>
            </a:r>
            <a:r>
              <a:rPr lang="en-IN" dirty="0"/>
              <a:t>signal 1</a:t>
            </a:r>
          </a:p>
          <a:p>
            <a:pPr marL="411480" lvl="1" indent="0">
              <a:buNone/>
            </a:pPr>
            <a:r>
              <a:rPr lang="en-IN" dirty="0"/>
              <a:t>SIGUSR2 </a:t>
            </a:r>
            <a:r>
              <a:rPr lang="en-IN" dirty="0" smtClean="0"/>
              <a:t>		User-defined </a:t>
            </a:r>
            <a:r>
              <a:rPr lang="en-IN" dirty="0"/>
              <a:t>signal 2</a:t>
            </a:r>
            <a:r>
              <a:rPr lang="en-IN" dirty="0" smtClean="0"/>
              <a:t>g </a:t>
            </a:r>
            <a:r>
              <a:rPr lang="en-IN" dirty="0"/>
              <a:t>table.</a:t>
            </a:r>
          </a:p>
        </p:txBody>
      </p:sp>
    </p:spTree>
    <p:extLst>
      <p:ext uri="{BB962C8B-B14F-4D97-AF65-F5344CB8AC3E}">
        <p14:creationId xmlns:p14="http://schemas.microsoft.com/office/powerpoint/2010/main" val="29118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If a process receives one of these signals without first arranging to catch it, the process will be </a:t>
            </a:r>
            <a:r>
              <a:rPr lang="en-IN" dirty="0" smtClean="0"/>
              <a:t>terminated immediately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Usually</a:t>
            </a:r>
            <a:r>
              <a:rPr lang="en-IN" dirty="0"/>
              <a:t>, a core dump file is created.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file, called core and placed in the </a:t>
            </a:r>
            <a:r>
              <a:rPr lang="en-IN" dirty="0" smtClean="0"/>
              <a:t>current directory</a:t>
            </a:r>
            <a:r>
              <a:rPr lang="en-IN" dirty="0"/>
              <a:t>, is an image of the process that can be useful in debugging</a:t>
            </a:r>
            <a:r>
              <a:rPr lang="en-IN" dirty="0" smtClean="0"/>
              <a:t>.</a:t>
            </a:r>
          </a:p>
          <a:p>
            <a:r>
              <a:rPr lang="en-IN" dirty="0"/>
              <a:t>We’ll look at the first group of signals in a little more detail later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For now, it’s enough to know that if </a:t>
            </a:r>
            <a:r>
              <a:rPr lang="en-IN" dirty="0" smtClean="0"/>
              <a:t>the shell </a:t>
            </a:r>
            <a:r>
              <a:rPr lang="en-IN" dirty="0"/>
              <a:t>and terminal driver are configured normally, typing the interrupt character (often </a:t>
            </a:r>
            <a:r>
              <a:rPr lang="en-IN" dirty="0" err="1"/>
              <a:t>Ctrl+C</a:t>
            </a:r>
            <a:r>
              <a:rPr lang="en-IN" dirty="0"/>
              <a:t>) at the</a:t>
            </a:r>
          </a:p>
          <a:p>
            <a:r>
              <a:rPr lang="en-IN" dirty="0"/>
              <a:t>keyboard will result in the SIGINT signal being sent to the foreground process, that is, the program </a:t>
            </a:r>
            <a:r>
              <a:rPr lang="en-IN" dirty="0" smtClean="0"/>
              <a:t>currently running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will cause the program to terminate unless it has arranged to catch the signal.</a:t>
            </a:r>
          </a:p>
          <a:p>
            <a:r>
              <a:rPr lang="en-IN" dirty="0"/>
              <a:t>If we want to send a signal to a process other than the current foreground task, we use the kill command.</a:t>
            </a:r>
          </a:p>
          <a:p>
            <a:r>
              <a:rPr lang="en-IN" dirty="0"/>
              <a:t>This takes an optional signal number or name, and the PID (usually found using the </a:t>
            </a:r>
            <a:r>
              <a:rPr lang="en-IN" dirty="0" err="1"/>
              <a:t>ps</a:t>
            </a:r>
            <a:r>
              <a:rPr lang="en-IN" dirty="0"/>
              <a:t> command) to </a:t>
            </a:r>
            <a:r>
              <a:rPr lang="en-IN" dirty="0" smtClean="0"/>
              <a:t>send the </a:t>
            </a:r>
            <a:r>
              <a:rPr lang="en-IN" dirty="0"/>
              <a:t>signal to</a:t>
            </a:r>
          </a:p>
        </p:txBody>
      </p:sp>
    </p:spTree>
    <p:extLst>
      <p:ext uri="{BB962C8B-B14F-4D97-AF65-F5344CB8AC3E}">
        <p14:creationId xmlns:p14="http://schemas.microsoft.com/office/powerpoint/2010/main" val="225921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Programs can handle signals using the signal library function.</a:t>
            </a:r>
          </a:p>
          <a:p>
            <a:pPr marL="411480" lvl="1" indent="0">
              <a:buNone/>
            </a:pPr>
            <a:r>
              <a:rPr lang="en-IN" dirty="0"/>
              <a:t>#include &lt;</a:t>
            </a:r>
            <a:r>
              <a:rPr lang="en-IN" dirty="0" err="1"/>
              <a:t>signal.h</a:t>
            </a:r>
            <a:r>
              <a:rPr lang="en-IN" dirty="0"/>
              <a:t>&gt;</a:t>
            </a:r>
          </a:p>
          <a:p>
            <a:pPr marL="411480" lvl="1" indent="0">
              <a:buNone/>
            </a:pPr>
            <a:r>
              <a:rPr lang="en-IN" dirty="0"/>
              <a:t>void (*signal(</a:t>
            </a:r>
            <a:r>
              <a:rPr lang="en-IN" dirty="0" err="1"/>
              <a:t>int</a:t>
            </a:r>
            <a:r>
              <a:rPr lang="en-IN" dirty="0"/>
              <a:t> sig, void (*</a:t>
            </a:r>
            <a:r>
              <a:rPr lang="en-IN" dirty="0" err="1"/>
              <a:t>func</a:t>
            </a:r>
            <a:r>
              <a:rPr lang="en-IN" dirty="0"/>
              <a:t>)(</a:t>
            </a:r>
            <a:r>
              <a:rPr lang="en-IN" dirty="0" err="1"/>
              <a:t>int</a:t>
            </a:r>
            <a:r>
              <a:rPr lang="en-IN" dirty="0"/>
              <a:t>)))(</a:t>
            </a:r>
            <a:r>
              <a:rPr lang="en-IN" dirty="0" err="1"/>
              <a:t>int</a:t>
            </a:r>
            <a:r>
              <a:rPr lang="en-IN" dirty="0" smtClean="0"/>
              <a:t>);</a:t>
            </a:r>
          </a:p>
          <a:p>
            <a:r>
              <a:rPr lang="en-IN" dirty="0"/>
              <a:t>This rather complex declaration says that signal is a function that takes two parameters, sig and </a:t>
            </a:r>
            <a:r>
              <a:rPr lang="en-IN" dirty="0" err="1"/>
              <a:t>func</a:t>
            </a:r>
            <a:r>
              <a:rPr lang="en-IN" dirty="0"/>
              <a:t>.</a:t>
            </a:r>
          </a:p>
          <a:p>
            <a:r>
              <a:rPr lang="en-IN" dirty="0"/>
              <a:t>The signal to be caught or ignored is given as argument sig.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function to be called when the </a:t>
            </a:r>
            <a:r>
              <a:rPr lang="en-IN" dirty="0" smtClean="0"/>
              <a:t>specified signal </a:t>
            </a:r>
            <a:r>
              <a:rPr lang="en-IN" dirty="0"/>
              <a:t>is received is given as </a:t>
            </a:r>
            <a:r>
              <a:rPr lang="en-IN" dirty="0" err="1"/>
              <a:t>func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This function must be one that takes a single </a:t>
            </a:r>
            <a:r>
              <a:rPr lang="en-IN" dirty="0" err="1"/>
              <a:t>int</a:t>
            </a:r>
            <a:r>
              <a:rPr lang="en-IN" dirty="0"/>
              <a:t> argument (</a:t>
            </a:r>
            <a:r>
              <a:rPr lang="en-IN" dirty="0" smtClean="0"/>
              <a:t>the signal </a:t>
            </a:r>
            <a:r>
              <a:rPr lang="en-IN" dirty="0"/>
              <a:t>received) and is of type void.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signal function itself returns a function of the same type, </a:t>
            </a:r>
            <a:r>
              <a:rPr lang="en-IN" dirty="0" smtClean="0"/>
              <a:t>which is </a:t>
            </a:r>
            <a:r>
              <a:rPr lang="en-IN" dirty="0"/>
              <a:t>the previous value of the function set up to handle this signal, or one of these two special values:</a:t>
            </a:r>
          </a:p>
          <a:p>
            <a:pPr lvl="1"/>
            <a:r>
              <a:rPr lang="en-IN" dirty="0"/>
              <a:t>SIG_IGN Ignore the signal.</a:t>
            </a:r>
          </a:p>
          <a:p>
            <a:pPr lvl="1"/>
            <a:r>
              <a:rPr lang="en-IN" dirty="0"/>
              <a:t>SIG_DFL Restore default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2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808"/>
            <a:ext cx="7620000" cy="675888"/>
          </a:xfrm>
        </p:spPr>
        <p:txBody>
          <a:bodyPr/>
          <a:lstStyle/>
          <a:p>
            <a:r>
              <a:rPr lang="en-IN" dirty="0"/>
              <a:t>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609329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function ouch reacts to the signal that is passed in the parameter sig.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function will be </a:t>
            </a:r>
            <a:r>
              <a:rPr lang="en-IN" dirty="0" smtClean="0"/>
              <a:t>called when </a:t>
            </a:r>
            <a:r>
              <a:rPr lang="en-IN" dirty="0"/>
              <a:t>a signal occurs.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prints a message and then resets the signal handling for SIGINT (by </a:t>
            </a:r>
            <a:r>
              <a:rPr lang="en-IN" dirty="0" smtClean="0"/>
              <a:t>default, generated </a:t>
            </a:r>
            <a:r>
              <a:rPr lang="en-IN" dirty="0"/>
              <a:t>by typing </a:t>
            </a:r>
            <a:r>
              <a:rPr lang="en-IN" dirty="0" err="1"/>
              <a:t>Ctrl+C</a:t>
            </a:r>
            <a:r>
              <a:rPr lang="en-IN" dirty="0"/>
              <a:t>) back to the default </a:t>
            </a:r>
            <a:r>
              <a:rPr lang="en-IN" dirty="0" err="1" smtClean="0"/>
              <a:t>behavior</a:t>
            </a:r>
            <a:r>
              <a:rPr lang="en-IN" dirty="0" smtClean="0"/>
              <a:t>.</a:t>
            </a:r>
          </a:p>
          <a:p>
            <a:pPr marL="777240" lvl="2" indent="0">
              <a:buNone/>
            </a:pPr>
            <a:r>
              <a:rPr lang="en-IN" dirty="0"/>
              <a:t>#include &lt;</a:t>
            </a:r>
            <a:r>
              <a:rPr lang="en-IN" dirty="0" err="1"/>
              <a:t>signal.h</a:t>
            </a:r>
            <a:r>
              <a:rPr lang="en-IN" dirty="0"/>
              <a:t>&gt;</a:t>
            </a:r>
          </a:p>
          <a:p>
            <a:pPr marL="777240" lvl="2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777240" lvl="2" indent="0">
              <a:buNone/>
            </a:pP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pPr marL="777240" lvl="2" indent="0">
              <a:buNone/>
            </a:pPr>
            <a:r>
              <a:rPr lang="en-IN" dirty="0"/>
              <a:t>void ouch(</a:t>
            </a:r>
            <a:r>
              <a:rPr lang="en-IN" dirty="0" err="1"/>
              <a:t>int</a:t>
            </a:r>
            <a:r>
              <a:rPr lang="en-IN" dirty="0"/>
              <a:t> sig)</a:t>
            </a:r>
          </a:p>
          <a:p>
            <a:pPr marL="777240" lvl="2" indent="0">
              <a:buNone/>
            </a:pPr>
            <a:r>
              <a:rPr lang="en-IN" dirty="0"/>
              <a:t>{</a:t>
            </a:r>
          </a:p>
          <a:p>
            <a:pPr marL="777240" lvl="2" indent="0">
              <a:buNone/>
            </a:pPr>
            <a:r>
              <a:rPr lang="en-IN" dirty="0" err="1"/>
              <a:t>printf</a:t>
            </a:r>
            <a:r>
              <a:rPr lang="en-IN" dirty="0"/>
              <a:t>(“OUCH! - I got signal %d\n”, sig);</a:t>
            </a:r>
          </a:p>
          <a:p>
            <a:pPr marL="777240" lvl="2" indent="0">
              <a:buNone/>
            </a:pPr>
            <a:r>
              <a:rPr lang="en-IN" dirty="0"/>
              <a:t>(void) signal(SIGINT, SIG_DFL);</a:t>
            </a:r>
          </a:p>
          <a:p>
            <a:pPr marL="777240" lvl="2" indent="0">
              <a:buNone/>
            </a:pPr>
            <a:r>
              <a:rPr lang="en-IN" dirty="0" smtClean="0"/>
              <a:t>}</a:t>
            </a:r>
          </a:p>
          <a:p>
            <a:r>
              <a:rPr lang="en-IN" sz="2400" dirty="0"/>
              <a:t>The </a:t>
            </a:r>
            <a:r>
              <a:rPr lang="en-IN" sz="2000" dirty="0"/>
              <a:t>main </a:t>
            </a:r>
            <a:r>
              <a:rPr lang="en-IN" sz="2400" dirty="0"/>
              <a:t>function has to intercept the </a:t>
            </a:r>
            <a:r>
              <a:rPr lang="en-IN" sz="2000" dirty="0"/>
              <a:t>SIGINT </a:t>
            </a:r>
            <a:r>
              <a:rPr lang="en-IN" sz="2400" dirty="0"/>
              <a:t>signal generated when we type </a:t>
            </a:r>
            <a:r>
              <a:rPr lang="en-IN" sz="2400" dirty="0" err="1"/>
              <a:t>Ctrl+C</a:t>
            </a:r>
            <a:r>
              <a:rPr lang="en-IN" sz="2400" dirty="0"/>
              <a:t>. For the rest of </a:t>
            </a:r>
            <a:r>
              <a:rPr lang="en-IN" sz="2400" dirty="0" smtClean="0"/>
              <a:t>the time</a:t>
            </a:r>
            <a:r>
              <a:rPr lang="en-IN" sz="2400" dirty="0"/>
              <a:t>, it just sits in an infinite loop, printing a message once a second.</a:t>
            </a:r>
          </a:p>
          <a:p>
            <a:pPr marL="411480" lvl="1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411480" lvl="1" indent="0">
              <a:buNone/>
            </a:pPr>
            <a:r>
              <a:rPr lang="en-IN" dirty="0"/>
              <a:t>{</a:t>
            </a:r>
          </a:p>
          <a:p>
            <a:pPr marL="411480" lvl="1" indent="0">
              <a:buNone/>
            </a:pPr>
            <a:r>
              <a:rPr lang="en-IN" dirty="0"/>
              <a:t>(void) signal(SIGINT, ouch);</a:t>
            </a:r>
          </a:p>
          <a:p>
            <a:pPr marL="411480" lvl="1" indent="0">
              <a:buNone/>
            </a:pPr>
            <a:r>
              <a:rPr lang="en-IN" dirty="0"/>
              <a:t>while(1) {</a:t>
            </a:r>
          </a:p>
          <a:p>
            <a:pPr marL="411480" lvl="1" indent="0">
              <a:buNone/>
            </a:pPr>
            <a:r>
              <a:rPr lang="en-IN" dirty="0" err="1"/>
              <a:t>printf</a:t>
            </a:r>
            <a:r>
              <a:rPr lang="en-IN" dirty="0"/>
              <a:t>(“Hello World!\n”);</a:t>
            </a:r>
          </a:p>
          <a:p>
            <a:pPr marL="411480" lvl="1" indent="0">
              <a:buNone/>
            </a:pPr>
            <a:r>
              <a:rPr lang="en-IN" dirty="0"/>
              <a:t>sleep(1);</a:t>
            </a:r>
          </a:p>
          <a:p>
            <a:pPr marL="411480" lvl="1" indent="0">
              <a:buNone/>
            </a:pPr>
            <a:r>
              <a:rPr lang="en-IN" dirty="0"/>
              <a:t>}</a:t>
            </a:r>
          </a:p>
          <a:p>
            <a:pPr marL="411480" lvl="1" indent="0">
              <a:buNone/>
            </a:pPr>
            <a:r>
              <a:rPr lang="en-IN" sz="600" dirty="0"/>
              <a:t>}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1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291264" cy="61206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Typing </a:t>
            </a:r>
            <a:r>
              <a:rPr lang="en-IN" dirty="0" err="1"/>
              <a:t>Ctrl+C</a:t>
            </a:r>
            <a:r>
              <a:rPr lang="en-IN" dirty="0"/>
              <a:t> for the first time causes the program to react and then continue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When we type </a:t>
            </a:r>
            <a:r>
              <a:rPr lang="en-IN" dirty="0" err="1" smtClean="0"/>
              <a:t>Ctrl+C</a:t>
            </a:r>
            <a:r>
              <a:rPr lang="en-IN" dirty="0"/>
              <a:t> </a:t>
            </a:r>
            <a:r>
              <a:rPr lang="en-IN" dirty="0" smtClean="0"/>
              <a:t>again</a:t>
            </a:r>
            <a:r>
              <a:rPr lang="en-IN" dirty="0"/>
              <a:t>, the program ends because the </a:t>
            </a:r>
            <a:r>
              <a:rPr lang="en-IN" dirty="0" err="1"/>
              <a:t>behavior</a:t>
            </a:r>
            <a:r>
              <a:rPr lang="en-IN" dirty="0"/>
              <a:t> of SIGINT has returned to the default </a:t>
            </a:r>
            <a:r>
              <a:rPr lang="en-IN" dirty="0" err="1"/>
              <a:t>behavior</a:t>
            </a:r>
            <a:r>
              <a:rPr lang="en-IN" dirty="0"/>
              <a:t> of </a:t>
            </a:r>
            <a:r>
              <a:rPr lang="en-IN" dirty="0" smtClean="0"/>
              <a:t>causing the </a:t>
            </a:r>
            <a:r>
              <a:rPr lang="en-IN" dirty="0"/>
              <a:t>program to exit</a:t>
            </a:r>
            <a:r>
              <a:rPr lang="en-IN" dirty="0" smtClean="0"/>
              <a:t>.</a:t>
            </a:r>
          </a:p>
          <a:p>
            <a:r>
              <a:rPr lang="en-IN" dirty="0"/>
              <a:t>As you can see from this example, the signal handling function takes a single integer parameter, the </a:t>
            </a:r>
            <a:r>
              <a:rPr lang="en-IN" dirty="0" smtClean="0"/>
              <a:t>signal number </a:t>
            </a:r>
            <a:r>
              <a:rPr lang="en-IN" dirty="0"/>
              <a:t>that caused the function to be called.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can be useful if the same function is used to handle more</a:t>
            </a:r>
          </a:p>
          <a:p>
            <a:r>
              <a:rPr lang="en-IN" dirty="0"/>
              <a:t>than one signal. Here we print out the value of SIGINT, which on this system happens to have the value 2.</a:t>
            </a:r>
          </a:p>
          <a:p>
            <a:r>
              <a:rPr lang="en-IN" dirty="0"/>
              <a:t>You shouldn’t rely on traditional numeric values for signals; always use signal names in new programs.</a:t>
            </a:r>
          </a:p>
          <a:p>
            <a:r>
              <a:rPr lang="en-IN" b="1" dirty="0"/>
              <a:t>It is not safe to call all functions, such as </a:t>
            </a:r>
            <a:r>
              <a:rPr lang="en-IN" dirty="0" err="1"/>
              <a:t>printf</a:t>
            </a:r>
            <a:r>
              <a:rPr lang="en-IN" b="1" dirty="0"/>
              <a:t>, from within a signal handler.</a:t>
            </a:r>
          </a:p>
          <a:p>
            <a:r>
              <a:rPr lang="en-IN" b="1" dirty="0"/>
              <a:t>A useful technique is to use a signal handler to set a flag and then check that </a:t>
            </a:r>
            <a:r>
              <a:rPr lang="en-IN" b="1" dirty="0" smtClean="0"/>
              <a:t>flag from </a:t>
            </a:r>
            <a:r>
              <a:rPr lang="en-IN" b="1" dirty="0"/>
              <a:t>the main program and print a message if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9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dirty="0" smtClean="0"/>
              <a:t>Sending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147248" cy="594928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process may send a signal to another process, including itself, by calling kill.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call will fail if </a:t>
            </a:r>
            <a:r>
              <a:rPr lang="en-IN" dirty="0" smtClean="0"/>
              <a:t>the program </a:t>
            </a:r>
            <a:r>
              <a:rPr lang="en-IN" dirty="0"/>
              <a:t>doesn't have permission to send the signal, commonly because the target process is owned by </a:t>
            </a:r>
            <a:r>
              <a:rPr lang="en-IN" dirty="0" smtClean="0"/>
              <a:t>another user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the program equivalent of the shell command of the same name</a:t>
            </a:r>
            <a:r>
              <a:rPr lang="en-IN" dirty="0" smtClean="0"/>
              <a:t>.</a:t>
            </a:r>
          </a:p>
          <a:p>
            <a:pPr marL="411480" lvl="1" indent="0">
              <a:buNone/>
            </a:pP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/>
              <a:t>&gt;</a:t>
            </a:r>
          </a:p>
          <a:p>
            <a:pPr marL="411480" lvl="1" indent="0">
              <a:buNone/>
            </a:pPr>
            <a:r>
              <a:rPr lang="en-IN" dirty="0"/>
              <a:t>#include &lt;</a:t>
            </a:r>
            <a:r>
              <a:rPr lang="en-IN" dirty="0" err="1"/>
              <a:t>signal.h</a:t>
            </a:r>
            <a:r>
              <a:rPr lang="en-IN" dirty="0"/>
              <a:t>&gt;</a:t>
            </a:r>
          </a:p>
          <a:p>
            <a:pPr marL="411480" lvl="1" indent="0">
              <a:buNone/>
            </a:pPr>
            <a:r>
              <a:rPr lang="sv-SE" dirty="0"/>
              <a:t>int kill(pid_t pid, int sig);</a:t>
            </a:r>
          </a:p>
          <a:p>
            <a:r>
              <a:rPr lang="en-IN" dirty="0"/>
              <a:t>The kill function sends the specified signal, sig, to the process whose identifier is given by </a:t>
            </a:r>
            <a:r>
              <a:rPr lang="en-IN" dirty="0" err="1"/>
              <a:t>pid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returns 0 </a:t>
            </a:r>
            <a:r>
              <a:rPr lang="en-IN" dirty="0" smtClean="0"/>
              <a:t>on success</a:t>
            </a:r>
            <a:r>
              <a:rPr lang="en-IN" dirty="0"/>
              <a:t>. To send a signal, the sending process must have permission to do so. </a:t>
            </a:r>
            <a:endParaRPr lang="en-IN" dirty="0" smtClean="0"/>
          </a:p>
          <a:p>
            <a:pPr lvl="1"/>
            <a:r>
              <a:rPr lang="en-IN" dirty="0" smtClean="0"/>
              <a:t>Normally</a:t>
            </a:r>
            <a:r>
              <a:rPr lang="en-IN" dirty="0"/>
              <a:t>, this means that </a:t>
            </a:r>
            <a:r>
              <a:rPr lang="en-IN" dirty="0" smtClean="0"/>
              <a:t>both processes </a:t>
            </a:r>
            <a:r>
              <a:rPr lang="en-IN" dirty="0"/>
              <a:t>must have the same user ID, i.e. you can only send a signal to one of your own processes, </a:t>
            </a:r>
            <a:r>
              <a:rPr lang="en-IN" dirty="0" smtClean="0"/>
              <a:t>although the </a:t>
            </a:r>
            <a:r>
              <a:rPr lang="en-IN" dirty="0" err="1"/>
              <a:t>superuser</a:t>
            </a:r>
            <a:r>
              <a:rPr lang="en-IN" dirty="0"/>
              <a:t> may send signals to any process</a:t>
            </a:r>
            <a:r>
              <a:rPr lang="en-IN" dirty="0" smtClean="0"/>
              <a:t>.</a:t>
            </a:r>
          </a:p>
          <a:p>
            <a:r>
              <a:rPr lang="en-IN" sz="2400" dirty="0"/>
              <a:t>kill will fail, return −1 and set </a:t>
            </a:r>
            <a:r>
              <a:rPr lang="en-IN" sz="2400" dirty="0" err="1"/>
              <a:t>errno</a:t>
            </a:r>
            <a:r>
              <a:rPr lang="en-IN" sz="2400" dirty="0"/>
              <a:t> if the signal given is not a valid one (</a:t>
            </a:r>
            <a:r>
              <a:rPr lang="en-IN" sz="2400" dirty="0" err="1"/>
              <a:t>errno</a:t>
            </a:r>
            <a:r>
              <a:rPr lang="en-IN" sz="2400" dirty="0"/>
              <a:t> set to EINVAL), if it </a:t>
            </a:r>
            <a:r>
              <a:rPr lang="en-IN" sz="2400" dirty="0" smtClean="0"/>
              <a:t>doesn't have </a:t>
            </a:r>
            <a:r>
              <a:rPr lang="en-IN" sz="2400" dirty="0"/>
              <a:t>permission (EPERM) or if the specified process doesn't exist (ESRCH).</a:t>
            </a:r>
          </a:p>
          <a:p>
            <a:r>
              <a:rPr lang="en-IN" sz="2400" dirty="0"/>
              <a:t>Signals provide us with a useful alarm clock facility. </a:t>
            </a:r>
            <a:endParaRPr lang="en-IN" sz="2400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alarm function call can be used by a process </a:t>
            </a:r>
            <a:r>
              <a:rPr lang="en-IN" dirty="0" smtClean="0"/>
              <a:t>to schedule </a:t>
            </a:r>
            <a:r>
              <a:rPr lang="en-IN" dirty="0"/>
              <a:t>a SIGALRM signal at some time in the future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21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alarm call schedules the delivery of a SIGALRM signal in seconds </a:t>
            </a:r>
            <a:r>
              <a:rPr lang="en-IN" dirty="0" err="1"/>
              <a:t>seconds</a:t>
            </a:r>
            <a:r>
              <a:rPr lang="en-IN" dirty="0"/>
              <a:t>' time. </a:t>
            </a:r>
            <a:endParaRPr lang="en-IN" dirty="0" smtClean="0"/>
          </a:p>
          <a:p>
            <a:pPr lvl="1"/>
            <a:r>
              <a:rPr lang="en-IN" dirty="0" smtClean="0"/>
              <a:t>In </a:t>
            </a:r>
            <a:r>
              <a:rPr lang="en-IN" dirty="0"/>
              <a:t>fact, the alarm </a:t>
            </a:r>
            <a:r>
              <a:rPr lang="en-IN" dirty="0" smtClean="0"/>
              <a:t>will be </a:t>
            </a:r>
            <a:r>
              <a:rPr lang="en-IN" dirty="0"/>
              <a:t>delivered shortly after that, due to processing delays and scheduling uncertainties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value of 0 will </a:t>
            </a:r>
            <a:r>
              <a:rPr lang="en-IN" dirty="0" smtClean="0"/>
              <a:t>cancel any </a:t>
            </a:r>
            <a:r>
              <a:rPr lang="en-IN" dirty="0"/>
              <a:t>outstanding alarm request. </a:t>
            </a:r>
            <a:endParaRPr lang="en-IN" dirty="0" smtClean="0"/>
          </a:p>
          <a:p>
            <a:r>
              <a:rPr lang="en-IN" dirty="0" smtClean="0"/>
              <a:t>Calling </a:t>
            </a:r>
            <a:r>
              <a:rPr lang="en-IN" dirty="0"/>
              <a:t>alarm before the signal is received will cause the alarm to </a:t>
            </a:r>
            <a:r>
              <a:rPr lang="en-IN" dirty="0" smtClean="0"/>
              <a:t>be rescheduled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process can have only one outstanding alarm. </a:t>
            </a:r>
            <a:endParaRPr lang="en-IN" dirty="0" smtClean="0"/>
          </a:p>
          <a:p>
            <a:pPr lvl="1"/>
            <a:r>
              <a:rPr lang="en-IN" dirty="0" smtClean="0"/>
              <a:t>alarm </a:t>
            </a:r>
            <a:r>
              <a:rPr lang="en-IN" dirty="0"/>
              <a:t>returns the number of seconds </a:t>
            </a:r>
            <a:r>
              <a:rPr lang="en-IN" dirty="0" smtClean="0"/>
              <a:t>left before </a:t>
            </a:r>
            <a:r>
              <a:rPr lang="en-IN" dirty="0"/>
              <a:t>any outstanding </a:t>
            </a:r>
            <a:r>
              <a:rPr lang="en-IN" dirty="0" smtClean="0"/>
              <a:t>alarm </a:t>
            </a:r>
            <a:r>
              <a:rPr lang="en-IN" dirty="0"/>
              <a:t>call would be sent, or 1 if the call fails</a:t>
            </a:r>
            <a:r>
              <a:rPr lang="en-IN" dirty="0" smtClean="0"/>
              <a:t>.</a:t>
            </a:r>
          </a:p>
          <a:p>
            <a:r>
              <a:rPr lang="en-IN" dirty="0"/>
              <a:t>To see how alarm works, we can simulate its effect by using fork, sleep and signal.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program could start </a:t>
            </a:r>
            <a:r>
              <a:rPr lang="en-IN" dirty="0" smtClean="0"/>
              <a:t>a new </a:t>
            </a:r>
            <a:r>
              <a:rPr lang="en-IN" dirty="0"/>
              <a:t>process for the sole purpose of sending a signal at some time later.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4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152</TotalTime>
  <Words>1597</Words>
  <Application>Microsoft Office PowerPoint</Application>
  <PresentationFormat>On-screen Show (4:3)</PresentationFormat>
  <Paragraphs>154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Signals</vt:lpstr>
      <vt:lpstr>What are signals?</vt:lpstr>
      <vt:lpstr>How are signals used?</vt:lpstr>
      <vt:lpstr>PowerPoint Presentation</vt:lpstr>
      <vt:lpstr>PowerPoint Presentation</vt:lpstr>
      <vt:lpstr>Signal Handling</vt:lpstr>
      <vt:lpstr>PowerPoint Presentation</vt:lpstr>
      <vt:lpstr>Sending Signals</vt:lpstr>
      <vt:lpstr>Sending Signals</vt:lpstr>
      <vt:lpstr>Try it out: An Alarm Clock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</dc:title>
  <dc:creator>kester</dc:creator>
  <cp:lastModifiedBy>kester</cp:lastModifiedBy>
  <cp:revision>12</cp:revision>
  <dcterms:created xsi:type="dcterms:W3CDTF">2016-10-28T09:41:33Z</dcterms:created>
  <dcterms:modified xsi:type="dcterms:W3CDTF">2016-11-04T03:56:51Z</dcterms:modified>
</cp:coreProperties>
</file>