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7878CA-619E-4559-8FE2-C73723A5ECA7}" type="datetimeFigureOut">
              <a:rPr lang="en-IN" smtClean="0"/>
              <a:t>26-10-2016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45930B-5C1C-472C-AF9F-0AB6605BACF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Synchronization</a:t>
            </a:r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Threads Programming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566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When we initialize the semaphore, we set its value to 0. </a:t>
            </a:r>
            <a:endParaRPr lang="en-IN" dirty="0" smtClean="0"/>
          </a:p>
          <a:p>
            <a:pPr algn="just"/>
            <a:r>
              <a:rPr lang="en-IN" dirty="0" smtClean="0"/>
              <a:t>Thus</a:t>
            </a:r>
            <a:r>
              <a:rPr lang="en-IN" dirty="0"/>
              <a:t>, when the threads function starts, the call </a:t>
            </a:r>
            <a:r>
              <a:rPr lang="en-IN" dirty="0" smtClean="0"/>
              <a:t>to </a:t>
            </a:r>
            <a:r>
              <a:rPr lang="en-IN" dirty="0" err="1" smtClean="0"/>
              <a:t>sem_wait</a:t>
            </a:r>
            <a:r>
              <a:rPr lang="en-IN" dirty="0" smtClean="0"/>
              <a:t> </a:t>
            </a:r>
            <a:r>
              <a:rPr lang="en-IN" dirty="0"/>
              <a:t>blocks and waits for the semaphore to become non−zero.</a:t>
            </a:r>
          </a:p>
          <a:p>
            <a:pPr algn="just"/>
            <a:r>
              <a:rPr lang="en-IN" dirty="0"/>
              <a:t>In the main thread, we wait till we have some text and then increment the semaphore with </a:t>
            </a:r>
            <a:r>
              <a:rPr lang="en-IN" dirty="0" err="1"/>
              <a:t>sem_post</a:t>
            </a:r>
            <a:r>
              <a:rPr lang="en-IN" dirty="0"/>
              <a:t>, </a:t>
            </a:r>
            <a:r>
              <a:rPr lang="en-IN" dirty="0" smtClean="0"/>
              <a:t>which immediately </a:t>
            </a:r>
            <a:r>
              <a:rPr lang="en-IN" dirty="0"/>
              <a:t>allows the other thread to return from its </a:t>
            </a:r>
            <a:r>
              <a:rPr lang="en-IN" dirty="0" err="1"/>
              <a:t>sem_wait</a:t>
            </a:r>
            <a:r>
              <a:rPr lang="en-IN" dirty="0"/>
              <a:t> and start executing. </a:t>
            </a:r>
            <a:endParaRPr lang="en-IN" dirty="0" smtClean="0"/>
          </a:p>
          <a:p>
            <a:pPr algn="just"/>
            <a:r>
              <a:rPr lang="en-IN" dirty="0" smtClean="0"/>
              <a:t>Once </a:t>
            </a:r>
            <a:r>
              <a:rPr lang="en-IN" dirty="0"/>
              <a:t>it has counted </a:t>
            </a:r>
            <a:r>
              <a:rPr lang="en-IN" dirty="0" smtClean="0"/>
              <a:t>the characters </a:t>
            </a:r>
            <a:r>
              <a:rPr lang="en-IN" dirty="0"/>
              <a:t>it again calls </a:t>
            </a:r>
            <a:r>
              <a:rPr lang="en-IN" dirty="0" err="1"/>
              <a:t>sem_wait</a:t>
            </a:r>
            <a:r>
              <a:rPr lang="en-IN" dirty="0"/>
              <a:t> and is blocked until the main thread again calls </a:t>
            </a:r>
            <a:r>
              <a:rPr lang="en-IN" dirty="0" err="1"/>
              <a:t>sem_post</a:t>
            </a:r>
            <a:r>
              <a:rPr lang="en-IN" dirty="0"/>
              <a:t> to increment </a:t>
            </a:r>
            <a:r>
              <a:rPr lang="en-IN" dirty="0" smtClean="0"/>
              <a:t>the semaphore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08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first important change is the inclusion of </a:t>
            </a:r>
            <a:r>
              <a:rPr lang="en-IN" dirty="0" err="1"/>
              <a:t>semaphore.h</a:t>
            </a:r>
            <a:r>
              <a:rPr lang="en-IN" dirty="0"/>
              <a:t>, to give us access to the semaphore functions. </a:t>
            </a:r>
            <a:endParaRPr lang="en-IN" dirty="0" smtClean="0"/>
          </a:p>
          <a:p>
            <a:pPr algn="just"/>
            <a:r>
              <a:rPr lang="en-IN" dirty="0" smtClean="0"/>
              <a:t>Then</a:t>
            </a:r>
            <a:r>
              <a:rPr lang="en-IN" dirty="0"/>
              <a:t> </a:t>
            </a:r>
            <a:r>
              <a:rPr lang="en-IN" dirty="0" smtClean="0"/>
              <a:t>we </a:t>
            </a:r>
            <a:r>
              <a:rPr lang="en-IN" dirty="0"/>
              <a:t>declare a semaphore and some variables and initialize the semaphore </a:t>
            </a:r>
            <a:r>
              <a:rPr lang="en-IN" b="1" dirty="0"/>
              <a:t>before </a:t>
            </a:r>
            <a:r>
              <a:rPr lang="en-IN" dirty="0"/>
              <a:t>we create our new </a:t>
            </a:r>
            <a:r>
              <a:rPr lang="en-IN" dirty="0" smtClean="0"/>
              <a:t>thread.</a:t>
            </a:r>
          </a:p>
          <a:p>
            <a:pPr algn="just"/>
            <a:r>
              <a:rPr lang="en-IN" dirty="0"/>
              <a:t>Note that we set the initial value of the semaphore to 0.</a:t>
            </a:r>
          </a:p>
          <a:p>
            <a:pPr algn="just"/>
            <a:r>
              <a:rPr lang="en-IN" dirty="0"/>
              <a:t>In the function main, after we have started the new thread, we read some text from the keyboard, load </a:t>
            </a:r>
            <a:r>
              <a:rPr lang="en-IN" dirty="0" smtClean="0"/>
              <a:t>our work </a:t>
            </a:r>
            <a:r>
              <a:rPr lang="en-IN" dirty="0"/>
              <a:t>area and then increment the semaphore with </a:t>
            </a:r>
            <a:r>
              <a:rPr lang="en-IN" dirty="0" err="1"/>
              <a:t>sem_post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In the new thread, we wait for the semaphore and then count </a:t>
            </a:r>
            <a:r>
              <a:rPr lang="en-IN" dirty="0" smtClean="0"/>
              <a:t>the </a:t>
            </a:r>
            <a:r>
              <a:rPr lang="en-IN" dirty="0"/>
              <a:t>characters from the input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While the semaphore is set, we are waiting for keyboard input. When we have some input we release </a:t>
            </a:r>
            <a:r>
              <a:rPr lang="en-IN" dirty="0" smtClean="0"/>
              <a:t>the semaphore </a:t>
            </a:r>
            <a:r>
              <a:rPr lang="en-IN" dirty="0"/>
              <a:t>allowing the second thread to count the characters before the first thread reads the keyboard again.</a:t>
            </a:r>
          </a:p>
        </p:txBody>
      </p:sp>
    </p:spTree>
    <p:extLst>
      <p:ext uri="{BB962C8B-B14F-4D97-AF65-F5344CB8AC3E}">
        <p14:creationId xmlns:p14="http://schemas.microsoft.com/office/powerpoint/2010/main" val="11689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with </a:t>
            </a:r>
            <a:r>
              <a:rPr lang="en-US" dirty="0" err="1" smtClean="0"/>
              <a:t>Mutex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99056"/>
            <a:ext cx="8662736" cy="48542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other way of synchronizing access in multithreaded programs is with </a:t>
            </a:r>
            <a:r>
              <a:rPr lang="en-IN" i="1" dirty="0" err="1"/>
              <a:t>mutexes</a:t>
            </a:r>
            <a:r>
              <a:rPr lang="en-IN" dirty="0"/>
              <a:t>, which act by </a:t>
            </a:r>
            <a:r>
              <a:rPr lang="en-IN" dirty="0" smtClean="0"/>
              <a:t>allowing the </a:t>
            </a:r>
            <a:r>
              <a:rPr lang="en-IN" dirty="0"/>
              <a:t>programmer to “lock” an object so that only one thread can access it. 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control access to a critical </a:t>
            </a:r>
            <a:r>
              <a:rPr lang="en-IN" dirty="0" smtClean="0"/>
              <a:t>section of </a:t>
            </a:r>
            <a:r>
              <a:rPr lang="en-IN" dirty="0"/>
              <a:t>code you lock a </a:t>
            </a:r>
            <a:r>
              <a:rPr lang="en-IN" dirty="0" err="1"/>
              <a:t>mutex</a:t>
            </a:r>
            <a:r>
              <a:rPr lang="en-IN" dirty="0"/>
              <a:t> before entering the code section and then unlock it when you have finished.</a:t>
            </a:r>
          </a:p>
          <a:p>
            <a:pPr algn="just"/>
            <a:r>
              <a:rPr lang="en-IN" dirty="0"/>
              <a:t>The basic functions required to use </a:t>
            </a:r>
            <a:r>
              <a:rPr lang="en-IN" dirty="0" err="1"/>
              <a:t>mutexes</a:t>
            </a:r>
            <a:r>
              <a:rPr lang="en-IN" dirty="0"/>
              <a:t> are very similar to those needed for semaphores. </a:t>
            </a:r>
            <a:endParaRPr lang="en-IN" dirty="0" smtClean="0"/>
          </a:p>
          <a:p>
            <a:pPr algn="just"/>
            <a:r>
              <a:rPr lang="en-IN" dirty="0" smtClean="0"/>
              <a:t>They are declared </a:t>
            </a:r>
            <a:r>
              <a:rPr lang="en-IN" dirty="0"/>
              <a:t>as follows:</a:t>
            </a:r>
          </a:p>
          <a:p>
            <a:pPr marL="274320" lvl="1" indent="0" algn="just">
              <a:buNone/>
            </a:pPr>
            <a:r>
              <a:rPr lang="en-IN" b="1" dirty="0"/>
              <a:t>#include &lt;</a:t>
            </a:r>
            <a:r>
              <a:rPr lang="en-IN" b="1" dirty="0" err="1"/>
              <a:t>pthread.h</a:t>
            </a:r>
            <a:r>
              <a:rPr lang="en-IN" b="1" dirty="0"/>
              <a:t>&gt;</a:t>
            </a:r>
          </a:p>
          <a:p>
            <a:pPr marL="274320" lvl="1" indent="0" algn="just">
              <a:buNone/>
            </a:pP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pthread_mutex_init</a:t>
            </a:r>
            <a:r>
              <a:rPr lang="en-IN" b="1" dirty="0"/>
              <a:t>(</a:t>
            </a:r>
            <a:r>
              <a:rPr lang="en-IN" b="1" dirty="0" err="1"/>
              <a:t>pthread_mutex_t</a:t>
            </a:r>
            <a:r>
              <a:rPr lang="en-IN" b="1" dirty="0"/>
              <a:t> *</a:t>
            </a:r>
            <a:r>
              <a:rPr lang="en-IN" b="1" dirty="0" err="1"/>
              <a:t>mutex</a:t>
            </a:r>
            <a:r>
              <a:rPr lang="en-IN" b="1" dirty="0"/>
              <a:t>, </a:t>
            </a:r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pthread_mutexattr_t</a:t>
            </a:r>
            <a:endParaRPr lang="en-IN" b="1" dirty="0"/>
          </a:p>
          <a:p>
            <a:pPr marL="274320" lvl="1" indent="0" algn="just">
              <a:buNone/>
            </a:pPr>
            <a:r>
              <a:rPr lang="en-IN" b="1" dirty="0"/>
              <a:t>*</a:t>
            </a:r>
            <a:r>
              <a:rPr lang="en-IN" b="1" dirty="0" err="1"/>
              <a:t>mutexattr</a:t>
            </a:r>
            <a:r>
              <a:rPr lang="en-IN" b="1" dirty="0"/>
              <a:t>);</a:t>
            </a:r>
          </a:p>
          <a:p>
            <a:pPr marL="274320" lvl="1" indent="0" algn="just">
              <a:buNone/>
            </a:pP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pthread_mutex_lock</a:t>
            </a:r>
            <a:r>
              <a:rPr lang="en-IN" b="1" dirty="0"/>
              <a:t>(</a:t>
            </a:r>
            <a:r>
              <a:rPr lang="en-IN" b="1" dirty="0" err="1"/>
              <a:t>pthread_mutex_t</a:t>
            </a:r>
            <a:r>
              <a:rPr lang="en-IN" b="1" dirty="0"/>
              <a:t> *</a:t>
            </a:r>
            <a:r>
              <a:rPr lang="en-IN" b="1" dirty="0" err="1"/>
              <a:t>mutex</a:t>
            </a:r>
            <a:r>
              <a:rPr lang="en-IN" b="1" dirty="0"/>
              <a:t>));</a:t>
            </a:r>
          </a:p>
          <a:p>
            <a:pPr marL="274320" lvl="1" indent="0" algn="just">
              <a:buNone/>
            </a:pP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pthread_mutex_unlock</a:t>
            </a:r>
            <a:r>
              <a:rPr lang="en-IN" b="1" dirty="0"/>
              <a:t>(</a:t>
            </a:r>
            <a:r>
              <a:rPr lang="en-IN" b="1" dirty="0" err="1"/>
              <a:t>pthread_mutex_t</a:t>
            </a:r>
            <a:r>
              <a:rPr lang="en-IN" b="1" dirty="0"/>
              <a:t> *</a:t>
            </a:r>
            <a:r>
              <a:rPr lang="en-IN" b="1" dirty="0" err="1"/>
              <a:t>mutex</a:t>
            </a:r>
            <a:r>
              <a:rPr lang="en-IN" b="1" dirty="0"/>
              <a:t>);</a:t>
            </a:r>
          </a:p>
          <a:p>
            <a:pPr marL="274320" lvl="1" indent="0" algn="just">
              <a:buNone/>
            </a:pP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pthread_mutex_destroy</a:t>
            </a:r>
            <a:r>
              <a:rPr lang="en-IN" b="1" dirty="0"/>
              <a:t>(</a:t>
            </a:r>
            <a:r>
              <a:rPr lang="en-IN" b="1" dirty="0" err="1"/>
              <a:t>pthread_mutex_t</a:t>
            </a:r>
            <a:r>
              <a:rPr lang="en-IN" b="1" dirty="0"/>
              <a:t> *</a:t>
            </a:r>
            <a:r>
              <a:rPr lang="en-IN" b="1" dirty="0" err="1"/>
              <a:t>mutex</a:t>
            </a:r>
            <a:r>
              <a:rPr lang="en-IN" b="1" dirty="0" smtClean="0"/>
              <a:t>);</a:t>
            </a:r>
          </a:p>
          <a:p>
            <a:pPr algn="just"/>
            <a:r>
              <a:rPr lang="en-IN" sz="2800" dirty="0"/>
              <a:t>As usual, </a:t>
            </a:r>
            <a:r>
              <a:rPr lang="en-IN" sz="2400" dirty="0"/>
              <a:t>0 </a:t>
            </a:r>
            <a:r>
              <a:rPr lang="en-IN" sz="2800" dirty="0"/>
              <a:t>is returned for success, and on failure an error code is returned, but </a:t>
            </a:r>
            <a:r>
              <a:rPr lang="en-IN" sz="2400" dirty="0" err="1"/>
              <a:t>errno</a:t>
            </a:r>
            <a:r>
              <a:rPr lang="en-IN" sz="2400" dirty="0"/>
              <a:t> </a:t>
            </a:r>
            <a:r>
              <a:rPr lang="en-IN" sz="2800" dirty="0"/>
              <a:t>is not set; </a:t>
            </a:r>
            <a:r>
              <a:rPr lang="en-IN" sz="2800" dirty="0" smtClean="0"/>
              <a:t>you must </a:t>
            </a:r>
            <a:r>
              <a:rPr lang="en-IN" sz="2800" dirty="0"/>
              <a:t>use the return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3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As with semaphores, they all take a pointer to a previously declared object, in this case a </a:t>
            </a:r>
            <a:r>
              <a:rPr lang="en-IN" dirty="0" err="1" smtClean="0"/>
              <a:t>pthread_mutex_t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extra attribute parameter </a:t>
            </a:r>
            <a:r>
              <a:rPr lang="en-IN" dirty="0" err="1"/>
              <a:t>pthread_mutex_init</a:t>
            </a:r>
            <a:r>
              <a:rPr lang="en-IN" dirty="0"/>
              <a:t> allows us to provide attributes for </a:t>
            </a:r>
            <a:r>
              <a:rPr lang="en-IN" dirty="0" smtClean="0"/>
              <a:t>the </a:t>
            </a:r>
            <a:r>
              <a:rPr lang="en-IN" dirty="0" err="1" smtClean="0"/>
              <a:t>mutex</a:t>
            </a:r>
            <a:r>
              <a:rPr lang="en-IN" dirty="0"/>
              <a:t>, which control its </a:t>
            </a:r>
            <a:r>
              <a:rPr lang="en-IN" dirty="0" err="1"/>
              <a:t>behavior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attribute type by default is “fast.”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has the slight </a:t>
            </a:r>
            <a:r>
              <a:rPr lang="en-IN" dirty="0" smtClean="0"/>
              <a:t>drawback that</a:t>
            </a:r>
            <a:r>
              <a:rPr lang="en-IN" dirty="0"/>
              <a:t>, if your program tries to call </a:t>
            </a:r>
            <a:r>
              <a:rPr lang="en-IN" dirty="0" err="1"/>
              <a:t>pthread_mutex_lock</a:t>
            </a:r>
            <a:r>
              <a:rPr lang="en-IN" dirty="0"/>
              <a:t> on a </a:t>
            </a:r>
            <a:r>
              <a:rPr lang="en-IN" dirty="0" err="1"/>
              <a:t>mutex</a:t>
            </a:r>
            <a:r>
              <a:rPr lang="en-IN" dirty="0"/>
              <a:t> that it has already locked, the </a:t>
            </a:r>
            <a:r>
              <a:rPr lang="en-IN" dirty="0" smtClean="0"/>
              <a:t>program will </a:t>
            </a:r>
            <a:r>
              <a:rPr lang="en-IN" dirty="0"/>
              <a:t>block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Since the thread that holds the lock is the one that is now blocked, the </a:t>
            </a:r>
            <a:r>
              <a:rPr lang="en-IN" dirty="0" err="1"/>
              <a:t>mutex</a:t>
            </a:r>
            <a:r>
              <a:rPr lang="en-IN" dirty="0"/>
              <a:t> can </a:t>
            </a:r>
            <a:r>
              <a:rPr lang="en-IN" dirty="0" smtClean="0"/>
              <a:t>never be </a:t>
            </a:r>
            <a:r>
              <a:rPr lang="en-IN" dirty="0"/>
              <a:t>unlocked and the program is deadlocked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It is possible to alter the attributes of the </a:t>
            </a:r>
            <a:r>
              <a:rPr lang="en-IN" dirty="0" err="1"/>
              <a:t>mutex</a:t>
            </a:r>
            <a:r>
              <a:rPr lang="en-IN" dirty="0"/>
              <a:t> so that </a:t>
            </a:r>
            <a:r>
              <a:rPr lang="en-IN" dirty="0" smtClean="0"/>
              <a:t>it either </a:t>
            </a:r>
            <a:r>
              <a:rPr lang="en-IN" dirty="0"/>
              <a:t>checks for this and returns an error or acts recursively and allows multiple locks by the </a:t>
            </a:r>
            <a:r>
              <a:rPr lang="en-IN" dirty="0" smtClean="0"/>
              <a:t>same thread </a:t>
            </a:r>
            <a:r>
              <a:rPr lang="en-IN" dirty="0"/>
              <a:t>if there are the same number of unlocks afterward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we will pass NULL for the </a:t>
            </a:r>
            <a:r>
              <a:rPr lang="en-IN" dirty="0" smtClean="0"/>
              <a:t>attribute pointer </a:t>
            </a:r>
            <a:r>
              <a:rPr lang="en-IN" dirty="0"/>
              <a:t>and use the default </a:t>
            </a:r>
            <a:r>
              <a:rPr lang="en-IN" dirty="0" err="1"/>
              <a:t>behavior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unistd.h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stdlib.h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string.h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pthread.h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 smtClean="0"/>
              <a:t>semaphore.h</a:t>
            </a:r>
            <a:r>
              <a:rPr lang="en-IN" sz="1800" dirty="0" smtClean="0"/>
              <a:t>&gt;</a:t>
            </a:r>
          </a:p>
          <a:p>
            <a:r>
              <a:rPr lang="en-IN" sz="1800" dirty="0"/>
              <a:t>void *</a:t>
            </a:r>
            <a:r>
              <a:rPr lang="en-IN" sz="1800" dirty="0" err="1"/>
              <a:t>thread_function</a:t>
            </a:r>
            <a:r>
              <a:rPr lang="en-IN" sz="1800" dirty="0"/>
              <a:t>(void *</a:t>
            </a:r>
            <a:r>
              <a:rPr lang="en-IN" sz="1800" dirty="0" err="1"/>
              <a:t>arg</a:t>
            </a:r>
            <a:r>
              <a:rPr lang="en-IN" sz="1800" dirty="0"/>
              <a:t>);</a:t>
            </a:r>
          </a:p>
          <a:p>
            <a:r>
              <a:rPr lang="en-IN" sz="1800" dirty="0" err="1"/>
              <a:t>pthread_mutex_t</a:t>
            </a:r>
            <a:r>
              <a:rPr lang="en-IN" sz="1800" dirty="0"/>
              <a:t> </a:t>
            </a:r>
            <a:r>
              <a:rPr lang="en-IN" sz="1800" dirty="0" err="1"/>
              <a:t>work_mutex</a:t>
            </a:r>
            <a:r>
              <a:rPr lang="en-IN" sz="1800" dirty="0"/>
              <a:t>; /* protects both </a:t>
            </a:r>
            <a:r>
              <a:rPr lang="en-IN" sz="1800" dirty="0" err="1"/>
              <a:t>work_area</a:t>
            </a:r>
            <a:r>
              <a:rPr lang="en-IN" sz="1800" dirty="0"/>
              <a:t> and </a:t>
            </a:r>
            <a:r>
              <a:rPr lang="en-IN" sz="1800" dirty="0" err="1"/>
              <a:t>time_to_exit</a:t>
            </a:r>
            <a:r>
              <a:rPr lang="en-IN" sz="1800" dirty="0"/>
              <a:t> */</a:t>
            </a:r>
          </a:p>
          <a:p>
            <a:r>
              <a:rPr lang="en-IN" sz="1800" dirty="0"/>
              <a:t>#define WORK_SIZE 1024</a:t>
            </a:r>
          </a:p>
          <a:p>
            <a:pPr marL="0" indent="0">
              <a:buNone/>
            </a:pPr>
            <a:r>
              <a:rPr lang="en-IN" sz="1800" dirty="0"/>
              <a:t>char </a:t>
            </a:r>
            <a:r>
              <a:rPr lang="en-IN" sz="1800" dirty="0" err="1"/>
              <a:t>work_area</a:t>
            </a:r>
            <a:r>
              <a:rPr lang="en-IN" sz="1800" dirty="0"/>
              <a:t>[WORK_SIZE];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time_to_exit</a:t>
            </a:r>
            <a:r>
              <a:rPr lang="en-IN" sz="1800" dirty="0"/>
              <a:t> = 0;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 {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res;</a:t>
            </a:r>
          </a:p>
          <a:p>
            <a:pPr marL="0" indent="0">
              <a:buNone/>
            </a:pPr>
            <a:r>
              <a:rPr lang="en-IN" sz="1800" dirty="0" err="1"/>
              <a:t>pthread_t</a:t>
            </a:r>
            <a:r>
              <a:rPr lang="en-IN" sz="1800" dirty="0"/>
              <a:t> </a:t>
            </a:r>
            <a:r>
              <a:rPr lang="en-IN" sz="1800" dirty="0" err="1"/>
              <a:t>a_thread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void *</a:t>
            </a:r>
            <a:r>
              <a:rPr lang="en-IN" sz="1800" dirty="0" err="1"/>
              <a:t>thread_result</a:t>
            </a:r>
            <a:r>
              <a:rPr lang="en-IN" sz="1800" dirty="0"/>
              <a:t>;</a:t>
            </a:r>
          </a:p>
          <a:p>
            <a:endParaRPr lang="en-IN" sz="18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/>
              <a:t>res = </a:t>
            </a:r>
            <a:r>
              <a:rPr lang="en-IN" sz="1600" dirty="0" err="1"/>
              <a:t>pthread_mutex_init</a:t>
            </a:r>
            <a:r>
              <a:rPr lang="en-IN" sz="1600" dirty="0"/>
              <a:t>(&amp;</a:t>
            </a:r>
            <a:r>
              <a:rPr lang="en-IN" sz="1600" dirty="0" err="1"/>
              <a:t>work_mutex</a:t>
            </a:r>
            <a:r>
              <a:rPr lang="en-IN" sz="1600" dirty="0"/>
              <a:t>, NULL);</a:t>
            </a:r>
          </a:p>
          <a:p>
            <a:pPr marL="0" indent="0">
              <a:buNone/>
            </a:pPr>
            <a:r>
              <a:rPr lang="en-IN" sz="1600" dirty="0"/>
              <a:t>if (res != 0) {</a:t>
            </a:r>
          </a:p>
          <a:p>
            <a:pPr marL="0" indent="0">
              <a:buNone/>
            </a:pPr>
            <a:r>
              <a:rPr lang="en-IN" sz="1600" dirty="0" err="1"/>
              <a:t>perror</a:t>
            </a:r>
            <a:r>
              <a:rPr lang="en-IN" sz="1600" dirty="0"/>
              <a:t>(“</a:t>
            </a:r>
            <a:r>
              <a:rPr lang="en-IN" sz="1600" dirty="0" err="1"/>
              <a:t>Mutex</a:t>
            </a:r>
            <a:r>
              <a:rPr lang="en-IN" sz="1600" dirty="0"/>
              <a:t> initialization failed”);</a:t>
            </a:r>
          </a:p>
          <a:p>
            <a:pPr marL="0" indent="0">
              <a:buNone/>
            </a:pPr>
            <a:r>
              <a:rPr lang="en-IN" sz="1600" dirty="0"/>
              <a:t>exit(EXIT_FAILURE);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res = </a:t>
            </a:r>
            <a:r>
              <a:rPr lang="en-IN" sz="1600" dirty="0" err="1"/>
              <a:t>pthread_create</a:t>
            </a:r>
            <a:r>
              <a:rPr lang="en-IN" sz="1600" dirty="0"/>
              <a:t>(&amp;</a:t>
            </a:r>
            <a:r>
              <a:rPr lang="en-IN" sz="1600" dirty="0" err="1"/>
              <a:t>a_thread</a:t>
            </a:r>
            <a:r>
              <a:rPr lang="en-IN" sz="1600" dirty="0"/>
              <a:t>, NULL, </a:t>
            </a:r>
            <a:r>
              <a:rPr lang="en-IN" sz="1600" dirty="0" err="1"/>
              <a:t>thread_function</a:t>
            </a:r>
            <a:r>
              <a:rPr lang="en-IN" sz="1600" dirty="0"/>
              <a:t>, NULL);</a:t>
            </a:r>
          </a:p>
          <a:p>
            <a:pPr marL="0" indent="0">
              <a:buNone/>
            </a:pPr>
            <a:r>
              <a:rPr lang="en-IN" sz="1600" dirty="0"/>
              <a:t>if (res != 0) {</a:t>
            </a:r>
          </a:p>
          <a:p>
            <a:pPr marL="0" indent="0">
              <a:buNone/>
            </a:pPr>
            <a:r>
              <a:rPr lang="en-IN" sz="1600" dirty="0" err="1"/>
              <a:t>perror</a:t>
            </a:r>
            <a:r>
              <a:rPr lang="en-IN" sz="1600" dirty="0"/>
              <a:t>(“Thread creation failed”);</a:t>
            </a:r>
          </a:p>
          <a:p>
            <a:pPr marL="0" indent="0">
              <a:buNone/>
            </a:pPr>
            <a:r>
              <a:rPr lang="en-IN" sz="1600" dirty="0"/>
              <a:t>exit(EXIT_FAILURE);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err="1"/>
              <a:t>pthread_mutex_lock</a:t>
            </a:r>
            <a:r>
              <a:rPr lang="en-IN" sz="1600" dirty="0"/>
              <a:t>(&amp;</a:t>
            </a:r>
            <a:r>
              <a:rPr lang="en-IN" sz="1600" dirty="0" err="1"/>
              <a:t>work_mutex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printf</a:t>
            </a:r>
            <a:r>
              <a:rPr lang="en-IN" sz="1600" dirty="0"/>
              <a:t>(“Input some text. Enter ‘end’ to finish\n”);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92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while(!</a:t>
            </a:r>
            <a:r>
              <a:rPr lang="en-IN" dirty="0" err="1"/>
              <a:t>time_to_exit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dirty="0" err="1"/>
              <a:t>work_area</a:t>
            </a:r>
            <a:r>
              <a:rPr lang="en-IN" dirty="0"/>
              <a:t>, WORK_SIZE, 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while(1) {</a:t>
            </a:r>
          </a:p>
          <a:p>
            <a:pPr marL="0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work_area</a:t>
            </a:r>
            <a:r>
              <a:rPr lang="en-IN" dirty="0"/>
              <a:t>[0] != ‘\0’) {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sleep(1);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else {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nWaiting</a:t>
            </a:r>
            <a:r>
              <a:rPr lang="en-IN" dirty="0"/>
              <a:t> for thread to finish...\n”);</a:t>
            </a:r>
          </a:p>
          <a:p>
            <a:pPr marL="0" indent="0">
              <a:buNone/>
            </a:pPr>
            <a:r>
              <a:rPr lang="en-IN" dirty="0"/>
              <a:t>res = </a:t>
            </a:r>
            <a:r>
              <a:rPr lang="en-IN" dirty="0" err="1"/>
              <a:t>pthread_join</a:t>
            </a:r>
            <a:r>
              <a:rPr lang="en-IN" dirty="0"/>
              <a:t>(</a:t>
            </a:r>
            <a:r>
              <a:rPr lang="en-IN" dirty="0" err="1"/>
              <a:t>a_thread</a:t>
            </a:r>
            <a:r>
              <a:rPr lang="en-IN" dirty="0"/>
              <a:t>, &amp;</a:t>
            </a:r>
            <a:r>
              <a:rPr lang="en-IN" dirty="0" err="1"/>
              <a:t>thread_result</a:t>
            </a:r>
            <a:r>
              <a:rPr lang="en-IN" dirty="0"/>
              <a:t>);</a:t>
            </a:r>
            <a:endParaRPr lang="en-I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if (res != 0) {</a:t>
            </a:r>
          </a:p>
          <a:p>
            <a:pPr marL="0" indent="0">
              <a:buNone/>
            </a:pPr>
            <a:r>
              <a:rPr lang="en-IN" sz="1800" dirty="0" err="1"/>
              <a:t>perror</a:t>
            </a:r>
            <a:r>
              <a:rPr lang="en-IN" sz="1800" dirty="0"/>
              <a:t>(“Thread join failed”);</a:t>
            </a:r>
          </a:p>
          <a:p>
            <a:pPr marL="0" indent="0">
              <a:buNone/>
            </a:pPr>
            <a:r>
              <a:rPr lang="en-IN" sz="1800" dirty="0"/>
              <a:t>exit(EXIT_FAILURE);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(“Thread joined\n”);</a:t>
            </a:r>
          </a:p>
          <a:p>
            <a:pPr marL="0" indent="0">
              <a:buNone/>
            </a:pPr>
            <a:r>
              <a:rPr lang="en-IN" sz="1800" dirty="0" err="1"/>
              <a:t>pthread_mutex_destroy</a:t>
            </a:r>
            <a:r>
              <a:rPr lang="en-IN" sz="1800" dirty="0"/>
              <a:t>(&amp;</a:t>
            </a:r>
            <a:r>
              <a:rPr lang="en-IN" sz="1800" dirty="0" err="1"/>
              <a:t>work_mutex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exit(EXIT_SUCCESS);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void *</a:t>
            </a:r>
            <a:r>
              <a:rPr lang="en-IN" sz="1800" dirty="0" err="1"/>
              <a:t>thread_function</a:t>
            </a:r>
            <a:r>
              <a:rPr lang="en-IN" sz="1800" dirty="0"/>
              <a:t>(void *</a:t>
            </a:r>
            <a:r>
              <a:rPr lang="en-IN" sz="1800" dirty="0" err="1"/>
              <a:t>arg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sleep(1);</a:t>
            </a:r>
          </a:p>
          <a:p>
            <a:pPr marL="0" indent="0">
              <a:buNone/>
            </a:pPr>
            <a:r>
              <a:rPr lang="en-IN" sz="1800" dirty="0" err="1"/>
              <a:t>pthread_mutex_lock</a:t>
            </a:r>
            <a:r>
              <a:rPr lang="en-IN" sz="1800" dirty="0"/>
              <a:t>(&amp;</a:t>
            </a:r>
            <a:r>
              <a:rPr lang="en-IN" sz="1800" dirty="0" err="1"/>
              <a:t>work_mutex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while(</a:t>
            </a:r>
            <a:r>
              <a:rPr lang="en-IN" sz="1800" dirty="0" err="1"/>
              <a:t>strncmp</a:t>
            </a:r>
            <a:r>
              <a:rPr lang="en-IN" sz="1800" dirty="0"/>
              <a:t>(“end”, </a:t>
            </a:r>
            <a:r>
              <a:rPr lang="en-IN" sz="1800" dirty="0" err="1"/>
              <a:t>work_area</a:t>
            </a:r>
            <a:r>
              <a:rPr lang="en-IN" sz="1800" dirty="0"/>
              <a:t>, 3) != 0) {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(“You input %d characters\n”, </a:t>
            </a:r>
            <a:r>
              <a:rPr lang="en-IN" sz="1800" dirty="0" err="1"/>
              <a:t>strlen</a:t>
            </a:r>
            <a:r>
              <a:rPr lang="en-IN" sz="1800" dirty="0"/>
              <a:t>(</a:t>
            </a:r>
            <a:r>
              <a:rPr lang="en-IN" sz="1800" dirty="0" err="1"/>
              <a:t>work_area</a:t>
            </a:r>
            <a:r>
              <a:rPr lang="en-IN" sz="1800" dirty="0"/>
              <a:t>) -1);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4931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work_area</a:t>
            </a:r>
            <a:r>
              <a:rPr lang="en-IN" dirty="0"/>
              <a:t>[0] = ‘\0’;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sleep(1);</a:t>
            </a:r>
          </a:p>
          <a:p>
            <a:pPr marL="0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work_area</a:t>
            </a:r>
            <a:r>
              <a:rPr lang="en-IN" dirty="0"/>
              <a:t>[0] == ‘\0’ ) {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sleep(1);</a:t>
            </a:r>
          </a:p>
          <a:p>
            <a:pPr marL="0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time_to_exit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 err="1"/>
              <a:t>work_area</a:t>
            </a:r>
            <a:r>
              <a:rPr lang="en-IN" dirty="0"/>
              <a:t>[0] = ‘\0’;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pthread_exit</a:t>
            </a:r>
            <a:r>
              <a:rPr lang="en-IN" dirty="0"/>
              <a:t>(0);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6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start by declaring a </a:t>
            </a:r>
            <a:r>
              <a:rPr lang="en-IN" dirty="0" err="1"/>
              <a:t>mutex</a:t>
            </a:r>
            <a:r>
              <a:rPr lang="en-IN" dirty="0"/>
              <a:t>, our work area, and this time, an additional variable: </a:t>
            </a:r>
            <a:r>
              <a:rPr lang="en-IN" dirty="0" err="1"/>
              <a:t>time_to_exit</a:t>
            </a:r>
            <a:r>
              <a:rPr lang="en-IN" dirty="0"/>
              <a:t>.</a:t>
            </a:r>
          </a:p>
          <a:p>
            <a:pPr marL="274320" lvl="1" indent="0">
              <a:buNone/>
            </a:pPr>
            <a:r>
              <a:rPr lang="en-IN" dirty="0" err="1"/>
              <a:t>pthread_mutex_t</a:t>
            </a:r>
            <a:r>
              <a:rPr lang="en-IN" dirty="0"/>
              <a:t> </a:t>
            </a:r>
            <a:r>
              <a:rPr lang="en-IN" dirty="0" err="1"/>
              <a:t>work_mutex</a:t>
            </a:r>
            <a:r>
              <a:rPr lang="en-IN" dirty="0"/>
              <a:t>; /* protects both </a:t>
            </a:r>
            <a:r>
              <a:rPr lang="en-IN" dirty="0" err="1"/>
              <a:t>work_area</a:t>
            </a:r>
            <a:r>
              <a:rPr lang="en-IN" dirty="0"/>
              <a:t> and </a:t>
            </a:r>
            <a:r>
              <a:rPr lang="en-IN" dirty="0" err="1"/>
              <a:t>time_to_exit</a:t>
            </a:r>
            <a:r>
              <a:rPr lang="en-IN" dirty="0"/>
              <a:t> */</a:t>
            </a:r>
          </a:p>
          <a:p>
            <a:pPr marL="274320" lvl="1" indent="0">
              <a:buNone/>
            </a:pPr>
            <a:r>
              <a:rPr lang="en-IN" dirty="0"/>
              <a:t>#define WORK_SIZE 1024</a:t>
            </a:r>
          </a:p>
          <a:p>
            <a:pPr marL="274320" lvl="1" indent="0">
              <a:buNone/>
            </a:pPr>
            <a:r>
              <a:rPr lang="en-IN" dirty="0"/>
              <a:t>char </a:t>
            </a:r>
            <a:r>
              <a:rPr lang="en-IN" dirty="0" err="1"/>
              <a:t>work_area</a:t>
            </a:r>
            <a:r>
              <a:rPr lang="en-IN" dirty="0"/>
              <a:t>[WORK_SIZE];</a:t>
            </a:r>
          </a:p>
          <a:p>
            <a:pPr marL="274320" lvl="1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time_to_exit</a:t>
            </a:r>
            <a:r>
              <a:rPr lang="en-IN" dirty="0"/>
              <a:t> = 0;</a:t>
            </a:r>
          </a:p>
          <a:p>
            <a:r>
              <a:rPr lang="en-IN" dirty="0"/>
              <a:t>Then we initialize the </a:t>
            </a:r>
            <a:r>
              <a:rPr lang="en-IN" dirty="0" err="1"/>
              <a:t>mutex</a:t>
            </a:r>
            <a:r>
              <a:rPr lang="en-IN" dirty="0"/>
              <a:t>.</a:t>
            </a:r>
          </a:p>
          <a:p>
            <a:pPr marL="274320" lvl="1" indent="0">
              <a:buNone/>
            </a:pPr>
            <a:r>
              <a:rPr lang="en-IN" dirty="0"/>
              <a:t>res = </a:t>
            </a:r>
            <a:r>
              <a:rPr lang="en-IN" dirty="0" err="1"/>
              <a:t>pthread_mutex_init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, NULL);</a:t>
            </a:r>
          </a:p>
          <a:p>
            <a:pPr marL="274320" lvl="1" indent="0">
              <a:buNone/>
            </a:pPr>
            <a:r>
              <a:rPr lang="en-IN" dirty="0"/>
              <a:t>if (res != 0) {</a:t>
            </a:r>
          </a:p>
          <a:p>
            <a:pPr marL="274320" lvl="1" indent="0">
              <a:buNone/>
            </a:pPr>
            <a:r>
              <a:rPr lang="en-IN" dirty="0" err="1"/>
              <a:t>perror</a:t>
            </a:r>
            <a:r>
              <a:rPr lang="en-IN" dirty="0"/>
              <a:t>(“</a:t>
            </a:r>
            <a:r>
              <a:rPr lang="en-IN" dirty="0" err="1"/>
              <a:t>Mutex</a:t>
            </a:r>
            <a:r>
              <a:rPr lang="en-IN" dirty="0"/>
              <a:t> initialization failed”);</a:t>
            </a:r>
          </a:p>
          <a:p>
            <a:pPr marL="274320" lvl="1" indent="0">
              <a:buNone/>
            </a:pPr>
            <a:r>
              <a:rPr lang="en-IN" dirty="0"/>
              <a:t>exit(EXIT_FAILURE);</a:t>
            </a:r>
          </a:p>
          <a:p>
            <a:pPr marL="274320" lvl="1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20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46712" cy="499829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Next we start the new thread. Here is the code that executes in the thread function:</a:t>
            </a:r>
          </a:p>
          <a:p>
            <a:pPr marL="274320" lvl="1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/>
              <a:t>while(</a:t>
            </a:r>
            <a:r>
              <a:rPr lang="en-IN" dirty="0" err="1"/>
              <a:t>strncmp</a:t>
            </a:r>
            <a:r>
              <a:rPr lang="en-IN" dirty="0"/>
              <a:t>(“end”, </a:t>
            </a:r>
            <a:r>
              <a:rPr lang="en-IN" dirty="0" err="1"/>
              <a:t>work_area</a:t>
            </a:r>
            <a:r>
              <a:rPr lang="en-IN" dirty="0"/>
              <a:t>, 3) != 0) {</a:t>
            </a:r>
          </a:p>
          <a:p>
            <a:pPr marL="274320" lvl="1" indent="0">
              <a:buNone/>
            </a:pPr>
            <a:r>
              <a:rPr lang="en-IN" dirty="0" err="1"/>
              <a:t>printf</a:t>
            </a:r>
            <a:r>
              <a:rPr lang="en-IN" dirty="0"/>
              <a:t>(“You input %d </a:t>
            </a:r>
            <a:r>
              <a:rPr lang="en-IN" dirty="0" smtClean="0"/>
              <a:t>characters\n</a:t>
            </a:r>
            <a:r>
              <a:rPr lang="en-IN" dirty="0"/>
              <a:t>”,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work_area</a:t>
            </a:r>
            <a:r>
              <a:rPr lang="en-IN" dirty="0"/>
              <a:t>) -1</a:t>
            </a:r>
            <a:r>
              <a:rPr lang="en-IN" dirty="0" smtClean="0"/>
              <a:t>);</a:t>
            </a:r>
          </a:p>
          <a:p>
            <a:pPr marL="274320" lvl="1" indent="0">
              <a:buNone/>
            </a:pPr>
            <a:r>
              <a:rPr lang="en-IN" sz="2300" dirty="0" err="1"/>
              <a:t>work_area</a:t>
            </a:r>
            <a:r>
              <a:rPr lang="en-IN" sz="2300" dirty="0"/>
              <a:t>[0] = ‘\0’;</a:t>
            </a:r>
          </a:p>
          <a:p>
            <a:pPr marL="274320" lvl="1" indent="0">
              <a:buNone/>
            </a:pPr>
            <a:r>
              <a:rPr lang="en-IN" sz="2300" dirty="0" err="1"/>
              <a:t>pthread_mutex_unlock</a:t>
            </a:r>
            <a:r>
              <a:rPr lang="en-IN" sz="2300" dirty="0"/>
              <a:t>(&amp;</a:t>
            </a:r>
            <a:r>
              <a:rPr lang="en-IN" sz="2300" dirty="0" err="1"/>
              <a:t>work_mutex</a:t>
            </a:r>
            <a:r>
              <a:rPr lang="en-IN" sz="2300" dirty="0"/>
              <a:t>);</a:t>
            </a:r>
          </a:p>
          <a:p>
            <a:pPr marL="274320" lvl="1" indent="0">
              <a:buNone/>
            </a:pPr>
            <a:r>
              <a:rPr lang="en-IN" sz="2300" dirty="0"/>
              <a:t>sleep(1);</a:t>
            </a:r>
          </a:p>
          <a:p>
            <a:pPr marL="274320" lvl="1" indent="0">
              <a:buNone/>
            </a:pPr>
            <a:r>
              <a:rPr lang="en-IN" sz="2300" dirty="0" err="1"/>
              <a:t>pthread_mutex_lock</a:t>
            </a:r>
            <a:r>
              <a:rPr lang="en-IN" sz="2300" dirty="0"/>
              <a:t>(&amp;</a:t>
            </a:r>
            <a:r>
              <a:rPr lang="en-IN" sz="2300" dirty="0" err="1"/>
              <a:t>work_mutex</a:t>
            </a:r>
            <a:r>
              <a:rPr lang="en-IN" sz="2300" dirty="0"/>
              <a:t>);</a:t>
            </a:r>
          </a:p>
          <a:p>
            <a:pPr marL="274320" lvl="1" indent="0">
              <a:buNone/>
            </a:pPr>
            <a:r>
              <a:rPr lang="en-IN" sz="2300" dirty="0"/>
              <a:t>while (</a:t>
            </a:r>
            <a:r>
              <a:rPr lang="en-IN" sz="2300" dirty="0" err="1"/>
              <a:t>work_area</a:t>
            </a:r>
            <a:r>
              <a:rPr lang="en-IN" sz="2300" dirty="0"/>
              <a:t>[0] == ‘\0’ ) {</a:t>
            </a:r>
          </a:p>
          <a:p>
            <a:pPr marL="274320" lvl="1" indent="0">
              <a:buNone/>
            </a:pPr>
            <a:r>
              <a:rPr lang="en-IN" sz="2300" dirty="0" err="1"/>
              <a:t>pthread_mutex_unlock</a:t>
            </a:r>
            <a:r>
              <a:rPr lang="en-IN" sz="2300" dirty="0"/>
              <a:t>(&amp;</a:t>
            </a:r>
            <a:r>
              <a:rPr lang="en-IN" sz="2300" dirty="0" err="1"/>
              <a:t>work_mutex</a:t>
            </a:r>
            <a:r>
              <a:rPr lang="en-IN" sz="2300" dirty="0"/>
              <a:t>);</a:t>
            </a:r>
          </a:p>
          <a:p>
            <a:pPr marL="274320" lvl="1" indent="0">
              <a:buNone/>
            </a:pPr>
            <a:r>
              <a:rPr lang="en-IN" sz="2300" dirty="0"/>
              <a:t>sleep(1);</a:t>
            </a:r>
          </a:p>
          <a:p>
            <a:pPr marL="274320" lvl="1" indent="0">
              <a:buNone/>
            </a:pPr>
            <a:r>
              <a:rPr lang="en-IN" sz="2300" dirty="0" err="1"/>
              <a:t>pthread_mutex_lock</a:t>
            </a:r>
            <a:r>
              <a:rPr lang="en-IN" sz="2300" dirty="0"/>
              <a:t>(&amp;</a:t>
            </a:r>
            <a:r>
              <a:rPr lang="en-IN" sz="2300" dirty="0" err="1"/>
              <a:t>work_mutex</a:t>
            </a:r>
            <a:r>
              <a:rPr lang="en-IN" sz="2300" dirty="0"/>
              <a:t>);</a:t>
            </a:r>
          </a:p>
          <a:p>
            <a:pPr marL="274320" lvl="1" indent="0">
              <a:buNone/>
            </a:pPr>
            <a:r>
              <a:rPr lang="en-IN" sz="2300" dirty="0"/>
              <a:t>}</a:t>
            </a:r>
          </a:p>
          <a:p>
            <a:pPr marL="274320" lvl="1" indent="0">
              <a:buNone/>
            </a:pPr>
            <a:r>
              <a:rPr lang="en-IN" sz="2300" dirty="0"/>
              <a:t>}</a:t>
            </a:r>
          </a:p>
          <a:p>
            <a:pPr marL="274320" lvl="1" indent="0">
              <a:buNone/>
            </a:pPr>
            <a:r>
              <a:rPr lang="en-IN" sz="2300" dirty="0" err="1"/>
              <a:t>time_to_exit</a:t>
            </a:r>
            <a:r>
              <a:rPr lang="en-IN" sz="2300" dirty="0"/>
              <a:t> = 1;</a:t>
            </a:r>
          </a:p>
          <a:p>
            <a:pPr marL="274320" lvl="1" indent="0">
              <a:buNone/>
            </a:pPr>
            <a:r>
              <a:rPr lang="en-IN" sz="2300" dirty="0" err="1"/>
              <a:t>work_area</a:t>
            </a:r>
            <a:r>
              <a:rPr lang="en-IN" sz="2300" dirty="0"/>
              <a:t>[0] = ‘\0’;</a:t>
            </a:r>
          </a:p>
          <a:p>
            <a:pPr marL="274320" lvl="1" indent="0">
              <a:buNone/>
            </a:pPr>
            <a:r>
              <a:rPr lang="en-IN" sz="2300" dirty="0" err="1"/>
              <a:t>pthread_mutex_unlock</a:t>
            </a:r>
            <a:r>
              <a:rPr lang="en-IN" sz="2300" dirty="0"/>
              <a:t>(&amp;</a:t>
            </a:r>
            <a:r>
              <a:rPr lang="en-IN" sz="2300" dirty="0" err="1"/>
              <a:t>work_mutex</a:t>
            </a:r>
            <a:r>
              <a:rPr lang="en-IN" sz="2300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3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First, the new thread tries to lock the </a:t>
            </a:r>
            <a:r>
              <a:rPr lang="en-IN" dirty="0" err="1"/>
              <a:t>mutex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it’s already locked, the call will block until it is released.</a:t>
            </a:r>
          </a:p>
          <a:p>
            <a:pPr lvl="1"/>
            <a:r>
              <a:rPr lang="en-IN" dirty="0"/>
              <a:t>Once we have access, we check to see whether we are being requested to exit. If we are requested to </a:t>
            </a:r>
            <a:r>
              <a:rPr lang="en-IN" dirty="0" smtClean="0"/>
              <a:t>exit, we </a:t>
            </a:r>
            <a:r>
              <a:rPr lang="en-IN" dirty="0"/>
              <a:t>simply set </a:t>
            </a:r>
            <a:r>
              <a:rPr lang="en-IN" dirty="0" err="1"/>
              <a:t>time_to_exit</a:t>
            </a:r>
            <a:r>
              <a:rPr lang="en-IN" dirty="0"/>
              <a:t>, zap the first character of the work area, and exit.</a:t>
            </a:r>
          </a:p>
          <a:p>
            <a:pPr lvl="1"/>
            <a:r>
              <a:rPr lang="en-IN" dirty="0"/>
              <a:t>If we don’t want to exit, we count the characters and then zap the first character to a null.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use </a:t>
            </a:r>
            <a:r>
              <a:rPr lang="en-IN" dirty="0" smtClean="0"/>
              <a:t>the first </a:t>
            </a:r>
            <a:r>
              <a:rPr lang="en-IN" dirty="0"/>
              <a:t>character being null as a way of telling the reader program that we have finished the counting. </a:t>
            </a:r>
            <a:endParaRPr lang="en-IN" dirty="0" smtClean="0"/>
          </a:p>
          <a:p>
            <a:pPr lvl="1"/>
            <a:r>
              <a:rPr lang="en-IN" dirty="0" smtClean="0"/>
              <a:t>We</a:t>
            </a:r>
            <a:r>
              <a:rPr lang="en-IN" dirty="0"/>
              <a:t> </a:t>
            </a:r>
            <a:r>
              <a:rPr lang="en-IN" dirty="0" smtClean="0"/>
              <a:t>then </a:t>
            </a:r>
            <a:r>
              <a:rPr lang="en-IN" dirty="0"/>
              <a:t>unlock the </a:t>
            </a:r>
            <a:r>
              <a:rPr lang="en-IN" dirty="0" err="1"/>
              <a:t>mutex</a:t>
            </a:r>
            <a:r>
              <a:rPr lang="en-IN" dirty="0"/>
              <a:t> and wait for the main thread to run. Periodically, we attempt to lock the </a:t>
            </a:r>
            <a:r>
              <a:rPr lang="en-IN" dirty="0" err="1" smtClean="0"/>
              <a:t>mutex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, when we succeed, check whether the main thread has given us any more work to do.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it hasn’t, </a:t>
            </a:r>
            <a:r>
              <a:rPr lang="en-IN" dirty="0" smtClean="0"/>
              <a:t>we unlock </a:t>
            </a:r>
            <a:r>
              <a:rPr lang="en-IN" dirty="0"/>
              <a:t>the </a:t>
            </a:r>
            <a:r>
              <a:rPr lang="en-IN" dirty="0" err="1"/>
              <a:t>mutex</a:t>
            </a:r>
            <a:r>
              <a:rPr lang="en-IN" dirty="0"/>
              <a:t> and wait some more. If it has, we count the characters and go round the loop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handle synchronization, there is a smooth way to handle it use a set of functions </a:t>
            </a:r>
            <a:r>
              <a:rPr lang="en-IN" dirty="0"/>
              <a:t>specifically for giving us better ways to control the </a:t>
            </a:r>
            <a:r>
              <a:rPr lang="en-IN" dirty="0" smtClean="0"/>
              <a:t>execution of </a:t>
            </a:r>
            <a:r>
              <a:rPr lang="en-IN" dirty="0"/>
              <a:t>threads and access to critical sections of </a:t>
            </a:r>
            <a:r>
              <a:rPr lang="en-IN" dirty="0" smtClean="0"/>
              <a:t>code.</a:t>
            </a:r>
          </a:p>
          <a:p>
            <a:pPr algn="just"/>
            <a:r>
              <a:rPr lang="en-IN" dirty="0"/>
              <a:t>We will look at two basic methods here. </a:t>
            </a:r>
            <a:endParaRPr lang="en-IN" dirty="0" smtClean="0"/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</a:rPr>
              <a:t>The </a:t>
            </a:r>
            <a:r>
              <a:rPr lang="en-IN" sz="2400" dirty="0">
                <a:solidFill>
                  <a:srgbClr val="FF0000"/>
                </a:solidFill>
              </a:rPr>
              <a:t>first is </a:t>
            </a:r>
            <a:r>
              <a:rPr lang="en-IN" sz="2400" b="1" dirty="0">
                <a:solidFill>
                  <a:srgbClr val="FF0000"/>
                </a:solidFill>
              </a:rPr>
              <a:t>semaphores</a:t>
            </a:r>
            <a:r>
              <a:rPr lang="en-IN" sz="2400" dirty="0">
                <a:solidFill>
                  <a:srgbClr val="FF0000"/>
                </a:solidFill>
              </a:rPr>
              <a:t>, which act like gatekeepers around a piece </a:t>
            </a:r>
            <a:r>
              <a:rPr lang="en-IN" sz="2400" dirty="0" smtClean="0">
                <a:solidFill>
                  <a:srgbClr val="FF0000"/>
                </a:solidFill>
              </a:rPr>
              <a:t>of code</a:t>
            </a:r>
            <a:r>
              <a:rPr lang="en-IN" sz="2400" dirty="0">
                <a:solidFill>
                  <a:srgbClr val="FF0000"/>
                </a:solidFill>
              </a:rPr>
              <a:t>.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</a:rPr>
              <a:t>The </a:t>
            </a:r>
            <a:r>
              <a:rPr lang="en-IN" sz="2400" dirty="0">
                <a:solidFill>
                  <a:srgbClr val="FF0000"/>
                </a:solidFill>
              </a:rPr>
              <a:t>second is </a:t>
            </a:r>
            <a:r>
              <a:rPr lang="en-IN" sz="2400" b="1" dirty="0" err="1">
                <a:solidFill>
                  <a:srgbClr val="FF0000"/>
                </a:solidFill>
              </a:rPr>
              <a:t>mutexes</a:t>
            </a:r>
            <a:r>
              <a:rPr lang="en-IN" sz="2400" dirty="0">
                <a:solidFill>
                  <a:srgbClr val="FF0000"/>
                </a:solidFill>
              </a:rPr>
              <a:t>, which act as a mutual exclusion (hence </a:t>
            </a:r>
            <a:r>
              <a:rPr lang="en-IN" sz="2400" dirty="0" err="1">
                <a:solidFill>
                  <a:srgbClr val="FF0000"/>
                </a:solidFill>
              </a:rPr>
              <a:t>mutex</a:t>
            </a:r>
            <a:r>
              <a:rPr lang="en-IN" sz="2400" dirty="0">
                <a:solidFill>
                  <a:srgbClr val="FF0000"/>
                </a:solidFill>
              </a:rPr>
              <a:t>) device to protect sections </a:t>
            </a:r>
            <a:r>
              <a:rPr lang="en-IN" sz="2400" dirty="0" smtClean="0">
                <a:solidFill>
                  <a:srgbClr val="FF0000"/>
                </a:solidFill>
              </a:rPr>
              <a:t>of code</a:t>
            </a:r>
            <a:r>
              <a:rPr lang="en-IN" sz="2400" dirty="0">
                <a:solidFill>
                  <a:srgbClr val="FF0000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90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18720" cy="52143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Here is the main thread.</a:t>
            </a:r>
          </a:p>
          <a:p>
            <a:pPr marL="274320" lvl="1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 err="1"/>
              <a:t>printf</a:t>
            </a:r>
            <a:r>
              <a:rPr lang="en-IN" dirty="0"/>
              <a:t>(“Input some text. Enter ‘end’ to finish\n”);</a:t>
            </a:r>
          </a:p>
          <a:p>
            <a:pPr marL="274320" lvl="1" indent="0">
              <a:buNone/>
            </a:pPr>
            <a:r>
              <a:rPr lang="en-IN" dirty="0"/>
              <a:t>while(!</a:t>
            </a:r>
            <a:r>
              <a:rPr lang="en-IN" dirty="0" err="1"/>
              <a:t>time_to_exit</a:t>
            </a:r>
            <a:r>
              <a:rPr lang="en-IN" dirty="0"/>
              <a:t>) {</a:t>
            </a:r>
          </a:p>
          <a:p>
            <a:pPr marL="274320" lvl="1" indent="0">
              <a:buNone/>
            </a:pP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dirty="0" err="1"/>
              <a:t>work_area</a:t>
            </a:r>
            <a:r>
              <a:rPr lang="en-IN" dirty="0"/>
              <a:t>, WORK_SIZE, 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/>
              <a:t>while(1) {</a:t>
            </a:r>
          </a:p>
          <a:p>
            <a:pPr marL="274320" lvl="1" indent="0">
              <a:buNone/>
            </a:pPr>
            <a:r>
              <a:rPr lang="en-IN" dirty="0" err="1"/>
              <a:t>pthread_mutex_lock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/>
              <a:t>if (</a:t>
            </a:r>
            <a:r>
              <a:rPr lang="en-IN" dirty="0" err="1"/>
              <a:t>work_area</a:t>
            </a:r>
            <a:r>
              <a:rPr lang="en-IN" dirty="0"/>
              <a:t>[0] != ‘\0’) {</a:t>
            </a:r>
          </a:p>
          <a:p>
            <a:pPr marL="274320" lvl="1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</a:p>
          <a:p>
            <a:pPr marL="274320" lvl="1" indent="0">
              <a:buNone/>
            </a:pPr>
            <a:r>
              <a:rPr lang="en-IN" dirty="0"/>
              <a:t>sleep(1);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/>
              <a:t>else {</a:t>
            </a:r>
          </a:p>
          <a:p>
            <a:pPr marL="274320" lvl="1" indent="0">
              <a:buNone/>
            </a:pPr>
            <a:r>
              <a:rPr lang="en-IN" dirty="0"/>
              <a:t>break;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/>
              <a:t>}</a:t>
            </a:r>
          </a:p>
          <a:p>
            <a:pPr marL="274320" lvl="1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(&amp;</a:t>
            </a:r>
            <a:r>
              <a:rPr lang="en-IN" dirty="0" err="1"/>
              <a:t>work_mutex</a:t>
            </a:r>
            <a:r>
              <a:rPr lang="en-IN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1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This is quite similar. We lock the work area so that we can read text into it and then unlock it to allow </a:t>
            </a:r>
            <a:r>
              <a:rPr lang="en-IN" dirty="0" smtClean="0"/>
              <a:t>the other </a:t>
            </a:r>
            <a:r>
              <a:rPr lang="en-IN" dirty="0"/>
              <a:t>thread access to count the words. </a:t>
            </a:r>
            <a:endParaRPr lang="en-IN" dirty="0" smtClean="0"/>
          </a:p>
          <a:p>
            <a:r>
              <a:rPr lang="en-IN" dirty="0" smtClean="0"/>
              <a:t>Periodically</a:t>
            </a:r>
            <a:r>
              <a:rPr lang="en-IN" dirty="0"/>
              <a:t>, we relock the </a:t>
            </a:r>
            <a:r>
              <a:rPr lang="en-IN" dirty="0" err="1"/>
              <a:t>mutex</a:t>
            </a:r>
            <a:r>
              <a:rPr lang="en-IN" dirty="0"/>
              <a:t>, check whether the words </a:t>
            </a:r>
            <a:r>
              <a:rPr lang="en-IN" dirty="0" smtClean="0"/>
              <a:t>have been </a:t>
            </a:r>
            <a:r>
              <a:rPr lang="en-IN" dirty="0"/>
              <a:t>counted (</a:t>
            </a:r>
            <a:r>
              <a:rPr lang="en-IN" dirty="0" err="1"/>
              <a:t>work_area</a:t>
            </a:r>
            <a:r>
              <a:rPr lang="en-IN" dirty="0"/>
              <a:t>[0] set to a null), and release the </a:t>
            </a:r>
            <a:r>
              <a:rPr lang="en-IN" dirty="0" err="1"/>
              <a:t>mutex</a:t>
            </a:r>
            <a:r>
              <a:rPr lang="en-IN" dirty="0"/>
              <a:t> if we need to wait longer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Difference between semaphore and </a:t>
            </a:r>
            <a:r>
              <a:rPr lang="en-US" b="1" dirty="0" err="1" smtClean="0">
                <a:solidFill>
                  <a:srgbClr val="FF0000"/>
                </a:solidFill>
              </a:rPr>
              <a:t>mutex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Both are similar. (Indeed, one can be implemented in terms of the other.) </a:t>
            </a:r>
            <a:endParaRPr lang="en-IN" dirty="0" smtClean="0"/>
          </a:p>
          <a:p>
            <a:pPr algn="just"/>
            <a:r>
              <a:rPr lang="en-IN" dirty="0" smtClean="0"/>
              <a:t>However</a:t>
            </a:r>
            <a:r>
              <a:rPr lang="en-IN" dirty="0"/>
              <a:t>, there are some </a:t>
            </a:r>
            <a:r>
              <a:rPr lang="en-IN" dirty="0" smtClean="0"/>
              <a:t>cases where </a:t>
            </a:r>
            <a:r>
              <a:rPr lang="en-IN" dirty="0"/>
              <a:t>the semantics of the problem suggest one is more expressive than the other.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dirty="0" smtClean="0"/>
              <a:t>controlling access </a:t>
            </a:r>
            <a:r>
              <a:rPr lang="en-IN" dirty="0"/>
              <a:t>to some shared memory, which only one thread can access it at a time, would most naturally involve </a:t>
            </a:r>
            <a:r>
              <a:rPr lang="en-IN" dirty="0" smtClean="0"/>
              <a:t>a </a:t>
            </a:r>
            <a:r>
              <a:rPr lang="en-IN" b="1" dirty="0" err="1" smtClean="0">
                <a:solidFill>
                  <a:srgbClr val="FF0000"/>
                </a:solidFill>
              </a:rPr>
              <a:t>mutex</a:t>
            </a:r>
            <a:r>
              <a:rPr lang="en-IN" b="1" dirty="0"/>
              <a:t>. </a:t>
            </a:r>
            <a:endParaRPr lang="en-IN" b="1" dirty="0" smtClean="0"/>
          </a:p>
          <a:p>
            <a:pPr algn="just"/>
            <a:r>
              <a:rPr lang="en-IN" dirty="0"/>
              <a:t>C</a:t>
            </a:r>
            <a:r>
              <a:rPr lang="en-IN" dirty="0" smtClean="0"/>
              <a:t>ontrolling </a:t>
            </a:r>
            <a:r>
              <a:rPr lang="en-IN" dirty="0"/>
              <a:t>access to a set of identical objects as a whole, such as giving a telephone line </a:t>
            </a:r>
            <a:r>
              <a:rPr lang="en-IN" dirty="0" smtClean="0"/>
              <a:t>to a </a:t>
            </a:r>
            <a:r>
              <a:rPr lang="en-IN" dirty="0"/>
              <a:t>thread out of a set of five available lines, suits a counting </a:t>
            </a:r>
            <a:r>
              <a:rPr lang="en-IN" b="1" dirty="0">
                <a:solidFill>
                  <a:srgbClr val="FF0000"/>
                </a:solidFill>
              </a:rPr>
              <a:t>semaphore</a:t>
            </a:r>
            <a:r>
              <a:rPr lang="en-IN" dirty="0"/>
              <a:t> better.</a:t>
            </a:r>
          </a:p>
        </p:txBody>
      </p:sp>
    </p:spTree>
    <p:extLst>
      <p:ext uri="{BB962C8B-B14F-4D97-AF65-F5344CB8AC3E}">
        <p14:creationId xmlns:p14="http://schemas.microsoft.com/office/powerpoint/2010/main" val="19140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Synchronization with Semaphores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We are going to look at the simplest type of semaphore, a binary semaphore that takes only values 0 or 1.</a:t>
            </a:r>
          </a:p>
          <a:p>
            <a:pPr algn="just"/>
            <a:r>
              <a:rPr lang="en-IN" dirty="0"/>
              <a:t>There is a more general semaphore, a counting semaphore that takes a wider range of values. </a:t>
            </a:r>
            <a:endParaRPr lang="en-IN" dirty="0" smtClean="0"/>
          </a:p>
          <a:p>
            <a:pPr algn="just"/>
            <a:r>
              <a:rPr lang="en-IN" dirty="0" smtClean="0"/>
              <a:t>Normally semaphores </a:t>
            </a:r>
            <a:r>
              <a:rPr lang="en-IN" dirty="0"/>
              <a:t>are used to protect a piece of code so that only one thread of execution can run it at any one </a:t>
            </a:r>
            <a:r>
              <a:rPr lang="en-IN" dirty="0" smtClean="0"/>
              <a:t>time and</a:t>
            </a:r>
            <a:r>
              <a:rPr lang="en-IN" dirty="0"/>
              <a:t>, for this job, a binary semaphore is </a:t>
            </a:r>
            <a:r>
              <a:rPr lang="en-IN" dirty="0" smtClean="0"/>
              <a:t>needed.</a:t>
            </a:r>
          </a:p>
          <a:p>
            <a:pPr algn="just"/>
            <a:r>
              <a:rPr lang="en-IN" dirty="0"/>
              <a:t>The semaphore functions do not start with </a:t>
            </a:r>
            <a:r>
              <a:rPr lang="en-IN" b="1" dirty="0" err="1">
                <a:solidFill>
                  <a:srgbClr val="FF0000"/>
                </a:solidFill>
              </a:rPr>
              <a:t>pthread</a:t>
            </a:r>
            <a:r>
              <a:rPr lang="en-IN" b="1" dirty="0">
                <a:solidFill>
                  <a:srgbClr val="FF0000"/>
                </a:solidFill>
              </a:rPr>
              <a:t>_</a:t>
            </a:r>
            <a:r>
              <a:rPr lang="en-IN" dirty="0"/>
              <a:t>, like most thread specific functions but with </a:t>
            </a:r>
            <a:r>
              <a:rPr lang="en-IN" b="1" dirty="0" err="1">
                <a:solidFill>
                  <a:srgbClr val="FF0000"/>
                </a:solidFill>
              </a:rPr>
              <a:t>sem</a:t>
            </a:r>
            <a:r>
              <a:rPr lang="en-IN" b="1" dirty="0">
                <a:solidFill>
                  <a:srgbClr val="FF0000"/>
                </a:solidFill>
              </a:rPr>
              <a:t>_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There</a:t>
            </a:r>
            <a:r>
              <a:rPr lang="en-IN" dirty="0"/>
              <a:t> </a:t>
            </a:r>
            <a:r>
              <a:rPr lang="en-IN" dirty="0" smtClean="0"/>
              <a:t>are </a:t>
            </a:r>
            <a:r>
              <a:rPr lang="en-IN" dirty="0"/>
              <a:t>four basic semaphore functions used in threads. They are all quite simple.</a:t>
            </a:r>
          </a:p>
        </p:txBody>
      </p:sp>
    </p:spTree>
    <p:extLst>
      <p:ext uri="{BB962C8B-B14F-4D97-AF65-F5344CB8AC3E}">
        <p14:creationId xmlns:p14="http://schemas.microsoft.com/office/powerpoint/2010/main" val="3440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Creation of a semaphore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A semaphore is created with the </a:t>
            </a:r>
            <a:r>
              <a:rPr lang="en-IN" dirty="0" err="1"/>
              <a:t>sem_init</a:t>
            </a:r>
            <a:r>
              <a:rPr lang="en-IN" dirty="0"/>
              <a:t> function, which is declared as follows.</a:t>
            </a:r>
          </a:p>
          <a:p>
            <a:pPr marL="274320" lvl="1" indent="0" algn="just">
              <a:buNone/>
            </a:pPr>
            <a:r>
              <a:rPr lang="en-IN" sz="3100" dirty="0">
                <a:solidFill>
                  <a:srgbClr val="C00000"/>
                </a:solidFill>
              </a:rPr>
              <a:t>#include &lt;</a:t>
            </a:r>
            <a:r>
              <a:rPr lang="en-IN" sz="3100" dirty="0" err="1">
                <a:solidFill>
                  <a:srgbClr val="C00000"/>
                </a:solidFill>
              </a:rPr>
              <a:t>semaphore.h</a:t>
            </a:r>
            <a:r>
              <a:rPr lang="en-IN" sz="3100" dirty="0">
                <a:solidFill>
                  <a:srgbClr val="C00000"/>
                </a:solidFill>
              </a:rPr>
              <a:t>&gt;</a:t>
            </a:r>
          </a:p>
          <a:p>
            <a:pPr marL="274320" lvl="1" indent="0" algn="just">
              <a:buNone/>
            </a:pPr>
            <a:r>
              <a:rPr lang="en-IN" sz="3100" dirty="0" err="1">
                <a:solidFill>
                  <a:srgbClr val="C00000"/>
                </a:solidFill>
              </a:rPr>
              <a:t>int</a:t>
            </a:r>
            <a:r>
              <a:rPr lang="en-IN" sz="3100" dirty="0">
                <a:solidFill>
                  <a:srgbClr val="C00000"/>
                </a:solidFill>
              </a:rPr>
              <a:t> </a:t>
            </a:r>
            <a:r>
              <a:rPr lang="en-IN" sz="3100" dirty="0" err="1">
                <a:solidFill>
                  <a:srgbClr val="C00000"/>
                </a:solidFill>
              </a:rPr>
              <a:t>sem_init</a:t>
            </a:r>
            <a:r>
              <a:rPr lang="en-IN" sz="3100" dirty="0">
                <a:solidFill>
                  <a:srgbClr val="C00000"/>
                </a:solidFill>
              </a:rPr>
              <a:t>(</a:t>
            </a:r>
            <a:r>
              <a:rPr lang="en-IN" sz="3100" dirty="0" err="1">
                <a:solidFill>
                  <a:srgbClr val="C00000"/>
                </a:solidFill>
              </a:rPr>
              <a:t>sem_t</a:t>
            </a:r>
            <a:r>
              <a:rPr lang="en-IN" sz="3100" dirty="0">
                <a:solidFill>
                  <a:srgbClr val="C00000"/>
                </a:solidFill>
              </a:rPr>
              <a:t> *</a:t>
            </a:r>
            <a:r>
              <a:rPr lang="en-IN" sz="3100" dirty="0" err="1">
                <a:solidFill>
                  <a:srgbClr val="C00000"/>
                </a:solidFill>
              </a:rPr>
              <a:t>sem</a:t>
            </a:r>
            <a:r>
              <a:rPr lang="en-IN" sz="3100" dirty="0">
                <a:solidFill>
                  <a:srgbClr val="C00000"/>
                </a:solidFill>
              </a:rPr>
              <a:t>, </a:t>
            </a:r>
            <a:r>
              <a:rPr lang="en-IN" sz="3100" dirty="0" err="1">
                <a:solidFill>
                  <a:srgbClr val="C00000"/>
                </a:solidFill>
              </a:rPr>
              <a:t>int</a:t>
            </a:r>
            <a:r>
              <a:rPr lang="en-IN" sz="3100" dirty="0">
                <a:solidFill>
                  <a:srgbClr val="C00000"/>
                </a:solidFill>
              </a:rPr>
              <a:t> </a:t>
            </a:r>
            <a:r>
              <a:rPr lang="en-IN" sz="3100" dirty="0" err="1">
                <a:solidFill>
                  <a:srgbClr val="C00000"/>
                </a:solidFill>
              </a:rPr>
              <a:t>pshared</a:t>
            </a:r>
            <a:r>
              <a:rPr lang="en-IN" sz="3100" dirty="0">
                <a:solidFill>
                  <a:srgbClr val="C00000"/>
                </a:solidFill>
              </a:rPr>
              <a:t>, unsigned </a:t>
            </a:r>
            <a:r>
              <a:rPr lang="en-IN" sz="3100" dirty="0" err="1">
                <a:solidFill>
                  <a:srgbClr val="C00000"/>
                </a:solidFill>
              </a:rPr>
              <a:t>int</a:t>
            </a:r>
            <a:r>
              <a:rPr lang="en-IN" sz="3100" dirty="0">
                <a:solidFill>
                  <a:srgbClr val="C00000"/>
                </a:solidFill>
              </a:rPr>
              <a:t> value);</a:t>
            </a:r>
          </a:p>
          <a:p>
            <a:pPr algn="just"/>
            <a:r>
              <a:rPr lang="en-IN" dirty="0"/>
              <a:t>This function </a:t>
            </a:r>
            <a:endParaRPr lang="en-IN" dirty="0" smtClean="0"/>
          </a:p>
          <a:p>
            <a:pPr lvl="1" algn="just"/>
            <a:r>
              <a:rPr lang="en-IN" sz="2900" dirty="0" smtClean="0"/>
              <a:t>initializes </a:t>
            </a:r>
            <a:r>
              <a:rPr lang="en-IN" sz="2900" dirty="0"/>
              <a:t>a semaphore object pointed to by </a:t>
            </a:r>
            <a:r>
              <a:rPr lang="en-IN" sz="2900" dirty="0" err="1"/>
              <a:t>sem</a:t>
            </a:r>
            <a:r>
              <a:rPr lang="en-IN" sz="2900" dirty="0"/>
              <a:t>, </a:t>
            </a:r>
            <a:endParaRPr lang="en-IN" sz="2900" dirty="0" smtClean="0"/>
          </a:p>
          <a:p>
            <a:pPr lvl="1" algn="just"/>
            <a:r>
              <a:rPr lang="en-IN" sz="2900" dirty="0" smtClean="0"/>
              <a:t>sets </a:t>
            </a:r>
            <a:r>
              <a:rPr lang="en-IN" sz="2900" dirty="0"/>
              <a:t>its sharing option (of which more in </a:t>
            </a:r>
            <a:r>
              <a:rPr lang="en-IN" sz="2900" dirty="0" smtClean="0"/>
              <a:t>a moment</a:t>
            </a:r>
            <a:r>
              <a:rPr lang="en-IN" sz="2900" dirty="0"/>
              <a:t>), and gives it an initial integer value. </a:t>
            </a:r>
            <a:endParaRPr lang="en-IN" sz="2900" dirty="0" smtClean="0"/>
          </a:p>
          <a:p>
            <a:pPr lvl="1" algn="just"/>
            <a:r>
              <a:rPr lang="en-IN" sz="2900" dirty="0" smtClean="0"/>
              <a:t>The </a:t>
            </a:r>
            <a:r>
              <a:rPr lang="en-IN" sz="2900" dirty="0" err="1"/>
              <a:t>pshared</a:t>
            </a:r>
            <a:r>
              <a:rPr lang="en-IN" sz="2900" dirty="0"/>
              <a:t> parameter controls the type of semaphore. If </a:t>
            </a:r>
            <a:r>
              <a:rPr lang="en-IN" sz="2900" dirty="0" smtClean="0"/>
              <a:t>the value </a:t>
            </a:r>
            <a:r>
              <a:rPr lang="en-IN" sz="2900" dirty="0"/>
              <a:t>of </a:t>
            </a:r>
            <a:r>
              <a:rPr lang="en-IN" sz="2900" dirty="0" err="1"/>
              <a:t>pshared</a:t>
            </a:r>
            <a:r>
              <a:rPr lang="en-IN" sz="2900" dirty="0"/>
              <a:t> is 0, then the semaphore is local to the current process. Otherwise, the semaphore may </a:t>
            </a:r>
            <a:r>
              <a:rPr lang="en-IN" sz="2900" dirty="0" smtClean="0"/>
              <a:t>be shared </a:t>
            </a:r>
            <a:r>
              <a:rPr lang="en-IN" sz="2900" dirty="0"/>
              <a:t>between processes</a:t>
            </a:r>
            <a:r>
              <a:rPr lang="en-IN" sz="2900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Here we are only interested in semaphores that are not shared between processes.</a:t>
            </a:r>
          </a:p>
          <a:p>
            <a:pPr algn="just"/>
            <a:r>
              <a:rPr lang="en-IN" dirty="0"/>
              <a:t>At the time of writing Linux doesn't support this sharing, and passing a non−zero value for </a:t>
            </a:r>
            <a:r>
              <a:rPr lang="en-IN" dirty="0" err="1"/>
              <a:t>pshared</a:t>
            </a:r>
            <a:r>
              <a:rPr lang="en-IN" dirty="0"/>
              <a:t> will </a:t>
            </a:r>
            <a:r>
              <a:rPr lang="en-IN" dirty="0" smtClean="0"/>
              <a:t>cause the </a:t>
            </a:r>
            <a:r>
              <a:rPr lang="en-IN" dirty="0"/>
              <a:t>call to fail.</a:t>
            </a:r>
          </a:p>
        </p:txBody>
      </p:sp>
    </p:spTree>
    <p:extLst>
      <p:ext uri="{BB962C8B-B14F-4D97-AF65-F5344CB8AC3E}">
        <p14:creationId xmlns:p14="http://schemas.microsoft.com/office/powerpoint/2010/main" val="9616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sem_post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sem_post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sem_t</a:t>
            </a:r>
            <a:r>
              <a:rPr lang="en-IN" dirty="0" smtClean="0">
                <a:solidFill>
                  <a:srgbClr val="FF0000"/>
                </a:solidFill>
              </a:rPr>
              <a:t> * </a:t>
            </a:r>
            <a:r>
              <a:rPr lang="en-IN" dirty="0" err="1" smtClean="0">
                <a:solidFill>
                  <a:srgbClr val="FF0000"/>
                </a:solidFill>
              </a:rPr>
              <a:t>sem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sem_post</a:t>
            </a:r>
            <a:r>
              <a:rPr lang="en-IN" dirty="0"/>
              <a:t> function atomically increases the value of the semaphore by 1. </a:t>
            </a:r>
            <a:endParaRPr lang="en-IN" dirty="0" smtClean="0"/>
          </a:p>
          <a:p>
            <a:pPr algn="just"/>
            <a:r>
              <a:rPr lang="en-IN" dirty="0" smtClean="0"/>
              <a:t>"</a:t>
            </a:r>
            <a:r>
              <a:rPr lang="en-IN" b="1" dirty="0"/>
              <a:t>Atomically</a:t>
            </a:r>
            <a:r>
              <a:rPr lang="en-IN" dirty="0"/>
              <a:t>" here means that, </a:t>
            </a:r>
            <a:r>
              <a:rPr lang="en-IN" dirty="0" smtClean="0"/>
              <a:t>if two </a:t>
            </a:r>
            <a:r>
              <a:rPr lang="en-IN" dirty="0"/>
              <a:t>threads simultaneously try and increase the value of a single semaphore by 1, they do not interfere </a:t>
            </a:r>
            <a:r>
              <a:rPr lang="en-IN" dirty="0" smtClean="0"/>
              <a:t>with each </a:t>
            </a:r>
            <a:r>
              <a:rPr lang="en-IN" dirty="0"/>
              <a:t>other, as might happen if two programs read, increment and write a value to a file at the same time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The semaphore </a:t>
            </a:r>
            <a:r>
              <a:rPr lang="en-IN" dirty="0"/>
              <a:t>will always be correctly increased in value by 2, since two threads tried to change it.</a:t>
            </a:r>
          </a:p>
        </p:txBody>
      </p:sp>
    </p:spTree>
    <p:extLst>
      <p:ext uri="{BB962C8B-B14F-4D97-AF65-F5344CB8AC3E}">
        <p14:creationId xmlns:p14="http://schemas.microsoft.com/office/powerpoint/2010/main" val="42697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sem</a:t>
            </a:r>
            <a:r>
              <a:rPr lang="en-US" b="1" dirty="0" smtClean="0">
                <a:solidFill>
                  <a:srgbClr val="FF0000"/>
                </a:solidFill>
              </a:rPr>
              <a:t>-wait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sem_wait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sem_t</a:t>
            </a:r>
            <a:r>
              <a:rPr lang="en-IN" dirty="0">
                <a:solidFill>
                  <a:srgbClr val="FF0000"/>
                </a:solidFill>
              </a:rPr>
              <a:t> * </a:t>
            </a:r>
            <a:r>
              <a:rPr lang="en-IN" dirty="0" err="1">
                <a:solidFill>
                  <a:srgbClr val="FF0000"/>
                </a:solidFill>
              </a:rPr>
              <a:t>sem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IN" dirty="0"/>
              <a:t>The </a:t>
            </a:r>
            <a:r>
              <a:rPr lang="en-IN" dirty="0" err="1"/>
              <a:t>sem_wait</a:t>
            </a:r>
            <a:r>
              <a:rPr lang="en-IN" dirty="0"/>
              <a:t> function atomically decreases the value of the semaphore by one, but always waits till </a:t>
            </a:r>
            <a:r>
              <a:rPr lang="en-IN" dirty="0" smtClean="0"/>
              <a:t>the semaphore </a:t>
            </a:r>
            <a:r>
              <a:rPr lang="en-IN" dirty="0"/>
              <a:t>has a non−zero count first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Thus if you call </a:t>
            </a:r>
            <a:r>
              <a:rPr lang="en-IN" dirty="0" err="1"/>
              <a:t>sem_wait</a:t>
            </a:r>
            <a:r>
              <a:rPr lang="en-IN" dirty="0"/>
              <a:t> on a semaphore with a value of 2, the </a:t>
            </a:r>
            <a:r>
              <a:rPr lang="en-IN" dirty="0" smtClean="0"/>
              <a:t>thread will </a:t>
            </a:r>
            <a:r>
              <a:rPr lang="en-IN" dirty="0"/>
              <a:t>continue executing but the semaphore will be decreased to 1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</a:t>
            </a:r>
            <a:r>
              <a:rPr lang="en-IN" dirty="0" err="1"/>
              <a:t>sem_wait</a:t>
            </a:r>
            <a:r>
              <a:rPr lang="en-IN" dirty="0"/>
              <a:t> is called on a semaphore with </a:t>
            </a:r>
            <a:r>
              <a:rPr lang="en-IN" dirty="0" smtClean="0"/>
              <a:t>a value </a:t>
            </a:r>
            <a:r>
              <a:rPr lang="en-IN" dirty="0"/>
              <a:t>of 0, then the function will wait until some other thread has incremented the value so that it is no </a:t>
            </a:r>
            <a:r>
              <a:rPr lang="en-IN" dirty="0" smtClean="0"/>
              <a:t>longer 0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two threads are both waiting in </a:t>
            </a:r>
            <a:r>
              <a:rPr lang="en-IN" dirty="0" err="1"/>
              <a:t>sem_wait</a:t>
            </a:r>
            <a:r>
              <a:rPr lang="en-IN" dirty="0"/>
              <a:t> for the same semaphore to become non−zero and it </a:t>
            </a:r>
            <a:r>
              <a:rPr lang="en-IN" dirty="0" smtClean="0"/>
              <a:t>is incremented </a:t>
            </a:r>
            <a:r>
              <a:rPr lang="en-IN" dirty="0"/>
              <a:t>once by a third process, then only one of the two waiting processes will get to decrement the</a:t>
            </a:r>
          </a:p>
          <a:p>
            <a:r>
              <a:rPr lang="en-IN" dirty="0"/>
              <a:t>semaphore and continue; the other will remain waiting.</a:t>
            </a:r>
          </a:p>
        </p:txBody>
      </p:sp>
    </p:spTree>
    <p:extLst>
      <p:ext uri="{BB962C8B-B14F-4D97-AF65-F5344CB8AC3E}">
        <p14:creationId xmlns:p14="http://schemas.microsoft.com/office/powerpoint/2010/main" val="27858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sem_destroy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sem_destroy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sem_t</a:t>
            </a:r>
            <a:r>
              <a:rPr lang="en-IN" dirty="0">
                <a:solidFill>
                  <a:srgbClr val="FF0000"/>
                </a:solidFill>
              </a:rPr>
              <a:t> * </a:t>
            </a:r>
            <a:r>
              <a:rPr lang="en-IN" dirty="0" err="1">
                <a:solidFill>
                  <a:srgbClr val="FF0000"/>
                </a:solidFill>
              </a:rPr>
              <a:t>sem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algn="just"/>
            <a:r>
              <a:rPr lang="en-IN" dirty="0"/>
              <a:t>The last semaphore function is </a:t>
            </a:r>
            <a:r>
              <a:rPr lang="en-IN" dirty="0" err="1"/>
              <a:t>sem_destroy</a:t>
            </a:r>
            <a:r>
              <a:rPr lang="en-IN" dirty="0"/>
              <a:t>. This function tidies up the semaphore when we have </a:t>
            </a:r>
            <a:r>
              <a:rPr lang="en-IN" dirty="0" smtClean="0"/>
              <a:t>finished with </a:t>
            </a:r>
            <a:r>
              <a:rPr lang="en-IN" dirty="0"/>
              <a:t>it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Again, this function takes a pointer to a semaphore and tidies up any resources that it may have. If you </a:t>
            </a:r>
            <a:r>
              <a:rPr lang="en-IN" dirty="0" smtClean="0"/>
              <a:t>attempt to </a:t>
            </a:r>
            <a:r>
              <a:rPr lang="en-IN" dirty="0"/>
              <a:t>destroy a semaphore for which some thread is waiting, 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24510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4038600" cy="4681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unistd.h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stdlib.h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string.h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pthread.h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semaphore.h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void *</a:t>
            </a:r>
            <a:r>
              <a:rPr lang="en-IN" sz="1400" dirty="0" err="1"/>
              <a:t>thread_function</a:t>
            </a:r>
            <a:r>
              <a:rPr lang="en-IN" sz="1400" dirty="0"/>
              <a:t>(void *</a:t>
            </a:r>
            <a:r>
              <a:rPr lang="en-IN" sz="1400" dirty="0" err="1"/>
              <a:t>arg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 err="1"/>
              <a:t>sem_t</a:t>
            </a:r>
            <a:r>
              <a:rPr lang="en-IN" sz="1400" dirty="0"/>
              <a:t> </a:t>
            </a:r>
            <a:r>
              <a:rPr lang="en-IN" sz="1400" dirty="0" err="1"/>
              <a:t>bin_sem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#define WORK_SIZE 1024</a:t>
            </a:r>
          </a:p>
          <a:p>
            <a:pPr marL="0" indent="0">
              <a:buNone/>
            </a:pPr>
            <a:r>
              <a:rPr lang="en-IN" sz="1400" dirty="0"/>
              <a:t>char </a:t>
            </a:r>
            <a:r>
              <a:rPr lang="en-IN" sz="1400" dirty="0" err="1"/>
              <a:t>work_area</a:t>
            </a:r>
            <a:r>
              <a:rPr lang="en-IN" sz="1400" dirty="0"/>
              <a:t>[WORK_SIZE];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 {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res;</a:t>
            </a:r>
          </a:p>
          <a:p>
            <a:pPr marL="0" indent="0">
              <a:buNone/>
            </a:pPr>
            <a:r>
              <a:rPr lang="en-IN" sz="1400" dirty="0" err="1"/>
              <a:t>pthread_t</a:t>
            </a:r>
            <a:r>
              <a:rPr lang="en-IN" sz="1400" dirty="0"/>
              <a:t> </a:t>
            </a:r>
            <a:r>
              <a:rPr lang="en-IN" sz="1400" dirty="0" err="1"/>
              <a:t>a_thread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void *</a:t>
            </a:r>
            <a:r>
              <a:rPr lang="en-IN" sz="1400" dirty="0" err="1"/>
              <a:t>thread_result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pt-BR" sz="1400" dirty="0"/>
              <a:t>res = sem_init(&amp;bin_sem, 0, 0);</a:t>
            </a:r>
          </a:p>
          <a:p>
            <a:pPr marL="0" indent="0">
              <a:buNone/>
            </a:pPr>
            <a:r>
              <a:rPr lang="en-IN" sz="1400" dirty="0"/>
              <a:t>if (res != 0) {</a:t>
            </a:r>
          </a:p>
          <a:p>
            <a:pPr marL="0" indent="0">
              <a:buNone/>
            </a:pPr>
            <a:r>
              <a:rPr lang="en-IN" sz="1400" dirty="0" err="1"/>
              <a:t>perror</a:t>
            </a:r>
            <a:r>
              <a:rPr lang="en-IN" sz="1400" dirty="0"/>
              <a:t>("Semaphore initialization failed");</a:t>
            </a:r>
          </a:p>
          <a:p>
            <a:pPr marL="0" indent="0">
              <a:buNone/>
            </a:pPr>
            <a:r>
              <a:rPr lang="en-IN" sz="1400" dirty="0"/>
              <a:t>exit(EXIT_FAILURE);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res = </a:t>
            </a:r>
            <a:r>
              <a:rPr lang="en-IN" sz="1400" dirty="0" err="1"/>
              <a:t>pthread_create</a:t>
            </a:r>
            <a:r>
              <a:rPr lang="en-IN" sz="1400" dirty="0"/>
              <a:t>(&amp;</a:t>
            </a:r>
            <a:r>
              <a:rPr lang="en-IN" sz="1400" dirty="0" err="1"/>
              <a:t>a_thread</a:t>
            </a:r>
            <a:r>
              <a:rPr lang="en-IN" sz="1400" dirty="0"/>
              <a:t>, NULL, </a:t>
            </a:r>
            <a:r>
              <a:rPr lang="en-IN" sz="1400" dirty="0" err="1"/>
              <a:t>thread_function</a:t>
            </a:r>
            <a:r>
              <a:rPr lang="en-IN" sz="1400" dirty="0"/>
              <a:t>, NULL);</a:t>
            </a:r>
          </a:p>
          <a:p>
            <a:pPr marL="0" indent="0">
              <a:buNone/>
            </a:pPr>
            <a:r>
              <a:rPr lang="en-IN" sz="1400" dirty="0"/>
              <a:t>if (res != 0) {</a:t>
            </a:r>
          </a:p>
          <a:p>
            <a:pPr marL="0" indent="0">
              <a:buNone/>
            </a:pPr>
            <a:r>
              <a:rPr lang="en-IN" sz="1400" dirty="0" err="1"/>
              <a:t>perror</a:t>
            </a:r>
            <a:r>
              <a:rPr lang="en-IN" sz="1400" dirty="0"/>
              <a:t>("Thread creation failed");</a:t>
            </a:r>
          </a:p>
          <a:p>
            <a:pPr marL="0" indent="0">
              <a:buNone/>
            </a:pPr>
            <a:r>
              <a:rPr lang="en-IN" sz="1400" dirty="0"/>
              <a:t>exit(EXIT_FAILURE);</a:t>
            </a:r>
          </a:p>
          <a:p>
            <a:pPr marL="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0032" y="260648"/>
            <a:ext cx="4038600" cy="4681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/>
              <a:t>printf</a:t>
            </a:r>
            <a:r>
              <a:rPr lang="en-IN" sz="1400" dirty="0"/>
              <a:t>("Input some text. Enter 'end' to finish\n");</a:t>
            </a:r>
          </a:p>
          <a:p>
            <a:pPr marL="0" indent="0">
              <a:buNone/>
            </a:pPr>
            <a:r>
              <a:rPr lang="en-IN" sz="1400" dirty="0"/>
              <a:t>while(</a:t>
            </a:r>
            <a:r>
              <a:rPr lang="en-IN" sz="1400" dirty="0" err="1"/>
              <a:t>strncmp</a:t>
            </a:r>
            <a:r>
              <a:rPr lang="en-IN" sz="1400" dirty="0"/>
              <a:t>("end", </a:t>
            </a:r>
            <a:r>
              <a:rPr lang="en-IN" sz="1400" dirty="0" err="1"/>
              <a:t>work_area</a:t>
            </a:r>
            <a:r>
              <a:rPr lang="en-IN" sz="1400" dirty="0"/>
              <a:t>, 3) != 0) {</a:t>
            </a:r>
          </a:p>
          <a:p>
            <a:pPr marL="0" indent="0">
              <a:buNone/>
            </a:pPr>
            <a:r>
              <a:rPr lang="en-IN" sz="1400" dirty="0" err="1"/>
              <a:t>fgets</a:t>
            </a:r>
            <a:r>
              <a:rPr lang="en-IN" sz="1400" dirty="0"/>
              <a:t>(</a:t>
            </a:r>
            <a:r>
              <a:rPr lang="en-IN" sz="1400" dirty="0" err="1"/>
              <a:t>work_area</a:t>
            </a:r>
            <a:r>
              <a:rPr lang="en-IN" sz="1400" dirty="0"/>
              <a:t>, WORK_SIZE, </a:t>
            </a:r>
            <a:r>
              <a:rPr lang="en-IN" sz="1400" dirty="0" err="1"/>
              <a:t>stdin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 err="1"/>
              <a:t>sem_post</a:t>
            </a:r>
            <a:r>
              <a:rPr lang="en-IN" sz="1400" dirty="0"/>
              <a:t>(&amp;</a:t>
            </a:r>
            <a:r>
              <a:rPr lang="en-IN" sz="1400" dirty="0" err="1"/>
              <a:t>bin_sem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nWaiting</a:t>
            </a:r>
            <a:r>
              <a:rPr lang="en-IN" sz="1400" dirty="0"/>
              <a:t> for thread to finish...\n");</a:t>
            </a:r>
          </a:p>
          <a:p>
            <a:pPr marL="0" indent="0">
              <a:buNone/>
            </a:pPr>
            <a:r>
              <a:rPr lang="en-IN" sz="1400" dirty="0"/>
              <a:t>res = </a:t>
            </a:r>
            <a:r>
              <a:rPr lang="en-IN" sz="1400" dirty="0" err="1"/>
              <a:t>pthread_join</a:t>
            </a:r>
            <a:r>
              <a:rPr lang="en-IN" sz="1400" dirty="0"/>
              <a:t>(</a:t>
            </a:r>
            <a:r>
              <a:rPr lang="en-IN" sz="1400" dirty="0" err="1"/>
              <a:t>a_thread</a:t>
            </a:r>
            <a:r>
              <a:rPr lang="en-IN" sz="1400" dirty="0"/>
              <a:t>, &amp;</a:t>
            </a:r>
            <a:r>
              <a:rPr lang="en-IN" sz="1400" dirty="0" err="1"/>
              <a:t>thread_result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if (res != 0) {</a:t>
            </a:r>
          </a:p>
          <a:p>
            <a:pPr marL="0" indent="0">
              <a:buNone/>
            </a:pPr>
            <a:r>
              <a:rPr lang="en-IN" sz="1400" dirty="0" err="1"/>
              <a:t>perror</a:t>
            </a:r>
            <a:r>
              <a:rPr lang="en-IN" sz="1400" dirty="0"/>
              <a:t>("Thread join failed");</a:t>
            </a:r>
          </a:p>
          <a:p>
            <a:pPr marL="0" indent="0">
              <a:buNone/>
            </a:pPr>
            <a:r>
              <a:rPr lang="en-IN" sz="1400" dirty="0"/>
              <a:t>exit(EXIT_FAILURE);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printf</a:t>
            </a:r>
            <a:r>
              <a:rPr lang="en-IN" sz="1400" dirty="0"/>
              <a:t>("Thread joined\n");</a:t>
            </a:r>
          </a:p>
          <a:p>
            <a:pPr marL="0" indent="0">
              <a:buNone/>
            </a:pPr>
            <a:r>
              <a:rPr lang="en-IN" sz="1400" dirty="0" err="1"/>
              <a:t>sem_destroy</a:t>
            </a:r>
            <a:r>
              <a:rPr lang="en-IN" sz="1400" dirty="0"/>
              <a:t>(&amp;</a:t>
            </a:r>
            <a:r>
              <a:rPr lang="en-IN" sz="1400" dirty="0" err="1"/>
              <a:t>bin_sem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exit(EXIT_SUCCESS);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void *</a:t>
            </a:r>
            <a:r>
              <a:rPr lang="en-IN" sz="1400" dirty="0" err="1"/>
              <a:t>thread_function</a:t>
            </a:r>
            <a:r>
              <a:rPr lang="en-IN" sz="1400" dirty="0"/>
              <a:t>(void *</a:t>
            </a:r>
            <a:r>
              <a:rPr lang="en-IN" sz="1400" dirty="0" err="1"/>
              <a:t>arg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 err="1"/>
              <a:t>sem_wait</a:t>
            </a:r>
            <a:r>
              <a:rPr lang="en-IN" sz="1400" dirty="0"/>
              <a:t>(&amp;</a:t>
            </a:r>
            <a:r>
              <a:rPr lang="en-IN" sz="1400" dirty="0" err="1"/>
              <a:t>bin_sem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while(</a:t>
            </a:r>
            <a:r>
              <a:rPr lang="en-IN" sz="1400" dirty="0" err="1"/>
              <a:t>strncmp</a:t>
            </a:r>
            <a:r>
              <a:rPr lang="en-IN" sz="1400" dirty="0"/>
              <a:t>("end", </a:t>
            </a:r>
            <a:r>
              <a:rPr lang="en-IN" sz="1400" dirty="0" err="1"/>
              <a:t>work_area</a:t>
            </a:r>
            <a:r>
              <a:rPr lang="en-IN" sz="1400" dirty="0"/>
              <a:t>, 3) != 0) {</a:t>
            </a:r>
          </a:p>
          <a:p>
            <a:pPr marL="0" indent="0">
              <a:buNone/>
            </a:pPr>
            <a:r>
              <a:rPr lang="en-IN" sz="1400" dirty="0" err="1"/>
              <a:t>printf</a:t>
            </a:r>
            <a:r>
              <a:rPr lang="en-IN" sz="1400" dirty="0"/>
              <a:t>("You input %d characters\n", </a:t>
            </a:r>
            <a:r>
              <a:rPr lang="en-IN" sz="1400" dirty="0" err="1"/>
              <a:t>strlen</a:t>
            </a:r>
            <a:r>
              <a:rPr lang="en-IN" sz="1400" dirty="0"/>
              <a:t>(</a:t>
            </a:r>
            <a:r>
              <a:rPr lang="en-IN" sz="1400" dirty="0" err="1"/>
              <a:t>work_area</a:t>
            </a:r>
            <a:r>
              <a:rPr lang="en-IN" sz="1400" dirty="0"/>
              <a:t>) −1);</a:t>
            </a:r>
          </a:p>
          <a:p>
            <a:pPr marL="0" indent="0">
              <a:buNone/>
            </a:pPr>
            <a:r>
              <a:rPr lang="en-IN" sz="1400" dirty="0" err="1"/>
              <a:t>sem_wait</a:t>
            </a:r>
            <a:r>
              <a:rPr lang="en-IN" sz="1400" dirty="0"/>
              <a:t>(&amp;</a:t>
            </a:r>
            <a:r>
              <a:rPr lang="en-IN" sz="1400" dirty="0" err="1"/>
              <a:t>bin_sem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pthread_exit</a:t>
            </a:r>
            <a:r>
              <a:rPr lang="en-IN" sz="1400" dirty="0"/>
              <a:t>(NULL);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41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</TotalTime>
  <Words>2375</Words>
  <Application>Microsoft Office PowerPoint</Application>
  <PresentationFormat>On-screen Show (4:3)</PresentationFormat>
  <Paragraphs>253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Threads Programming</vt:lpstr>
      <vt:lpstr>Synchronization</vt:lpstr>
      <vt:lpstr>Difference between semaphore and mutex</vt:lpstr>
      <vt:lpstr>Synchronization with Semaphores</vt:lpstr>
      <vt:lpstr>Creation of a semaphore</vt:lpstr>
      <vt:lpstr>sem_post</vt:lpstr>
      <vt:lpstr>sem-wait</vt:lpstr>
      <vt:lpstr>sem_destroy</vt:lpstr>
      <vt:lpstr>PowerPoint Presentation</vt:lpstr>
      <vt:lpstr>How it works</vt:lpstr>
      <vt:lpstr>PowerPoint Presentation</vt:lpstr>
      <vt:lpstr>Synchronization with Mutex</vt:lpstr>
      <vt:lpstr>PowerPoint Presentation</vt:lpstr>
      <vt:lpstr>PowerPoint Presentation</vt:lpstr>
      <vt:lpstr>PowerPoint Presentation</vt:lpstr>
      <vt:lpstr>PowerPoint Presentation</vt:lpstr>
      <vt:lpstr>How It Works</vt:lpstr>
      <vt:lpstr>How It Works</vt:lpstr>
      <vt:lpstr>How it works</vt:lpstr>
      <vt:lpstr>How it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Programming</dc:title>
  <dc:creator>kester</dc:creator>
  <cp:lastModifiedBy>kester</cp:lastModifiedBy>
  <cp:revision>19</cp:revision>
  <dcterms:created xsi:type="dcterms:W3CDTF">2016-10-03T10:48:42Z</dcterms:created>
  <dcterms:modified xsi:type="dcterms:W3CDTF">2016-10-26T10:55:02Z</dcterms:modified>
</cp:coreProperties>
</file>