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12"/>
  </p:notesMasterIdLst>
  <p:sldIdLst>
    <p:sldId id="256" r:id="rId2"/>
    <p:sldId id="295" r:id="rId3"/>
    <p:sldId id="261" r:id="rId4"/>
    <p:sldId id="284" r:id="rId5"/>
    <p:sldId id="296" r:id="rId6"/>
    <p:sldId id="285" r:id="rId7"/>
    <p:sldId id="263" r:id="rId8"/>
    <p:sldId id="297" r:id="rId9"/>
    <p:sldId id="279" r:id="rId10"/>
    <p:sldId id="294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314F11-4894-4B94-AAA8-E521F12980A5}">
  <a:tblStyle styleId="{BB314F11-4894-4B94-AAA8-E521F12980A5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666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550946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20951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2505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0933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8459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8194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3567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0119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161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8733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5371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99181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6000"/>
            </a:lvl1pPr>
            <a:lvl2pPr lvl="1" algn="ctr">
              <a:spcBef>
                <a:spcPts val="0"/>
              </a:spcBef>
              <a:buSzPct val="100000"/>
              <a:defRPr sz="6000"/>
            </a:lvl2pPr>
            <a:lvl3pPr lvl="2" algn="ctr">
              <a:spcBef>
                <a:spcPts val="0"/>
              </a:spcBef>
              <a:buSzPct val="100000"/>
              <a:defRPr sz="6000"/>
            </a:lvl3pPr>
            <a:lvl4pPr lvl="3" algn="ctr">
              <a:spcBef>
                <a:spcPts val="0"/>
              </a:spcBef>
              <a:buSzPct val="100000"/>
              <a:defRPr sz="6000"/>
            </a:lvl4pPr>
            <a:lvl5pPr lvl="4" algn="ctr">
              <a:spcBef>
                <a:spcPts val="0"/>
              </a:spcBef>
              <a:buSzPct val="100000"/>
              <a:defRPr sz="6000"/>
            </a:lvl5pPr>
            <a:lvl6pPr lvl="5" algn="ctr">
              <a:spcBef>
                <a:spcPts val="0"/>
              </a:spcBef>
              <a:buSzPct val="100000"/>
              <a:defRPr sz="6000"/>
            </a:lvl6pPr>
            <a:lvl7pPr lvl="6" algn="ctr">
              <a:spcBef>
                <a:spcPts val="0"/>
              </a:spcBef>
              <a:buSzPct val="100000"/>
              <a:defRPr sz="6000"/>
            </a:lvl7pPr>
            <a:lvl8pPr lvl="7" algn="ctr">
              <a:spcBef>
                <a:spcPts val="0"/>
              </a:spcBef>
              <a:buSzPct val="100000"/>
              <a:defRPr sz="6000"/>
            </a:lvl8pPr>
            <a:lvl9pPr lvl="8" algn="ctr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3994500" cy="3417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692275" y="1507925"/>
            <a:ext cx="3994500" cy="3417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FFFF"/>
              </a:buClr>
              <a:buSzPct val="100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685800" y="2021551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-IN" b="1" dirty="0" smtClean="0">
                <a:latin typeface="Footlight MT Light" pitchFamily="18" charset="0"/>
              </a:rPr>
              <a:t/>
            </a:r>
            <a:br>
              <a:rPr lang="en-IN" b="1" dirty="0" smtClean="0">
                <a:latin typeface="Footlight MT Light" pitchFamily="18" charset="0"/>
              </a:rPr>
            </a:br>
            <a:r>
              <a:rPr lang="en-IN" b="1" dirty="0" smtClean="0">
                <a:latin typeface="Footlight MT Light" pitchFamily="18" charset="0"/>
              </a:rPr>
              <a:t/>
            </a:r>
            <a:br>
              <a:rPr lang="en-IN" b="1" dirty="0" smtClean="0">
                <a:latin typeface="Footlight MT Light" pitchFamily="18" charset="0"/>
              </a:rPr>
            </a:br>
            <a:r>
              <a:rPr lang="en-IN" b="1" dirty="0" smtClean="0">
                <a:latin typeface="Footlight MT Light" pitchFamily="18" charset="0"/>
              </a:rPr>
              <a:t>INSERTION SORT</a:t>
            </a:r>
            <a:br>
              <a:rPr lang="en-IN" b="1" dirty="0" smtClean="0">
                <a:latin typeface="Footlight MT Light" pitchFamily="18" charset="0"/>
              </a:rPr>
            </a:br>
            <a:r>
              <a:rPr lang="en-IN" b="1" dirty="0" smtClean="0">
                <a:latin typeface="Footlight MT Light" pitchFamily="18" charset="0"/>
              </a:rPr>
              <a:t>	</a:t>
            </a:r>
            <a:r>
              <a:rPr lang="en-IN" sz="2000" b="1" dirty="0" smtClean="0">
                <a:latin typeface="Footlight MT Light" pitchFamily="18" charset="0"/>
              </a:rPr>
              <a:t>            Presentation By:</a:t>
            </a:r>
            <a:r>
              <a:rPr lang="en-IN" sz="1600" b="1" dirty="0" smtClean="0">
                <a:latin typeface="Footlight MT Light" pitchFamily="18" charset="0"/>
              </a:rPr>
              <a:t/>
            </a:r>
            <a:br>
              <a:rPr lang="en-IN" sz="1600" b="1" dirty="0" smtClean="0">
                <a:latin typeface="Footlight MT Light" pitchFamily="18" charset="0"/>
              </a:rPr>
            </a:br>
            <a:r>
              <a:rPr lang="en-IN" sz="1600" dirty="0" smtClean="0">
                <a:latin typeface="Footlight MT Light" pitchFamily="18" charset="0"/>
              </a:rPr>
              <a:t>                                                                                   </a:t>
            </a:r>
            <a:r>
              <a:rPr lang="en-IN" sz="1600" dirty="0" err="1" smtClean="0">
                <a:latin typeface="Footlight MT Light" pitchFamily="18" charset="0"/>
              </a:rPr>
              <a:t>Kyrshanlang</a:t>
            </a:r>
            <a:r>
              <a:rPr lang="en-IN" sz="1600" dirty="0" smtClean="0">
                <a:latin typeface="Footlight MT Light" pitchFamily="18" charset="0"/>
              </a:rPr>
              <a:t> R. Dkhar</a:t>
            </a:r>
            <a:br>
              <a:rPr lang="en-IN" sz="1600" dirty="0" smtClean="0">
                <a:latin typeface="Footlight MT Light" pitchFamily="18" charset="0"/>
              </a:rPr>
            </a:br>
            <a:r>
              <a:rPr lang="en-IN" sz="1600" dirty="0" smtClean="0">
                <a:latin typeface="Footlight MT Light" pitchFamily="18" charset="0"/>
              </a:rPr>
              <a:t>				Lucy M. Kurbah</a:t>
            </a:r>
            <a:br>
              <a:rPr lang="en-IN" sz="1600" dirty="0" smtClean="0">
                <a:latin typeface="Footlight MT Light" pitchFamily="18" charset="0"/>
              </a:rPr>
            </a:br>
            <a:r>
              <a:rPr lang="en-IN" sz="1600" dirty="0" smtClean="0">
                <a:latin typeface="Footlight MT Light" pitchFamily="18" charset="0"/>
              </a:rPr>
              <a:t>				</a:t>
            </a:r>
            <a:r>
              <a:rPr lang="en-US" sz="1600" dirty="0" smtClean="0">
                <a:solidFill>
                  <a:schemeClr val="bg1"/>
                </a:solidFill>
                <a:latin typeface="Footlight MT Light" pitchFamily="18" charset="0"/>
              </a:rPr>
              <a:t>K </a:t>
            </a:r>
            <a:r>
              <a:rPr lang="en-US" sz="1600" dirty="0" err="1" smtClean="0">
                <a:solidFill>
                  <a:schemeClr val="bg1"/>
                </a:solidFill>
                <a:latin typeface="Footlight MT Light" pitchFamily="18" charset="0"/>
              </a:rPr>
              <a:t>Malsawmhlua</a:t>
            </a:r>
            <a:r>
              <a:rPr lang="en-US" sz="1600" dirty="0" smtClean="0">
                <a:solidFill>
                  <a:schemeClr val="bg1"/>
                </a:solidFill>
                <a:latin typeface="Footlight MT Light" pitchFamily="18" charset="0"/>
              </a:rPr>
              <a:t/>
            </a:r>
            <a:br>
              <a:rPr lang="en-US" sz="1600" dirty="0" smtClean="0">
                <a:solidFill>
                  <a:schemeClr val="bg1"/>
                </a:solidFill>
                <a:latin typeface="Footlight MT Light" pitchFamily="18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Footlight MT Light" pitchFamily="18" charset="0"/>
              </a:rPr>
              <a:t>			               K </a:t>
            </a:r>
            <a:r>
              <a:rPr lang="en-US" sz="1600" dirty="0" err="1" smtClean="0">
                <a:solidFill>
                  <a:schemeClr val="bg1"/>
                </a:solidFill>
                <a:latin typeface="Footlight MT Light" pitchFamily="18" charset="0"/>
              </a:rPr>
              <a:t>Lalhriatpuia</a:t>
            </a:r>
            <a:r>
              <a:rPr lang="en-US" dirty="0" smtClean="0">
                <a:solidFill>
                  <a:schemeClr val="tx1"/>
                </a:solidFill>
                <a:latin typeface="Footlight MT Light" pitchFamily="18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Footlight MT Light" pitchFamily="18" charset="0"/>
              </a:rPr>
            </a:br>
            <a:r>
              <a:rPr lang="en-IN" b="1" dirty="0" smtClean="0">
                <a:latin typeface="Footlight MT Light" pitchFamily="18" charset="0"/>
              </a:rPr>
              <a:t/>
            </a:r>
            <a:br>
              <a:rPr lang="en-IN" b="1" dirty="0" smtClean="0">
                <a:latin typeface="Footlight MT Light" pitchFamily="18" charset="0"/>
              </a:rPr>
            </a:br>
            <a:endParaRPr lang="en" dirty="0"/>
          </a:p>
        </p:txBody>
      </p:sp>
      <p:grpSp>
        <p:nvGrpSpPr>
          <p:cNvPr id="39" name="Shape 39"/>
          <p:cNvGrpSpPr/>
          <p:nvPr/>
        </p:nvGrpSpPr>
        <p:grpSpPr>
          <a:xfrm rot="2194107">
            <a:off x="1027519" y="3671318"/>
            <a:ext cx="1014484" cy="642683"/>
            <a:chOff x="238125" y="1918825"/>
            <a:chExt cx="1042450" cy="660400"/>
          </a:xfrm>
        </p:grpSpPr>
        <p:sp>
          <p:nvSpPr>
            <p:cNvPr id="40" name="Shape 40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0" t="0" r="0" b="0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0" t="0" r="0" b="0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" name="Shape 42"/>
          <p:cNvGrpSpPr/>
          <p:nvPr/>
        </p:nvGrpSpPr>
        <p:grpSpPr>
          <a:xfrm rot="-9269861">
            <a:off x="5620349" y="1938897"/>
            <a:ext cx="750219" cy="664172"/>
            <a:chOff x="1113100" y="2199475"/>
            <a:chExt cx="801900" cy="709925"/>
          </a:xfrm>
        </p:grpSpPr>
        <p:sp>
          <p:nvSpPr>
            <p:cNvPr id="43" name="Shape 43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" name="Shape 45"/>
          <p:cNvSpPr/>
          <p:nvPr/>
        </p:nvSpPr>
        <p:spPr>
          <a:xfrm>
            <a:off x="1905000" y="2038350"/>
            <a:ext cx="1442480" cy="102977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228600" y="0"/>
            <a:ext cx="8686800" cy="5143500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336"/>
          <p:cNvSpPr/>
          <p:nvPr/>
        </p:nvSpPr>
        <p:spPr>
          <a:xfrm>
            <a:off x="4495800" y="361950"/>
            <a:ext cx="533400" cy="533400"/>
          </a:xfrm>
          <a:custGeom>
            <a:avLst/>
            <a:gdLst/>
            <a:ahLst/>
            <a:cxnLst/>
            <a:rect l="0" t="0" r="0" b="0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337"/>
          <p:cNvSpPr/>
          <p:nvPr/>
        </p:nvSpPr>
        <p:spPr>
          <a:xfrm>
            <a:off x="3962400" y="590550"/>
            <a:ext cx="721036" cy="609600"/>
          </a:xfrm>
          <a:custGeom>
            <a:avLst/>
            <a:gdLst/>
            <a:ahLst/>
            <a:cxnLst/>
            <a:rect l="0" t="0" r="0" b="0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ctrTitle" idx="4294967295"/>
          </p:nvPr>
        </p:nvSpPr>
        <p:spPr>
          <a:xfrm>
            <a:off x="1828800" y="971550"/>
            <a:ext cx="54570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 smtClean="0"/>
              <a:t>References:</a:t>
            </a:r>
            <a:endParaRPr lang="en" sz="3600" b="1" dirty="0"/>
          </a:p>
        </p:txBody>
      </p:sp>
      <p:sp>
        <p:nvSpPr>
          <p:cNvPr id="268" name="Shape 268"/>
          <p:cNvSpPr txBox="1">
            <a:spLocks noGrp="1"/>
          </p:cNvSpPr>
          <p:nvPr>
            <p:ph type="subTitle" idx="4294967295"/>
          </p:nvPr>
        </p:nvSpPr>
        <p:spPr>
          <a:xfrm>
            <a:off x="914400" y="1733550"/>
            <a:ext cx="7924800" cy="2327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Data Structures through C language</a:t>
            </a:r>
          </a:p>
          <a:p>
            <a:pPr lvl="2">
              <a:spcBef>
                <a:spcPts val="0"/>
              </a:spcBef>
            </a:pPr>
            <a:r>
              <a:rPr lang="en" sz="1200" b="1" dirty="0" smtClean="0"/>
              <a:t>                    Samiran Chattopadhyay</a:t>
            </a:r>
          </a:p>
          <a:p>
            <a:pPr lvl="2">
              <a:spcBef>
                <a:spcPts val="0"/>
              </a:spcBef>
            </a:pPr>
            <a:r>
              <a:rPr lang="en" sz="1200" b="1" dirty="0" smtClean="0"/>
              <a:t>                    Debabrata ghosh dastidar</a:t>
            </a:r>
          </a:p>
          <a:p>
            <a:pPr lvl="2">
              <a:spcBef>
                <a:spcPts val="0"/>
              </a:spcBef>
            </a:pPr>
            <a:r>
              <a:rPr lang="en" sz="1200" b="1" dirty="0" smtClean="0"/>
              <a:t>                    Matangini Chattopadhyay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lt1"/>
              </a:solidFill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3352800" y="1581150"/>
            <a:ext cx="2286000" cy="76200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302"/>
          <p:cNvSpPr/>
          <p:nvPr/>
        </p:nvSpPr>
        <p:spPr>
          <a:xfrm>
            <a:off x="457200" y="1809750"/>
            <a:ext cx="380233" cy="327060"/>
          </a:xfrm>
          <a:custGeom>
            <a:avLst/>
            <a:gdLst/>
            <a:ahLst/>
            <a:cxnLst/>
            <a:rect l="0" t="0" r="0" b="0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329"/>
          <p:cNvSpPr/>
          <p:nvPr/>
        </p:nvSpPr>
        <p:spPr>
          <a:xfrm>
            <a:off x="4114800" y="285750"/>
            <a:ext cx="685800" cy="762000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4141750" y="368850"/>
            <a:ext cx="788694" cy="80519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4363251" y="564038"/>
            <a:ext cx="345680" cy="414829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" name="Shape 84"/>
          <p:cNvSpPr txBox="1">
            <a:spLocks/>
          </p:cNvSpPr>
          <p:nvPr/>
        </p:nvSpPr>
        <p:spPr>
          <a:xfrm>
            <a:off x="762000" y="285750"/>
            <a:ext cx="23622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rPr>
              <a:t>CONTENTS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8" name="Shape 84"/>
          <p:cNvSpPr txBox="1">
            <a:spLocks/>
          </p:cNvSpPr>
          <p:nvPr/>
        </p:nvSpPr>
        <p:spPr>
          <a:xfrm>
            <a:off x="2743200" y="1581150"/>
            <a:ext cx="2438400" cy="236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Introduction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Algorithm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Example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Complexity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Program</a:t>
            </a:r>
          </a:p>
          <a:p>
            <a:pPr marL="514350" indent="-514350"/>
            <a:endParaRPr lang="en-US" sz="2400" dirty="0" smtClean="0">
              <a:solidFill>
                <a:schemeClr val="bg1"/>
              </a:solidFill>
            </a:endParaRP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  <p:grpSp>
        <p:nvGrpSpPr>
          <p:cNvPr id="13" name="Shape 1885"/>
          <p:cNvGrpSpPr/>
          <p:nvPr/>
        </p:nvGrpSpPr>
        <p:grpSpPr>
          <a:xfrm>
            <a:off x="1752600" y="1276350"/>
            <a:ext cx="4724400" cy="3505200"/>
            <a:chOff x="2583325" y="2972875"/>
            <a:chExt cx="462850" cy="445750"/>
          </a:xfrm>
        </p:grpSpPr>
        <p:sp>
          <p:nvSpPr>
            <p:cNvPr id="14" name="Shape 1886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887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1440151"/>
            <a:ext cx="8229600" cy="2503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228600"/>
            <a:r>
              <a:rPr lang="en" dirty="0" smtClean="0"/>
              <a:t> </a:t>
            </a:r>
            <a:r>
              <a:rPr lang="en-US" dirty="0" smtClean="0"/>
              <a:t>This is an in-place comparison based sorting algorithm.</a:t>
            </a:r>
          </a:p>
          <a:p>
            <a:pPr marL="457200" indent="-228600"/>
            <a:endParaRPr lang="en" dirty="0"/>
          </a:p>
          <a:p>
            <a:pPr marL="457200" lvl="0" indent="-228600"/>
            <a:r>
              <a:rPr lang="en" dirty="0" smtClean="0"/>
              <a:t> </a:t>
            </a:r>
            <a:r>
              <a:rPr lang="en-US" dirty="0" smtClean="0"/>
              <a:t>a sub-list is maintained which is always sorted</a:t>
            </a:r>
          </a:p>
          <a:p>
            <a:pPr marL="457200" lvl="0" indent="-228600"/>
            <a:endParaRPr lang="en-US" dirty="0" smtClean="0"/>
          </a:p>
          <a:p>
            <a:pPr marL="457200" indent="-228600"/>
            <a:r>
              <a:rPr lang="en-US" dirty="0" smtClean="0"/>
              <a:t>An element which is to be 'inserted’ in this sorted sub-list, has to find its appropriate place and insert it there. Hence the name </a:t>
            </a:r>
            <a:r>
              <a:rPr lang="en-US" b="1" dirty="0" smtClean="0"/>
              <a:t>insertion sort</a:t>
            </a:r>
            <a:r>
              <a:rPr lang="en-US" dirty="0" smtClean="0"/>
              <a:t>. </a:t>
            </a:r>
          </a:p>
          <a:p>
            <a:pPr marL="457200" indent="-228600"/>
            <a:endParaRPr lang="en-US" dirty="0" smtClean="0"/>
          </a:p>
          <a:p>
            <a:pPr marL="457200" indent="-228600"/>
            <a:r>
              <a:rPr lang="en-US" dirty="0" smtClean="0"/>
              <a:t>The array is searched sequentially and unsorted items are moved and inserted into sorted sub-list (in the same array).</a:t>
            </a:r>
          </a:p>
          <a:p>
            <a:pPr marL="457200" lvl="0" indent="-228600"/>
            <a:endParaRPr dirty="0"/>
          </a:p>
        </p:txBody>
      </p:sp>
      <p:sp>
        <p:nvSpPr>
          <p:cNvPr id="85" name="Shape 85"/>
          <p:cNvSpPr/>
          <p:nvPr/>
        </p:nvSpPr>
        <p:spPr>
          <a:xfrm>
            <a:off x="4141750" y="368850"/>
            <a:ext cx="788694" cy="80519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4363251" y="564038"/>
            <a:ext cx="345680" cy="414829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8229600" cy="281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228600">
              <a:buNone/>
            </a:pPr>
            <a:endParaRPr lang="en" dirty="0"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" name="Shape 71"/>
          <p:cNvSpPr txBox="1">
            <a:spLocks/>
          </p:cNvSpPr>
          <p:nvPr/>
        </p:nvSpPr>
        <p:spPr>
          <a:xfrm>
            <a:off x="533400" y="514350"/>
            <a:ext cx="8077200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tabLst/>
              <a:defRPr/>
            </a:pPr>
            <a:endParaRPr kumimoji="0" lang="en-US" sz="6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tabLst/>
              <a:defRPr/>
            </a:pPr>
            <a:r>
              <a:rPr lang="en-US" sz="2800" b="1" dirty="0" smtClean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ALGORITHM</a:t>
            </a:r>
          </a:p>
        </p:txBody>
      </p:sp>
      <p:sp>
        <p:nvSpPr>
          <p:cNvPr id="6" name="Shape 290"/>
          <p:cNvSpPr/>
          <p:nvPr/>
        </p:nvSpPr>
        <p:spPr>
          <a:xfrm>
            <a:off x="457200" y="514350"/>
            <a:ext cx="602473" cy="685800"/>
          </a:xfrm>
          <a:custGeom>
            <a:avLst/>
            <a:gdLst/>
            <a:ahLst/>
            <a:cxnLst/>
            <a:rect l="0" t="0" r="0" b="0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838200" y="1352550"/>
            <a:ext cx="67818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Let INPUT be an array having N elements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solidFill>
                  <a:schemeClr val="bg1"/>
                </a:solidFill>
              </a:rPr>
              <a:t>Read INPUT with size N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solidFill>
                  <a:schemeClr val="bg1"/>
                </a:solidFill>
              </a:rPr>
              <a:t>Repeat step 3 to 4 for </a:t>
            </a:r>
            <a:r>
              <a:rPr lang="en-US" sz="1600" dirty="0" err="1" smtClean="0">
                <a:solidFill>
                  <a:schemeClr val="bg1"/>
                </a:solidFill>
              </a:rPr>
              <a:t>i</a:t>
            </a:r>
            <a:r>
              <a:rPr lang="en-US" sz="1600" dirty="0" smtClean="0">
                <a:solidFill>
                  <a:schemeClr val="bg1"/>
                </a:solidFill>
              </a:rPr>
              <a:t>=0 </a:t>
            </a:r>
            <a:r>
              <a:rPr lang="en-US" sz="1600" dirty="0" smtClean="0">
                <a:solidFill>
                  <a:schemeClr val="bg1"/>
                </a:solidFill>
              </a:rPr>
              <a:t>to N-1</a:t>
            </a:r>
          </a:p>
          <a:p>
            <a:pPr marL="342900" lvl="5" indent="-342900">
              <a:buAutoNum type="arabicPeriod" startAt="3"/>
            </a:pPr>
            <a:r>
              <a:rPr lang="en-US" sz="1600" dirty="0" smtClean="0">
                <a:solidFill>
                  <a:schemeClr val="bg1"/>
                </a:solidFill>
              </a:rPr>
              <a:t>          Repeat step 4 for </a:t>
            </a:r>
            <a:r>
              <a:rPr lang="en-US" sz="1600" dirty="0" smtClean="0">
                <a:solidFill>
                  <a:schemeClr val="bg1"/>
                </a:solidFill>
              </a:rPr>
              <a:t>j=</a:t>
            </a:r>
            <a:r>
              <a:rPr lang="en-US" sz="1600" dirty="0" err="1" smtClean="0">
                <a:solidFill>
                  <a:schemeClr val="bg1"/>
                </a:solidFill>
              </a:rPr>
              <a:t>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to 0 </a:t>
            </a:r>
          </a:p>
          <a:p>
            <a:pPr marL="342900" indent="-342900"/>
            <a:r>
              <a:rPr lang="en-US" sz="1600" dirty="0" smtClean="0">
                <a:solidFill>
                  <a:schemeClr val="bg1"/>
                </a:solidFill>
              </a:rPr>
              <a:t>4.      	      If INPUT[j] &lt; INPUT[j-1], then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              		  (a) Set TEMP = INPUT[j]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             		  (b) Set INPUT[j] = INPUT[j-1]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	  (c) Set INPUT[j-1] = INPUT[j]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                        [End of if]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           [End of step 3 loop]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 [End of step 1 outer loop]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5. Exit</a:t>
            </a:r>
          </a:p>
          <a:p>
            <a:endParaRPr lang="en-US" sz="2300" dirty="0" smtClean="0"/>
          </a:p>
          <a:p>
            <a:pPr marL="400050" lvl="1"/>
            <a:endParaRPr lang="en-US" sz="2300" dirty="0" smtClean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71"/>
          <p:cNvSpPr txBox="1">
            <a:spLocks/>
          </p:cNvSpPr>
          <p:nvPr/>
        </p:nvSpPr>
        <p:spPr>
          <a:xfrm>
            <a:off x="533400" y="514350"/>
            <a:ext cx="8077200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tabLst/>
              <a:defRPr/>
            </a:pPr>
            <a:endParaRPr kumimoji="0" lang="en-US" sz="6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tabLst/>
              <a:defRPr/>
            </a:pPr>
            <a:r>
              <a:rPr lang="en-US" sz="2800" b="1" dirty="0" smtClean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EXAMPLE</a:t>
            </a:r>
          </a:p>
        </p:txBody>
      </p:sp>
      <p:sp>
        <p:nvSpPr>
          <p:cNvPr id="6" name="Shape 290"/>
          <p:cNvSpPr/>
          <p:nvPr/>
        </p:nvSpPr>
        <p:spPr>
          <a:xfrm>
            <a:off x="457200" y="514350"/>
            <a:ext cx="602473" cy="685800"/>
          </a:xfrm>
          <a:custGeom>
            <a:avLst/>
            <a:gdLst/>
            <a:ahLst/>
            <a:cxnLst/>
            <a:rect l="0" t="0" r="0" b="0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1600200" y="1809750"/>
            <a:ext cx="4114800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76400" y="1911350"/>
            <a:ext cx="870438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667000" y="1911350"/>
            <a:ext cx="870438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657600" y="1911350"/>
            <a:ext cx="870438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648200" y="1911350"/>
            <a:ext cx="870438" cy="50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38200" y="3105150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TEMP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81200" y="150495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71800" y="150495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62400" y="150495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53000" y="150495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96000" y="2114550"/>
            <a:ext cx="16033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SORTED ARRAY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  <p:set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  <p:set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  <p:set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074 " pathEditMode="relative" ptsTypes="AA">
                                      <p:cBhvr>
                                        <p:cTn id="6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0834 0 " pathEditMode="relative" ptsTypes="AA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0.19753 L 0.10834 0.00494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" y="-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  <p:set>
                                      <p:cBhvr>
                                        <p:cTn id="8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  <p:set>
                                      <p:cBhvr>
                                        <p:cTn id="8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834 0.00494 L 0.10834 0.21234 " pathEditMode="relative" rAng="0" ptsTypes="AA">
                                      <p:cBhvr>
                                        <p:cTn id="9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0833 0 " pathEditMode="relative" ptsTypes="AA">
                                      <p:cBhvr>
                                        <p:cTn id="9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834 0.21235 L 0.21667 0.00494 " pathEditMode="relative" rAng="0" ptsTypes="AA">
                                      <p:cBhvr>
                                        <p:cTn id="10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" y="-1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  <p:set>
                                      <p:cBhvr>
                                        <p:cTn id="1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  <p:set>
                                      <p:cBhvr>
                                        <p:cTn id="1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833 4.07407E-6 L -0.10833 0.2074 " pathEditMode="relative" rAng="0" ptsTypes="AA">
                                      <p:cBhvr>
                                        <p:cTn id="1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834 0.00494 L -0.21667 0.00494 " pathEditMode="relative" rAng="0" ptsTypes="AA">
                                      <p:cBhvr>
                                        <p:cTn id="1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834 0.20741 L 3.33333E-6 -1.11111E-6 " pathEditMode="relative" rAng="0" ptsTypes="AA">
                                      <p:cBhvr>
                                        <p:cTn id="1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" y="-1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  <p:set>
                                      <p:cBhvr>
                                        <p:cTn id="1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  <p:set>
                                      <p:cBhvr>
                                        <p:cTn id="1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667 0.00494 L 0.21667 0.21234 " pathEditMode="relative" rAng="0" ptsTypes="AA">
                                      <p:cBhvr>
                                        <p:cTn id="1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4 4.07407E-6 L -0.10833 4.07407E-6 " pathEditMode="relative" rAng="0" ptsTypes="AA">
                                      <p:cBhvr>
                                        <p:cTn id="1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667 0.21234 L 0.325 0.00494 " pathEditMode="relative" rAng="0" ptsTypes="AA">
                                      <p:cBhvr>
                                        <p:cTn id="16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" y="-1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7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7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  <p:set>
                                      <p:cBhvr>
                                        <p:cTn id="18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  <p:set>
                                      <p:cBhvr>
                                        <p:cTn id="18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07407E-6 L 0.00243 0.2074 " pathEditMode="relative" rAng="0" ptsTypes="AA">
                                      <p:cBhvr>
                                        <p:cTn id="19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1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833 0.00494 L -0.21666 0.00494 " pathEditMode="relative" rAng="0" ptsTypes="AA">
                                      <p:cBhvr>
                                        <p:cTn id="19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21234 L 0.10833 0.00494 " pathEditMode="relative" rAng="0" ptsTypes="AA">
                                      <p:cBhvr>
                                        <p:cTn id="19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" y="-1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0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0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  <p:set>
                                      <p:cBhvr>
                                        <p:cTn id="2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  <p:set>
                                      <p:cBhvr>
                                        <p:cTn id="2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9" grpId="1" animBg="1"/>
      <p:bldP spid="9" grpId="2" animBg="1"/>
      <p:bldP spid="9" grpId="3" animBg="1"/>
      <p:bldP spid="9" grpId="4" animBg="1"/>
      <p:bldP spid="9" grpId="5" animBg="1"/>
      <p:bldP spid="9" grpId="6" animBg="1"/>
      <p:bldP spid="10" grpId="0" animBg="1"/>
      <p:bldP spid="10" grpId="1" animBg="1"/>
      <p:bldP spid="10" grpId="2" animBg="1"/>
      <p:bldP spid="10" grpId="3" animBg="1"/>
      <p:bldP spid="10" grpId="4" animBg="1"/>
      <p:bldP spid="10" grpId="5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9" grpId="0"/>
      <p:bldP spid="20" grpId="0"/>
      <p:bldP spid="21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1276350"/>
            <a:ext cx="8229600" cy="3657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indent="-514350"/>
            <a:r>
              <a:rPr lang="en-IN" dirty="0" smtClean="0"/>
              <a:t>Best Case</a:t>
            </a:r>
          </a:p>
          <a:p>
            <a:pPr marL="514350" lvl="1" indent="-514350"/>
            <a:r>
              <a:rPr lang="en-IN" dirty="0" smtClean="0"/>
              <a:t>			When array is already sorted</a:t>
            </a:r>
          </a:p>
          <a:p>
            <a:pPr marL="514350" lvl="1" indent="-514350"/>
            <a:r>
              <a:rPr lang="en-IN" dirty="0" smtClean="0"/>
              <a:t>			Running time has a linear running time O(n)</a:t>
            </a:r>
          </a:p>
          <a:p>
            <a:pPr marL="514350" lvl="1" indent="-514350"/>
            <a:r>
              <a:rPr lang="en-IN" dirty="0" smtClean="0"/>
              <a:t>				</a:t>
            </a:r>
          </a:p>
          <a:p>
            <a:pPr marL="514350" indent="-514350"/>
            <a:r>
              <a:rPr lang="en-IN" dirty="0" smtClean="0"/>
              <a:t>Worst </a:t>
            </a:r>
            <a:r>
              <a:rPr lang="en-IN" dirty="0" smtClean="0"/>
              <a:t>Case</a:t>
            </a:r>
          </a:p>
          <a:p>
            <a:pPr marL="514350" lvl="1" indent="-514350"/>
            <a:r>
              <a:rPr lang="en-IN" dirty="0"/>
              <a:t>	</a:t>
            </a:r>
            <a:r>
              <a:rPr lang="en-IN" dirty="0" smtClean="0"/>
              <a:t>		When array is sorted in reverse</a:t>
            </a:r>
          </a:p>
          <a:p>
            <a:pPr marL="514350" lvl="1" indent="-514350"/>
            <a:r>
              <a:rPr lang="en-IN" dirty="0"/>
              <a:t>	</a:t>
            </a:r>
            <a:r>
              <a:rPr lang="en-IN" dirty="0" smtClean="0"/>
              <a:t>	</a:t>
            </a:r>
            <a:r>
              <a:rPr lang="en-IN" dirty="0"/>
              <a:t>	 Running time has a </a:t>
            </a:r>
            <a:r>
              <a:rPr lang="en-IN" dirty="0" smtClean="0"/>
              <a:t>quadratic running time O(n</a:t>
            </a:r>
            <a:r>
              <a:rPr lang="en-IN" sz="1600" baseline="30000" dirty="0" smtClean="0">
                <a:solidFill>
                  <a:schemeClr val="bg1"/>
                </a:solidFill>
              </a:rPr>
              <a:t>2</a:t>
            </a:r>
            <a:r>
              <a:rPr lang="en-IN" dirty="0" smtClean="0"/>
              <a:t>)</a:t>
            </a:r>
            <a:endParaRPr lang="en-IN" dirty="0" smtClean="0"/>
          </a:p>
          <a:p>
            <a:pPr marL="514350" indent="-514350"/>
            <a:r>
              <a:rPr lang="en-IN" dirty="0" smtClean="0"/>
              <a:t>Average Case</a:t>
            </a:r>
          </a:p>
          <a:p>
            <a:pPr marL="514350" lvl="1" indent="-514350"/>
            <a:r>
              <a:rPr lang="en-IN" dirty="0"/>
              <a:t>	</a:t>
            </a:r>
            <a:r>
              <a:rPr lang="en-IN" dirty="0" smtClean="0"/>
              <a:t>		When array is not sorted and elements are at random positions.</a:t>
            </a:r>
          </a:p>
          <a:p>
            <a:pPr marL="514350" lvl="1" indent="-514350"/>
            <a:r>
              <a:rPr lang="en-IN" dirty="0"/>
              <a:t>	</a:t>
            </a:r>
            <a:r>
              <a:rPr lang="en-IN" dirty="0" smtClean="0"/>
              <a:t>	</a:t>
            </a:r>
            <a:r>
              <a:rPr lang="en-IN" dirty="0"/>
              <a:t>	 Running time </a:t>
            </a:r>
            <a:r>
              <a:rPr lang="en-IN" dirty="0" smtClean="0"/>
              <a:t>is closer </a:t>
            </a:r>
            <a:r>
              <a:rPr lang="en-IN" dirty="0"/>
              <a:t>a quadratic running time O(n</a:t>
            </a:r>
            <a:r>
              <a:rPr lang="en-IN" sz="1600" baseline="30000" dirty="0">
                <a:solidFill>
                  <a:schemeClr val="bg1"/>
                </a:solidFill>
              </a:rPr>
              <a:t>2</a:t>
            </a:r>
            <a:r>
              <a:rPr lang="en-IN" dirty="0"/>
              <a:t>)</a:t>
            </a:r>
            <a:endParaRPr lang="en-IN" dirty="0" smtClean="0"/>
          </a:p>
        </p:txBody>
      </p:sp>
      <p:sp>
        <p:nvSpPr>
          <p:cNvPr id="5" name="Shape 71"/>
          <p:cNvSpPr txBox="1">
            <a:spLocks/>
          </p:cNvSpPr>
          <p:nvPr/>
        </p:nvSpPr>
        <p:spPr>
          <a:xfrm>
            <a:off x="533400" y="514350"/>
            <a:ext cx="8077200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tabLst/>
              <a:defRPr/>
            </a:pPr>
            <a:endParaRPr kumimoji="0" lang="en-US" sz="6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tabLst/>
              <a:defRPr/>
            </a:pPr>
            <a:r>
              <a:rPr lang="en-US" sz="2800" b="1" dirty="0" smtClean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COMPLEXITY</a:t>
            </a:r>
          </a:p>
        </p:txBody>
      </p:sp>
      <p:sp>
        <p:nvSpPr>
          <p:cNvPr id="6" name="Shape 290"/>
          <p:cNvSpPr/>
          <p:nvPr/>
        </p:nvSpPr>
        <p:spPr>
          <a:xfrm>
            <a:off x="457200" y="514350"/>
            <a:ext cx="602473" cy="685800"/>
          </a:xfrm>
          <a:custGeom>
            <a:avLst/>
            <a:gdLst/>
            <a:ahLst/>
            <a:cxnLst/>
            <a:rect l="0" t="0" r="0" b="0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-12000" y="-71764"/>
            <a:ext cx="9156000" cy="7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b="1" dirty="0" smtClean="0"/>
              <a:t>PROGRAM</a:t>
            </a:r>
            <a:br>
              <a:rPr lang="en" sz="2800" b="1" dirty="0" smtClean="0"/>
            </a:br>
            <a:endParaRPr lang="en" sz="2800" b="1" dirty="0"/>
          </a:p>
        </p:txBody>
      </p:sp>
      <p:sp>
        <p:nvSpPr>
          <p:cNvPr id="110" name="Shape 110"/>
          <p:cNvSpPr/>
          <p:nvPr/>
        </p:nvSpPr>
        <p:spPr>
          <a:xfrm>
            <a:off x="76756" y="110272"/>
            <a:ext cx="788694" cy="80519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78"/>
          <p:cNvSpPr txBox="1">
            <a:spLocks noGrp="1"/>
          </p:cNvSpPr>
          <p:nvPr>
            <p:ph type="body" idx="1"/>
          </p:nvPr>
        </p:nvSpPr>
        <p:spPr>
          <a:xfrm>
            <a:off x="849540" y="270070"/>
            <a:ext cx="7543800" cy="473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1400" dirty="0" smtClean="0"/>
              <a:t>#include&lt;</a:t>
            </a:r>
            <a:r>
              <a:rPr lang="en-US" sz="1400" dirty="0" err="1" smtClean="0"/>
              <a:t>iostream.h</a:t>
            </a:r>
            <a:r>
              <a:rPr lang="en-US" sz="1400" dirty="0" smtClean="0"/>
              <a:t>&gt;</a:t>
            </a:r>
          </a:p>
          <a:p>
            <a:pPr>
              <a:buNone/>
            </a:pPr>
            <a:r>
              <a:rPr lang="en-US" sz="1400" dirty="0" smtClean="0"/>
              <a:t>#include&lt;</a:t>
            </a:r>
            <a:r>
              <a:rPr lang="en-US" sz="1400" dirty="0" err="1" smtClean="0"/>
              <a:t>conio.h</a:t>
            </a:r>
            <a:r>
              <a:rPr lang="en-US" sz="1400" dirty="0" smtClean="0"/>
              <a:t>&gt;</a:t>
            </a:r>
          </a:p>
          <a:p>
            <a:pPr>
              <a:buNone/>
            </a:pPr>
            <a:r>
              <a:rPr lang="en-US" sz="1400" dirty="0" smtClean="0"/>
              <a:t>void main()</a:t>
            </a:r>
          </a:p>
          <a:p>
            <a:pPr>
              <a:buNone/>
            </a:pPr>
            <a:r>
              <a:rPr lang="en-US" sz="1400" dirty="0" smtClean="0"/>
              <a:t>{</a:t>
            </a:r>
          </a:p>
          <a:p>
            <a:pPr>
              <a:buNone/>
            </a:pPr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smtClean="0"/>
              <a:t>INPUT[100],</a:t>
            </a:r>
            <a:r>
              <a:rPr lang="en-US" sz="1400" dirty="0"/>
              <a:t>size;</a:t>
            </a:r>
          </a:p>
          <a:p>
            <a:pPr>
              <a:buNone/>
            </a:pPr>
            <a:r>
              <a:rPr lang="en-US" sz="1400" dirty="0"/>
              <a:t>	</a:t>
            </a:r>
            <a:r>
              <a:rPr lang="en-US" sz="1400" dirty="0" err="1"/>
              <a:t>clrscr</a:t>
            </a:r>
            <a:r>
              <a:rPr lang="en-US" sz="1400" dirty="0"/>
              <a:t>();</a:t>
            </a:r>
          </a:p>
          <a:p>
            <a:pPr>
              <a:buNone/>
            </a:pPr>
            <a:r>
              <a:rPr lang="en-US" sz="1400" dirty="0"/>
              <a:t>	</a:t>
            </a:r>
            <a:r>
              <a:rPr lang="en-US" sz="1400" dirty="0" err="1"/>
              <a:t>cout</a:t>
            </a:r>
            <a:r>
              <a:rPr lang="en-US" sz="1400" dirty="0"/>
              <a:t>&lt;&lt;"\n PROGRAM TO PERFORM INSERTION SORT\n";</a:t>
            </a:r>
          </a:p>
          <a:p>
            <a:pPr>
              <a:buNone/>
            </a:pPr>
            <a:r>
              <a:rPr lang="en-US" sz="1400" dirty="0"/>
              <a:t>	</a:t>
            </a:r>
            <a:r>
              <a:rPr lang="en-US" sz="1400" dirty="0" err="1"/>
              <a:t>cout</a:t>
            </a:r>
            <a:r>
              <a:rPr lang="en-US" sz="1400" dirty="0"/>
              <a:t>&lt;&lt;"Enter size of the Array: ";</a:t>
            </a:r>
          </a:p>
          <a:p>
            <a:pPr>
              <a:buNone/>
            </a:pPr>
            <a:r>
              <a:rPr lang="en-US" sz="1400" dirty="0"/>
              <a:t>	</a:t>
            </a:r>
            <a:r>
              <a:rPr lang="en-US" sz="1400" dirty="0" err="1"/>
              <a:t>cin</a:t>
            </a:r>
            <a:r>
              <a:rPr lang="en-US" sz="1400" dirty="0"/>
              <a:t>&gt;&gt;size;</a:t>
            </a:r>
          </a:p>
          <a:p>
            <a:pPr>
              <a:buNone/>
            </a:pPr>
            <a:r>
              <a:rPr lang="en-US" sz="1400" dirty="0"/>
              <a:t>	</a:t>
            </a:r>
            <a:r>
              <a:rPr lang="en-US" sz="1400" dirty="0" err="1"/>
              <a:t>cout</a:t>
            </a:r>
            <a:r>
              <a:rPr lang="en-US" sz="1400" dirty="0"/>
              <a:t>&lt;&lt;"Enter array elements: \n";</a:t>
            </a:r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sz="1400" dirty="0"/>
              <a:t>	for(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=0;i&lt;</a:t>
            </a:r>
            <a:r>
              <a:rPr lang="en-US" sz="1400" dirty="0" err="1"/>
              <a:t>size;i</a:t>
            </a:r>
            <a:r>
              <a:rPr lang="en-US" sz="1400" dirty="0"/>
              <a:t>++)</a:t>
            </a:r>
          </a:p>
          <a:p>
            <a:pPr>
              <a:buNone/>
            </a:pPr>
            <a:r>
              <a:rPr lang="en-US" sz="1400" dirty="0"/>
              <a:t>		</a:t>
            </a:r>
            <a:r>
              <a:rPr lang="en-US" sz="1400" dirty="0" err="1"/>
              <a:t>cin</a:t>
            </a:r>
            <a:r>
              <a:rPr lang="en-US" sz="1400" dirty="0"/>
              <a:t>&gt;&gt;INPUT[</a:t>
            </a:r>
            <a:r>
              <a:rPr lang="en-US" sz="1400" dirty="0" err="1"/>
              <a:t>i</a:t>
            </a:r>
            <a:r>
              <a:rPr lang="en-US" sz="1400" dirty="0"/>
              <a:t>];</a:t>
            </a:r>
          </a:p>
          <a:p>
            <a:pPr>
              <a:buNone/>
            </a:pPr>
            <a:r>
              <a:rPr lang="en-US" sz="1400" dirty="0"/>
              <a:t>	</a:t>
            </a:r>
            <a:r>
              <a:rPr lang="en-US" sz="1400" dirty="0" err="1"/>
              <a:t>cout</a:t>
            </a:r>
            <a:r>
              <a:rPr lang="en-US" sz="1400" dirty="0"/>
              <a:t>&lt;&lt;"\</a:t>
            </a:r>
            <a:r>
              <a:rPr lang="en-US" sz="1400" dirty="0" err="1"/>
              <a:t>nBefore</a:t>
            </a:r>
            <a:r>
              <a:rPr lang="en-US" sz="1400" dirty="0"/>
              <a:t> Insertion";</a:t>
            </a:r>
          </a:p>
          <a:p>
            <a:pPr>
              <a:buNone/>
            </a:pPr>
            <a:r>
              <a:rPr lang="en-US" sz="1400" dirty="0"/>
              <a:t>	display(</a:t>
            </a:r>
            <a:r>
              <a:rPr lang="en-US" sz="1400" dirty="0" err="1"/>
              <a:t>INPUT,size</a:t>
            </a:r>
            <a:r>
              <a:rPr lang="en-US" sz="1400" dirty="0"/>
              <a:t>);</a:t>
            </a:r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sz="1400" dirty="0"/>
              <a:t>	</a:t>
            </a:r>
            <a:r>
              <a:rPr lang="en-US" sz="1400" dirty="0" err="1"/>
              <a:t>insertionSort</a:t>
            </a:r>
            <a:r>
              <a:rPr lang="en-US" sz="1400" dirty="0"/>
              <a:t>(</a:t>
            </a:r>
            <a:r>
              <a:rPr lang="en-US" sz="1400" dirty="0" err="1"/>
              <a:t>INPUT,size</a:t>
            </a:r>
            <a:r>
              <a:rPr lang="en-US" sz="1400" dirty="0"/>
              <a:t>);</a:t>
            </a:r>
          </a:p>
          <a:p>
            <a:pPr>
              <a:buNone/>
            </a:pPr>
            <a:r>
              <a:rPr lang="en-US" sz="1400" dirty="0"/>
              <a:t>	</a:t>
            </a:r>
            <a:r>
              <a:rPr lang="en-US" sz="1400" dirty="0" err="1"/>
              <a:t>cout</a:t>
            </a:r>
            <a:r>
              <a:rPr lang="en-US" sz="1400" dirty="0"/>
              <a:t>&lt;&lt;</a:t>
            </a:r>
            <a:r>
              <a:rPr lang="en-US" sz="1400" dirty="0" err="1"/>
              <a:t>endl</a:t>
            </a:r>
            <a:r>
              <a:rPr lang="en-US" sz="1400" dirty="0"/>
              <a:t>&lt;&lt;"\</a:t>
            </a:r>
            <a:r>
              <a:rPr lang="en-US" sz="1400" dirty="0" err="1"/>
              <a:t>nSorted</a:t>
            </a:r>
            <a:r>
              <a:rPr lang="en-US" sz="1400" dirty="0"/>
              <a:t> Array: ";</a:t>
            </a:r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sz="1400" dirty="0"/>
              <a:t>	display(</a:t>
            </a:r>
            <a:r>
              <a:rPr lang="en-US" sz="1400" dirty="0" err="1"/>
              <a:t>INPUT,size</a:t>
            </a:r>
            <a:r>
              <a:rPr lang="en-US" sz="1400" dirty="0"/>
              <a:t>);</a:t>
            </a:r>
          </a:p>
          <a:p>
            <a:pPr>
              <a:buNone/>
            </a:pPr>
            <a:r>
              <a:rPr lang="en-US" sz="1400" dirty="0"/>
              <a:t>	</a:t>
            </a:r>
            <a:r>
              <a:rPr lang="en-US" sz="1400" dirty="0" err="1"/>
              <a:t>getch</a:t>
            </a:r>
            <a:r>
              <a:rPr lang="en-US" sz="1400" dirty="0" smtClean="0"/>
              <a:t>();</a:t>
            </a:r>
          </a:p>
          <a:p>
            <a:pPr>
              <a:buNone/>
            </a:pPr>
            <a:r>
              <a:rPr lang="en-US" sz="1400" dirty="0" smtClean="0"/>
              <a:t>}</a:t>
            </a:r>
            <a:endParaRPr lang="en-US" sz="1400" dirty="0" smtClean="0"/>
          </a:p>
        </p:txBody>
      </p:sp>
      <p:sp>
        <p:nvSpPr>
          <p:cNvPr id="10" name="Shape 367"/>
          <p:cNvSpPr/>
          <p:nvPr/>
        </p:nvSpPr>
        <p:spPr>
          <a:xfrm>
            <a:off x="228600" y="280736"/>
            <a:ext cx="485006" cy="464265"/>
          </a:xfrm>
          <a:custGeom>
            <a:avLst/>
            <a:gdLst/>
            <a:ahLst/>
            <a:cxnLst/>
            <a:rect l="0" t="0" r="0" b="0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0" y="-95250"/>
            <a:ext cx="9156000" cy="7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b="1" dirty="0" smtClean="0"/>
              <a:t>PROGRAM</a:t>
            </a:r>
            <a:br>
              <a:rPr lang="en" sz="2800" b="1" dirty="0" smtClean="0"/>
            </a:br>
            <a:endParaRPr lang="en" sz="2800" b="1" dirty="0"/>
          </a:p>
        </p:txBody>
      </p:sp>
      <p:sp>
        <p:nvSpPr>
          <p:cNvPr id="110" name="Shape 110"/>
          <p:cNvSpPr/>
          <p:nvPr/>
        </p:nvSpPr>
        <p:spPr>
          <a:xfrm>
            <a:off x="49506" y="38475"/>
            <a:ext cx="788694" cy="80519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78"/>
          <p:cNvSpPr txBox="1">
            <a:spLocks noGrp="1"/>
          </p:cNvSpPr>
          <p:nvPr>
            <p:ph type="body" idx="1"/>
          </p:nvPr>
        </p:nvSpPr>
        <p:spPr>
          <a:xfrm>
            <a:off x="268793" y="918299"/>
            <a:ext cx="4531807" cy="33055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1400" dirty="0" smtClean="0"/>
              <a:t>void </a:t>
            </a:r>
            <a:r>
              <a:rPr lang="en-US" sz="1400" dirty="0" err="1" smtClean="0"/>
              <a:t>insertionSort</a:t>
            </a:r>
            <a:r>
              <a:rPr lang="en-US" sz="1400" dirty="0" smtClean="0"/>
              <a:t>( </a:t>
            </a:r>
            <a:r>
              <a:rPr lang="en-US" sz="1400" dirty="0" err="1" smtClean="0"/>
              <a:t>int</a:t>
            </a:r>
            <a:r>
              <a:rPr lang="en-US" sz="1400" dirty="0" smtClean="0"/>
              <a:t> input[], </a:t>
            </a:r>
            <a:r>
              <a:rPr lang="en-US" sz="1400" dirty="0" err="1" smtClean="0"/>
              <a:t>int</a:t>
            </a:r>
            <a:r>
              <a:rPr lang="en-US" sz="1400" dirty="0" smtClean="0"/>
              <a:t> size)</a:t>
            </a:r>
          </a:p>
          <a:p>
            <a:pPr>
              <a:buNone/>
            </a:pPr>
            <a:r>
              <a:rPr lang="en-US" sz="1400" dirty="0" smtClean="0"/>
              <a:t>{         </a:t>
            </a:r>
          </a:p>
          <a:p>
            <a:pPr>
              <a:buNone/>
            </a:pPr>
            <a:r>
              <a:rPr lang="en-US" sz="1400" dirty="0" smtClean="0"/>
              <a:t>        </a:t>
            </a:r>
            <a:r>
              <a:rPr lang="en-US" sz="1400" dirty="0" err="1" smtClean="0"/>
              <a:t>int</a:t>
            </a:r>
            <a:r>
              <a:rPr lang="en-US" sz="1400" dirty="0" smtClean="0"/>
              <a:t> temp;</a:t>
            </a:r>
          </a:p>
          <a:p>
            <a:pPr>
              <a:buNone/>
            </a:pPr>
            <a:r>
              <a:rPr lang="en-US" sz="1400" dirty="0" smtClean="0"/>
              <a:t>       </a:t>
            </a:r>
            <a:r>
              <a:rPr lang="en-US" sz="1400" dirty="0"/>
              <a:t> for (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=0;i&lt;size-1;i++)</a:t>
            </a:r>
          </a:p>
          <a:p>
            <a:pPr>
              <a:buNone/>
            </a:pPr>
            <a:r>
              <a:rPr lang="en-US" sz="1400" dirty="0"/>
              <a:t>	{</a:t>
            </a:r>
          </a:p>
          <a:p>
            <a:pPr>
              <a:buNone/>
            </a:pPr>
            <a:r>
              <a:rPr lang="en-US" sz="1400" dirty="0"/>
              <a:t>		for(</a:t>
            </a:r>
            <a:r>
              <a:rPr lang="en-US" sz="1400" dirty="0" err="1"/>
              <a:t>int</a:t>
            </a:r>
            <a:r>
              <a:rPr lang="en-US" sz="1400" dirty="0"/>
              <a:t> j=i+1;j&gt;0;j--)</a:t>
            </a:r>
          </a:p>
          <a:p>
            <a:pPr>
              <a:buNone/>
            </a:pPr>
            <a:r>
              <a:rPr lang="en-US" sz="1400" dirty="0"/>
              <a:t>		   {</a:t>
            </a:r>
          </a:p>
          <a:p>
            <a:pPr>
              <a:buNone/>
            </a:pPr>
            <a:r>
              <a:rPr lang="en-US" sz="1400" dirty="0"/>
              <a:t>		   if(input[j]&lt;input[j-1])</a:t>
            </a:r>
          </a:p>
          <a:p>
            <a:pPr>
              <a:buNone/>
            </a:pPr>
            <a:r>
              <a:rPr lang="en-US" sz="1400" dirty="0"/>
              <a:t>		   {</a:t>
            </a:r>
          </a:p>
          <a:p>
            <a:pPr>
              <a:buNone/>
            </a:pPr>
            <a:r>
              <a:rPr lang="en-US" sz="1400" dirty="0"/>
              <a:t>			temp = input[j];</a:t>
            </a:r>
          </a:p>
          <a:p>
            <a:pPr>
              <a:buNone/>
            </a:pPr>
            <a:r>
              <a:rPr lang="en-US" sz="1400" dirty="0"/>
              <a:t>			input[j] = input[j-1];</a:t>
            </a:r>
          </a:p>
          <a:p>
            <a:pPr>
              <a:buNone/>
            </a:pPr>
            <a:r>
              <a:rPr lang="en-US" sz="1400" dirty="0"/>
              <a:t>			input[j-1] = temp;</a:t>
            </a:r>
          </a:p>
          <a:p>
            <a:pPr>
              <a:buNone/>
            </a:pPr>
            <a:r>
              <a:rPr lang="en-US" sz="1400" dirty="0"/>
              <a:t>		   }</a:t>
            </a:r>
          </a:p>
          <a:p>
            <a:pPr>
              <a:buNone/>
            </a:pPr>
            <a:r>
              <a:rPr lang="en-US" sz="1400" dirty="0"/>
              <a:t>		}</a:t>
            </a:r>
          </a:p>
          <a:p>
            <a:pPr>
              <a:buNone/>
            </a:pPr>
            <a:r>
              <a:rPr lang="en-US" sz="1400" dirty="0"/>
              <a:t>	}</a:t>
            </a:r>
            <a:r>
              <a:rPr lang="en-US" sz="1400" dirty="0" smtClean="0"/>
              <a:t>      </a:t>
            </a:r>
          </a:p>
          <a:p>
            <a:pPr>
              <a:buNone/>
            </a:pPr>
            <a:r>
              <a:rPr lang="en-US" sz="1400" dirty="0" smtClean="0"/>
              <a:t>    }</a:t>
            </a:r>
          </a:p>
          <a:p>
            <a:pPr algn="ctr">
              <a:buNone/>
            </a:pPr>
            <a:endParaRPr lang="en-IN" sz="2800" dirty="0" smtClean="0"/>
          </a:p>
        </p:txBody>
      </p:sp>
      <p:sp>
        <p:nvSpPr>
          <p:cNvPr id="10" name="Shape 367"/>
          <p:cNvSpPr/>
          <p:nvPr/>
        </p:nvSpPr>
        <p:spPr>
          <a:xfrm>
            <a:off x="200794" y="234067"/>
            <a:ext cx="485006" cy="464265"/>
          </a:xfrm>
          <a:custGeom>
            <a:avLst/>
            <a:gdLst/>
            <a:ahLst/>
            <a:cxnLst/>
            <a:rect l="0" t="0" r="0" b="0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78"/>
          <p:cNvSpPr txBox="1">
            <a:spLocks noGrp="1"/>
          </p:cNvSpPr>
          <p:nvPr>
            <p:ph type="body" idx="1"/>
          </p:nvPr>
        </p:nvSpPr>
        <p:spPr>
          <a:xfrm>
            <a:off x="2743200" y="892053"/>
            <a:ext cx="6075904" cy="415056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en-US" sz="1400" dirty="0" smtClean="0"/>
              <a:t>		            void </a:t>
            </a:r>
            <a:r>
              <a:rPr lang="en-US" sz="1400" dirty="0"/>
              <a:t>display(</a:t>
            </a:r>
            <a:r>
              <a:rPr lang="en-US" sz="1400" dirty="0" err="1"/>
              <a:t>int</a:t>
            </a:r>
            <a:r>
              <a:rPr lang="en-US" sz="1400" dirty="0"/>
              <a:t> INPUT[],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smtClean="0"/>
              <a:t>size)</a:t>
            </a:r>
            <a:endParaRPr lang="en-US" sz="1400" dirty="0"/>
          </a:p>
          <a:p>
            <a:pPr algn="ctr">
              <a:buNone/>
            </a:pPr>
            <a:r>
              <a:rPr lang="en-US" sz="1400" dirty="0" smtClean="0"/>
              <a:t>{</a:t>
            </a:r>
            <a:endParaRPr lang="en-US" sz="1400" dirty="0"/>
          </a:p>
          <a:p>
            <a:pPr algn="ctr">
              <a:buNone/>
            </a:pPr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;</a:t>
            </a:r>
          </a:p>
          <a:p>
            <a:pPr algn="ctr">
              <a:buNone/>
            </a:pPr>
            <a:r>
              <a:rPr lang="en-US" sz="1400" dirty="0"/>
              <a:t>	</a:t>
            </a:r>
            <a:r>
              <a:rPr lang="en-US" sz="1400" dirty="0" smtClean="0"/>
              <a:t>		for(</a:t>
            </a:r>
            <a:r>
              <a:rPr lang="en-US" sz="1400" dirty="0" err="1" smtClean="0"/>
              <a:t>i</a:t>
            </a:r>
            <a:r>
              <a:rPr lang="en-US" sz="1400" dirty="0" smtClean="0"/>
              <a:t>=0;i&lt;</a:t>
            </a:r>
            <a:r>
              <a:rPr lang="en-US" sz="1400" dirty="0" err="1" smtClean="0"/>
              <a:t>size;i</a:t>
            </a:r>
            <a:r>
              <a:rPr lang="en-US" sz="1400" dirty="0"/>
              <a:t>++)</a:t>
            </a:r>
          </a:p>
          <a:p>
            <a:pPr algn="ctr">
              <a:buNone/>
            </a:pPr>
            <a:r>
              <a:rPr lang="en-US" sz="1400" dirty="0"/>
              <a:t>		</a:t>
            </a:r>
            <a:r>
              <a:rPr lang="en-US" sz="1400" dirty="0" smtClean="0"/>
              <a:t>		</a:t>
            </a:r>
            <a:r>
              <a:rPr lang="en-US" sz="1400" dirty="0" err="1" smtClean="0"/>
              <a:t>cout</a:t>
            </a:r>
            <a:r>
              <a:rPr lang="en-US" sz="1400" dirty="0"/>
              <a:t>&lt;&lt;" "&lt;&lt;INPUT[</a:t>
            </a:r>
            <a:r>
              <a:rPr lang="en-US" sz="1400" dirty="0" err="1"/>
              <a:t>i</a:t>
            </a:r>
            <a:r>
              <a:rPr lang="en-US" sz="1400" dirty="0"/>
              <a:t>];</a:t>
            </a:r>
          </a:p>
          <a:p>
            <a:pPr algn="ctr">
              <a:buNone/>
            </a:pPr>
            <a:endParaRPr lang="en-US" sz="1400" dirty="0"/>
          </a:p>
          <a:p>
            <a:pPr algn="ctr">
              <a:buNone/>
            </a:pPr>
            <a:r>
              <a:rPr lang="en-US" sz="1400" dirty="0"/>
              <a:t>}</a:t>
            </a:r>
            <a:endParaRPr lang="en-IN" sz="1400" dirty="0" smtClean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ctrTitle" idx="4294967295"/>
          </p:nvPr>
        </p:nvSpPr>
        <p:spPr>
          <a:xfrm>
            <a:off x="1822500" y="1356323"/>
            <a:ext cx="54570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 smtClean="0"/>
              <a:t>Thank YOU!</a:t>
            </a:r>
            <a:endParaRPr lang="en" sz="4800" dirty="0"/>
          </a:p>
        </p:txBody>
      </p:sp>
      <p:sp>
        <p:nvSpPr>
          <p:cNvPr id="268" name="Shape 268"/>
          <p:cNvSpPr txBox="1">
            <a:spLocks noGrp="1"/>
          </p:cNvSpPr>
          <p:nvPr>
            <p:ph type="subTitle" idx="4294967295"/>
          </p:nvPr>
        </p:nvSpPr>
        <p:spPr>
          <a:xfrm>
            <a:off x="1275150" y="2530651"/>
            <a:ext cx="6593700" cy="2327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 dirty="0"/>
              <a:t>Any questions?</a:t>
            </a:r>
          </a:p>
          <a:p>
            <a:pPr lvl="0" algn="ctr" rtl="0">
              <a:spcBef>
                <a:spcPts val="0"/>
              </a:spcBef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69" name="Shape 269"/>
          <p:cNvSpPr/>
          <p:nvPr/>
        </p:nvSpPr>
        <p:spPr>
          <a:xfrm>
            <a:off x="4207273" y="757448"/>
            <a:ext cx="687463" cy="691589"/>
          </a:xfrm>
          <a:custGeom>
            <a:avLst/>
            <a:gdLst/>
            <a:ahLst/>
            <a:cxnLst/>
            <a:rect l="0" t="0" r="0" b="0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3799401" y="2205548"/>
            <a:ext cx="1442480" cy="102977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336"/>
          <p:cNvSpPr/>
          <p:nvPr/>
        </p:nvSpPr>
        <p:spPr>
          <a:xfrm>
            <a:off x="8458200" y="4476750"/>
            <a:ext cx="530513" cy="528917"/>
          </a:xfrm>
          <a:custGeom>
            <a:avLst/>
            <a:gdLst/>
            <a:ahLst/>
            <a:cxnLst/>
            <a:rect l="0" t="0" r="0" b="0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" name="Shape 337"/>
          <p:cNvSpPr/>
          <p:nvPr/>
        </p:nvSpPr>
        <p:spPr>
          <a:xfrm>
            <a:off x="152400" y="133350"/>
            <a:ext cx="685800" cy="609600"/>
          </a:xfrm>
          <a:custGeom>
            <a:avLst/>
            <a:gdLst/>
            <a:ahLst/>
            <a:cxnLst/>
            <a:rect l="0" t="0" r="0" b="0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169</Words>
  <Application>Microsoft Office PowerPoint</Application>
  <PresentationFormat>On-screen Show (16:9)</PresentationFormat>
  <Paragraphs>110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Footlight MT Light</vt:lpstr>
      <vt:lpstr>Sniglet</vt:lpstr>
      <vt:lpstr>Walter Turncoat</vt:lpstr>
      <vt:lpstr>Ursula template</vt:lpstr>
      <vt:lpstr>  INSERTION SORT              Presentation By:                                                                                    Kyrshanlang R. Dkhar     Lucy M. Kurbah     K Malsawmhlua                   K Lalhriatpuia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 </vt:lpstr>
      <vt:lpstr>PROGRAM </vt:lpstr>
      <vt:lpstr>Thank YOU!</vt:lpstr>
      <vt:lpstr>References: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METHODS: Data Design &amp;  Architectural Design</dc:title>
  <dc:creator>user</dc:creator>
  <cp:lastModifiedBy>Peace</cp:lastModifiedBy>
  <cp:revision>121</cp:revision>
  <dcterms:modified xsi:type="dcterms:W3CDTF">2016-06-05T18:12:08Z</dcterms:modified>
</cp:coreProperties>
</file>