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6" r:id="rId6"/>
    <p:sldId id="261" r:id="rId7"/>
    <p:sldId id="260" r:id="rId8"/>
    <p:sldId id="267" r:id="rId9"/>
    <p:sldId id="268" r:id="rId10"/>
    <p:sldId id="262" r:id="rId11"/>
    <p:sldId id="263" r:id="rId12"/>
    <p:sldId id="264" r:id="rId13"/>
    <p:sldId id="265"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3" d="100"/>
          <a:sy n="63" d="100"/>
        </p:scale>
        <p:origin x="-81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07FF28F5-DD38-4DA1-B145-AC1FACFC0500}" type="datetimeFigureOut">
              <a:rPr lang="en-US" smtClean="0"/>
              <a:pPr/>
              <a:t>05/04/2016</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22D65512-688A-40A7-A4AF-A814E85EA4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FF28F5-DD38-4DA1-B145-AC1FACFC0500}" type="datetimeFigureOut">
              <a:rPr lang="en-US" smtClean="0"/>
              <a:pPr/>
              <a:t>05/04/2016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65512-688A-40A7-A4AF-A814E85EA4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FF28F5-DD38-4DA1-B145-AC1FACFC0500}" type="datetimeFigureOut">
              <a:rPr lang="en-US" smtClean="0"/>
              <a:pPr/>
              <a:t>05/04/2016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65512-688A-40A7-A4AF-A814E85EA4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07FF28F5-DD38-4DA1-B145-AC1FACFC0500}" type="datetimeFigureOut">
              <a:rPr lang="en-US" smtClean="0"/>
              <a:pPr/>
              <a:t>05/04/2016</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22D65512-688A-40A7-A4AF-A814E85EA4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07FF28F5-DD38-4DA1-B145-AC1FACFC0500}" type="datetimeFigureOut">
              <a:rPr lang="en-US" smtClean="0"/>
              <a:pPr/>
              <a:t>05/04/2016</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22D65512-688A-40A7-A4AF-A814E85EA441}"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07FF28F5-DD38-4DA1-B145-AC1FACFC0500}" type="datetimeFigureOut">
              <a:rPr lang="en-US" smtClean="0"/>
              <a:pPr/>
              <a:t>05/04/2016</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22D65512-688A-40A7-A4AF-A814E85EA4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07FF28F5-DD38-4DA1-B145-AC1FACFC0500}" type="datetimeFigureOut">
              <a:rPr lang="en-US" smtClean="0"/>
              <a:pPr/>
              <a:t>05/04/2016</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22D65512-688A-40A7-A4AF-A814E85EA44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7FF28F5-DD38-4DA1-B145-AC1FACFC0500}" type="datetimeFigureOut">
              <a:rPr lang="en-US" smtClean="0"/>
              <a:pPr/>
              <a:t>05/04/2016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D65512-688A-40A7-A4AF-A814E85EA4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07FF28F5-DD38-4DA1-B145-AC1FACFC0500}" type="datetimeFigureOut">
              <a:rPr lang="en-US" smtClean="0"/>
              <a:pPr/>
              <a:t>05/04/2016</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22D65512-688A-40A7-A4AF-A814E85EA4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07FF28F5-DD38-4DA1-B145-AC1FACFC0500}" type="datetimeFigureOut">
              <a:rPr lang="en-US" smtClean="0"/>
              <a:pPr/>
              <a:t>05/04/2016</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22D65512-688A-40A7-A4AF-A814E85EA44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07FF28F5-DD38-4DA1-B145-AC1FACFC0500}" type="datetimeFigureOut">
              <a:rPr lang="en-US" smtClean="0"/>
              <a:pPr/>
              <a:t>05/04/2016</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22D65512-688A-40A7-A4AF-A814E85EA44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7FF28F5-DD38-4DA1-B145-AC1FACFC0500}" type="datetimeFigureOut">
              <a:rPr lang="en-US" smtClean="0"/>
              <a:pPr/>
              <a:t>05/04/2016</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22D65512-688A-40A7-A4AF-A814E85EA44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Abstract data types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an ADT</a:t>
            </a:r>
            <a:endParaRPr lang="en-US" dirty="0"/>
          </a:p>
        </p:txBody>
      </p:sp>
      <p:sp>
        <p:nvSpPr>
          <p:cNvPr id="3" name="Content Placeholder 2"/>
          <p:cNvSpPr>
            <a:spLocks noGrp="1"/>
          </p:cNvSpPr>
          <p:nvPr>
            <p:ph idx="1"/>
          </p:nvPr>
        </p:nvSpPr>
        <p:spPr/>
        <p:txBody>
          <a:bodyPr>
            <a:normAutofit lnSpcReduction="10000"/>
          </a:bodyPr>
          <a:lstStyle/>
          <a:p>
            <a:r>
              <a:rPr lang="en-US" dirty="0" smtClean="0"/>
              <a:t>is a translation into statements of a programming language</a:t>
            </a:r>
          </a:p>
          <a:p>
            <a:pPr lvl="1"/>
            <a:r>
              <a:rPr lang="en-US" dirty="0" smtClean="0"/>
              <a:t>of the declaration that defines a variable to be of that abstract data </a:t>
            </a:r>
            <a:r>
              <a:rPr lang="en-US" dirty="0" smtClean="0"/>
              <a:t>type </a:t>
            </a:r>
            <a:r>
              <a:rPr lang="en-US" dirty="0" err="1" smtClean="0"/>
              <a:t>e.g</a:t>
            </a:r>
            <a:r>
              <a:rPr lang="en-US" dirty="0" smtClean="0"/>
              <a:t> LIST l</a:t>
            </a:r>
            <a:endParaRPr lang="en-US" dirty="0" smtClean="0"/>
          </a:p>
          <a:p>
            <a:pPr lvl="1"/>
            <a:r>
              <a:rPr lang="en-US" dirty="0" smtClean="0"/>
              <a:t>procedure in </a:t>
            </a:r>
            <a:r>
              <a:rPr lang="en-US" dirty="0" smtClean="0"/>
              <a:t>that language </a:t>
            </a:r>
            <a:r>
              <a:rPr lang="en-US" dirty="0" smtClean="0"/>
              <a:t> (say C++) for </a:t>
            </a:r>
            <a:r>
              <a:rPr lang="en-US" dirty="0" smtClean="0"/>
              <a:t>each operation of the ADT</a:t>
            </a:r>
          </a:p>
          <a:p>
            <a:r>
              <a:rPr lang="en-US" dirty="0" smtClean="0"/>
              <a:t>an implementation chooses a </a:t>
            </a:r>
            <a:r>
              <a:rPr lang="en-US" b="1" dirty="0" smtClean="0"/>
              <a:t>data structure</a:t>
            </a:r>
            <a:r>
              <a:rPr lang="en-US" dirty="0" smtClean="0"/>
              <a:t> to represent the ADT</a:t>
            </a:r>
          </a:p>
          <a:p>
            <a:pPr lvl="1"/>
            <a:r>
              <a:rPr lang="en-US" dirty="0" smtClean="0"/>
              <a:t>each data structure is built up from the basic data types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defining two ADTs to be different if they have the same underlying model but different operations is that appropriateness of an implementation depends very much on the operations to be performed e. stacks, list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Data Structures and Abstract Data Types</a:t>
            </a:r>
            <a:endParaRPr lang="en-US" dirty="0"/>
          </a:p>
        </p:txBody>
      </p:sp>
      <p:sp>
        <p:nvSpPr>
          <p:cNvPr id="3" name="Content Placeholder 2"/>
          <p:cNvSpPr>
            <a:spLocks noGrp="1"/>
          </p:cNvSpPr>
          <p:nvPr>
            <p:ph idx="1"/>
          </p:nvPr>
        </p:nvSpPr>
        <p:spPr/>
        <p:txBody>
          <a:bodyPr/>
          <a:lstStyle/>
          <a:p>
            <a:r>
              <a:rPr lang="en-US" dirty="0" smtClean="0"/>
              <a:t>Data type of a variable</a:t>
            </a:r>
          </a:p>
          <a:p>
            <a:pPr lvl="1"/>
            <a:r>
              <a:rPr lang="en-US" dirty="0" smtClean="0"/>
              <a:t>Is the set of values that the variables may assume</a:t>
            </a:r>
          </a:p>
          <a:p>
            <a:pPr lvl="1"/>
            <a:r>
              <a:rPr lang="en-US" dirty="0" err="1" smtClean="0"/>
              <a:t>E.g</a:t>
            </a:r>
            <a:r>
              <a:rPr lang="en-US" dirty="0" smtClean="0"/>
              <a:t> </a:t>
            </a:r>
            <a:r>
              <a:rPr lang="en-US" dirty="0" err="1" smtClean="0"/>
              <a:t>boolean</a:t>
            </a:r>
            <a:r>
              <a:rPr lang="en-US" dirty="0" smtClean="0"/>
              <a:t> can assume either true/false and no other</a:t>
            </a:r>
          </a:p>
          <a:p>
            <a:pPr lvl="1"/>
            <a:r>
              <a:rPr lang="en-US" dirty="0" smtClean="0"/>
              <a:t>Basic data types vary from language to language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Data Structures and Abstract Data Types</a:t>
            </a:r>
            <a:endParaRPr lang="en-US" dirty="0"/>
          </a:p>
        </p:txBody>
      </p:sp>
      <p:sp>
        <p:nvSpPr>
          <p:cNvPr id="3" name="Content Placeholder 2"/>
          <p:cNvSpPr>
            <a:spLocks noGrp="1"/>
          </p:cNvSpPr>
          <p:nvPr>
            <p:ph idx="1"/>
          </p:nvPr>
        </p:nvSpPr>
        <p:spPr/>
        <p:txBody>
          <a:bodyPr/>
          <a:lstStyle/>
          <a:p>
            <a:r>
              <a:rPr lang="en-US" dirty="0" smtClean="0"/>
              <a:t>Abstract Data type</a:t>
            </a:r>
          </a:p>
          <a:p>
            <a:pPr lvl="1"/>
            <a:r>
              <a:rPr lang="en-US" dirty="0" smtClean="0"/>
              <a:t>Is a mathematical model together with various operations defined on the model</a:t>
            </a:r>
          </a:p>
          <a:p>
            <a:pPr lvl="1"/>
            <a:r>
              <a:rPr lang="en-US" dirty="0" smtClean="0"/>
              <a:t>//we </a:t>
            </a:r>
            <a:r>
              <a:rPr lang="en-US" u="sng" dirty="0" smtClean="0"/>
              <a:t>design</a:t>
            </a:r>
            <a:r>
              <a:rPr lang="en-US" dirty="0" smtClean="0"/>
              <a:t> algorithms in terms of ADTs </a:t>
            </a:r>
          </a:p>
          <a:p>
            <a:pPr lvl="1"/>
            <a:r>
              <a:rPr lang="en-US" dirty="0" smtClean="0"/>
              <a:t>//to </a:t>
            </a:r>
            <a:r>
              <a:rPr lang="en-US" u="sng" dirty="0" smtClean="0"/>
              <a:t>implement</a:t>
            </a:r>
            <a:r>
              <a:rPr lang="en-US" dirty="0" smtClean="0"/>
              <a:t> an algorithm in a given programming language we must find some way to represent an ADTs in terms of the data types and operators supported by the programming language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Data Structures and Abstract Data Types</a:t>
            </a:r>
            <a:endParaRPr lang="en-US" dirty="0"/>
          </a:p>
        </p:txBody>
      </p:sp>
      <p:sp>
        <p:nvSpPr>
          <p:cNvPr id="3" name="Content Placeholder 2"/>
          <p:cNvSpPr>
            <a:spLocks noGrp="1"/>
          </p:cNvSpPr>
          <p:nvPr>
            <p:ph idx="1"/>
          </p:nvPr>
        </p:nvSpPr>
        <p:spPr/>
        <p:txBody>
          <a:bodyPr/>
          <a:lstStyle/>
          <a:p>
            <a:pPr lvl="1"/>
            <a:r>
              <a:rPr lang="en-US" dirty="0" smtClean="0"/>
              <a:t>To represent the mathematical model underlying an ADT we use </a:t>
            </a:r>
            <a:r>
              <a:rPr lang="en-US" u="sng" dirty="0" smtClean="0"/>
              <a:t>data structures </a:t>
            </a:r>
            <a:r>
              <a:rPr lang="en-US" dirty="0" smtClean="0"/>
              <a:t>(which are collections of variables , possibly of different data types, connected in various ways)</a:t>
            </a:r>
          </a:p>
          <a:p>
            <a:r>
              <a:rPr lang="en-US" dirty="0" smtClean="0"/>
              <a:t>Examples</a:t>
            </a:r>
          </a:p>
          <a:p>
            <a:pPr lvl="1"/>
            <a:r>
              <a:rPr lang="en-US" dirty="0" smtClean="0"/>
              <a:t>arrays</a:t>
            </a:r>
          </a:p>
          <a:p>
            <a:pPr lvl="1"/>
            <a:r>
              <a:rPr lang="en-US" dirty="0" smtClean="0"/>
              <a:t>file</a:t>
            </a:r>
          </a:p>
          <a:p>
            <a:pPr lvl="1"/>
            <a:r>
              <a:rPr lang="en-US" dirty="0" smtClean="0"/>
              <a:t>structures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ADTs vs. Procedures</a:t>
            </a:r>
            <a:endParaRPr lang="en-US" dirty="0"/>
          </a:p>
        </p:txBody>
      </p:sp>
      <p:sp>
        <p:nvSpPr>
          <p:cNvPr id="3" name="Content Placeholder 2"/>
          <p:cNvSpPr>
            <a:spLocks noGrp="1"/>
          </p:cNvSpPr>
          <p:nvPr>
            <p:ph idx="1"/>
          </p:nvPr>
        </p:nvSpPr>
        <p:spPr/>
        <p:txBody>
          <a:bodyPr/>
          <a:lstStyle/>
          <a:p>
            <a:r>
              <a:rPr lang="en-US" dirty="0" smtClean="0"/>
              <a:t>Procedures…generalize the notion of an operator</a:t>
            </a:r>
          </a:p>
          <a:p>
            <a:r>
              <a:rPr lang="en-US" dirty="0" smtClean="0"/>
              <a:t>Part A (generalization)</a:t>
            </a:r>
          </a:p>
          <a:p>
            <a:pPr lvl="1"/>
            <a:r>
              <a:rPr lang="en-US" dirty="0" smtClean="0"/>
              <a:t>free to define your own operator</a:t>
            </a:r>
          </a:p>
          <a:p>
            <a:pPr lvl="1"/>
            <a:r>
              <a:rPr lang="en-US" dirty="0" smtClean="0"/>
              <a:t>apply them on operands that need not be basic types  </a:t>
            </a:r>
          </a:p>
          <a:p>
            <a:pPr lvl="1"/>
            <a:r>
              <a:rPr lang="en-US" dirty="0" err="1" smtClean="0"/>
              <a:t>e.g</a:t>
            </a:r>
            <a:r>
              <a:rPr lang="en-US" dirty="0" smtClean="0"/>
              <a:t> matrix multiplication</a:t>
            </a:r>
          </a:p>
          <a:p>
            <a:r>
              <a:rPr lang="en-US" dirty="0" smtClean="0"/>
              <a:t>Part B ( encapsulation)</a:t>
            </a:r>
          </a:p>
          <a:p>
            <a:pPr lvl="1"/>
            <a:r>
              <a:rPr lang="en-US" dirty="0" smtClean="0"/>
              <a:t>encapsulate parts of an algorithm </a:t>
            </a:r>
            <a:r>
              <a:rPr lang="en-US" dirty="0" err="1" smtClean="0"/>
              <a:t>e,g</a:t>
            </a:r>
            <a:r>
              <a:rPr lang="en-US" dirty="0" smtClean="0"/>
              <a:t> input </a:t>
            </a:r>
          </a:p>
          <a:p>
            <a:pPr lvl="1"/>
            <a:endParaRPr lang="en-US" dirty="0" smtClean="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Abstract Data types</a:t>
            </a:r>
            <a:endParaRPr lang="en-US" dirty="0"/>
          </a:p>
        </p:txBody>
      </p:sp>
      <p:sp>
        <p:nvSpPr>
          <p:cNvPr id="3" name="Content Placeholder 2"/>
          <p:cNvSpPr>
            <a:spLocks noGrp="1"/>
          </p:cNvSpPr>
          <p:nvPr>
            <p:ph idx="1"/>
          </p:nvPr>
        </p:nvSpPr>
        <p:spPr/>
        <p:txBody>
          <a:bodyPr/>
          <a:lstStyle/>
          <a:p>
            <a:r>
              <a:rPr lang="en-US" dirty="0" smtClean="0"/>
              <a:t>ADT </a:t>
            </a:r>
            <a:r>
              <a:rPr lang="en-US" dirty="0" smtClean="0"/>
              <a:t>is a </a:t>
            </a:r>
            <a:r>
              <a:rPr lang="en-US" dirty="0" smtClean="0"/>
              <a:t>mathematical model with a collection of operations defined on that model</a:t>
            </a:r>
          </a:p>
          <a:p>
            <a:pPr lvl="1"/>
            <a:r>
              <a:rPr lang="en-US" dirty="0" err="1" smtClean="0"/>
              <a:t>e.g</a:t>
            </a:r>
            <a:r>
              <a:rPr lang="en-US" dirty="0" smtClean="0"/>
              <a:t> SET of integers</a:t>
            </a:r>
          </a:p>
          <a:p>
            <a:pPr lvl="1"/>
            <a:r>
              <a:rPr lang="en-US" dirty="0" smtClean="0"/>
              <a:t>operations can take as operands </a:t>
            </a:r>
          </a:p>
          <a:p>
            <a:pPr lvl="2"/>
            <a:r>
              <a:rPr lang="en-US" dirty="0" smtClean="0"/>
              <a:t>not only instances of that ADT, but other types of operands (</a:t>
            </a:r>
            <a:r>
              <a:rPr lang="en-US" dirty="0" err="1" smtClean="0"/>
              <a:t>e.g</a:t>
            </a:r>
            <a:r>
              <a:rPr lang="en-US" dirty="0" smtClean="0"/>
              <a:t> </a:t>
            </a:r>
            <a:r>
              <a:rPr lang="en-US" dirty="0" err="1" smtClean="0"/>
              <a:t>int</a:t>
            </a:r>
            <a:r>
              <a:rPr lang="en-US" dirty="0" smtClean="0"/>
              <a:t>, or another ADT)</a:t>
            </a:r>
          </a:p>
          <a:p>
            <a:pPr lvl="2"/>
            <a:r>
              <a:rPr lang="en-US" dirty="0" smtClean="0"/>
              <a:t>result can be other than an instance of an ADT</a:t>
            </a:r>
          </a:p>
          <a:p>
            <a:pPr lvl="2"/>
            <a:r>
              <a:rPr lang="en-US" dirty="0" smtClean="0"/>
              <a:t>assumption- at least one operand / or the result of any operation is of the ADT in question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ADT</a:t>
            </a:r>
            <a:endParaRPr lang="en-US" dirty="0"/>
          </a:p>
        </p:txBody>
      </p:sp>
      <p:sp>
        <p:nvSpPr>
          <p:cNvPr id="3" name="Content Placeholder 2"/>
          <p:cNvSpPr>
            <a:spLocks noGrp="1"/>
          </p:cNvSpPr>
          <p:nvPr>
            <p:ph idx="1"/>
          </p:nvPr>
        </p:nvSpPr>
        <p:spPr/>
        <p:txBody>
          <a:bodyPr>
            <a:normAutofit lnSpcReduction="10000"/>
          </a:bodyPr>
          <a:lstStyle/>
          <a:p>
            <a:r>
              <a:rPr lang="en-US" dirty="0" smtClean="0"/>
              <a:t>generalization of primitive </a:t>
            </a:r>
            <a:r>
              <a:rPr lang="en-US" dirty="0" smtClean="0"/>
              <a:t>data types just as procedures are generalization of operations</a:t>
            </a:r>
            <a:endParaRPr lang="en-US" dirty="0" smtClean="0"/>
          </a:p>
          <a:p>
            <a:r>
              <a:rPr lang="en-US" dirty="0" smtClean="0"/>
              <a:t>encapsulation </a:t>
            </a:r>
            <a:r>
              <a:rPr lang="en-US" dirty="0" smtClean="0"/>
              <a:t>of data types</a:t>
            </a:r>
          </a:p>
          <a:p>
            <a:pPr lvl="1"/>
            <a:r>
              <a:rPr lang="en-US" dirty="0" smtClean="0"/>
              <a:t>in the sense that the definition of the type and all operations on that type can be localized in one section of the program</a:t>
            </a:r>
          </a:p>
          <a:p>
            <a:pPr lvl="1"/>
            <a:r>
              <a:rPr lang="en-US" dirty="0" smtClean="0"/>
              <a:t>easy to revise- we know exactly where to look</a:t>
            </a:r>
          </a:p>
          <a:p>
            <a:pPr lvl="1"/>
            <a:r>
              <a:rPr lang="en-US" dirty="0" smtClean="0"/>
              <a:t>outside the section we </a:t>
            </a:r>
            <a:r>
              <a:rPr lang="en-US" dirty="0" smtClean="0"/>
              <a:t>can treat the ADT as a primitive data type</a:t>
            </a:r>
          </a:p>
          <a:p>
            <a:pPr lvl="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ADT</a:t>
            </a:r>
            <a:endParaRPr lang="en-US" dirty="0"/>
          </a:p>
        </p:txBody>
      </p:sp>
      <p:sp>
        <p:nvSpPr>
          <p:cNvPr id="3" name="Content Placeholder 2"/>
          <p:cNvSpPr>
            <a:spLocks noGrp="1"/>
          </p:cNvSpPr>
          <p:nvPr>
            <p:ph idx="1"/>
          </p:nvPr>
        </p:nvSpPr>
        <p:spPr/>
        <p:txBody>
          <a:bodyPr>
            <a:normAutofit/>
          </a:bodyPr>
          <a:lstStyle/>
          <a:p>
            <a:r>
              <a:rPr lang="en-US" dirty="0" smtClean="0"/>
              <a:t>(</a:t>
            </a:r>
            <a:r>
              <a:rPr lang="en-US" dirty="0" smtClean="0"/>
              <a:t>certain operations may involve more than one ADT, references to these operations must appear in the sections for both ADTs)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performed on LIST</a:t>
            </a:r>
            <a:endParaRPr lang="en-US" dirty="0"/>
          </a:p>
        </p:txBody>
      </p:sp>
      <p:sp>
        <p:nvSpPr>
          <p:cNvPr id="3" name="Content Placeholder 2"/>
          <p:cNvSpPr>
            <a:spLocks noGrp="1"/>
          </p:cNvSpPr>
          <p:nvPr>
            <p:ph idx="1"/>
          </p:nvPr>
        </p:nvSpPr>
        <p:spPr/>
        <p:txBody>
          <a:bodyPr/>
          <a:lstStyle/>
          <a:p>
            <a:r>
              <a:rPr lang="en-US" dirty="0" smtClean="0"/>
              <a:t>make a list empty</a:t>
            </a:r>
          </a:p>
          <a:p>
            <a:r>
              <a:rPr lang="en-US" dirty="0" smtClean="0"/>
              <a:t>get the first member of the list and return </a:t>
            </a:r>
            <a:r>
              <a:rPr lang="en-US" i="1" dirty="0" smtClean="0"/>
              <a:t>null </a:t>
            </a:r>
            <a:r>
              <a:rPr lang="en-US" dirty="0" smtClean="0"/>
              <a:t>if the list is empty</a:t>
            </a:r>
          </a:p>
          <a:p>
            <a:r>
              <a:rPr lang="en-US" dirty="0" smtClean="0"/>
              <a:t>get the next member of the list and return </a:t>
            </a:r>
            <a:r>
              <a:rPr lang="en-US" i="1" dirty="0" smtClean="0"/>
              <a:t>null </a:t>
            </a:r>
            <a:r>
              <a:rPr lang="en-US" dirty="0" smtClean="0"/>
              <a:t>if there is no next member</a:t>
            </a:r>
          </a:p>
          <a:p>
            <a:r>
              <a:rPr lang="en-US" dirty="0" smtClean="0"/>
              <a:t>insert an integer into the list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operations</a:t>
            </a:r>
            <a:endParaRPr lang="en-US" dirty="0"/>
          </a:p>
        </p:txBody>
      </p:sp>
      <p:sp>
        <p:nvSpPr>
          <p:cNvPr id="3" name="Content Placeholder 2"/>
          <p:cNvSpPr>
            <a:spLocks noGrp="1"/>
          </p:cNvSpPr>
          <p:nvPr>
            <p:ph idx="1"/>
          </p:nvPr>
        </p:nvSpPr>
        <p:spPr/>
        <p:txBody>
          <a:bodyPr/>
          <a:lstStyle/>
          <a:p>
            <a:r>
              <a:rPr lang="en-US" dirty="0" smtClean="0"/>
              <a:t>MAKENULL(</a:t>
            </a:r>
            <a:r>
              <a:rPr lang="en-US" i="1" dirty="0" err="1" smtClean="0"/>
              <a:t>newclr</a:t>
            </a:r>
            <a:r>
              <a:rPr lang="en-US" i="1" dirty="0" smtClean="0"/>
              <a:t>);</a:t>
            </a:r>
          </a:p>
          <a:p>
            <a:r>
              <a:rPr lang="en-US" i="1" dirty="0" smtClean="0"/>
              <a:t>w:=</a:t>
            </a:r>
            <a:r>
              <a:rPr lang="en-US" dirty="0" smtClean="0"/>
              <a:t>FIRST(</a:t>
            </a:r>
            <a:r>
              <a:rPr lang="en-US" i="1" dirty="0" err="1" smtClean="0"/>
              <a:t>newclr</a:t>
            </a:r>
            <a:r>
              <a:rPr lang="en-US" i="1" dirty="0" smtClean="0"/>
              <a:t>);</a:t>
            </a:r>
          </a:p>
          <a:p>
            <a:r>
              <a:rPr lang="en-US" i="1" dirty="0" smtClean="0"/>
              <a:t>w:=</a:t>
            </a:r>
            <a:r>
              <a:rPr lang="en-US" dirty="0" smtClean="0"/>
              <a:t>NEXT(</a:t>
            </a:r>
            <a:r>
              <a:rPr lang="en-US" i="1" dirty="0" err="1" smtClean="0"/>
              <a:t>newclr</a:t>
            </a:r>
            <a:r>
              <a:rPr lang="en-US" i="1" dirty="0" smtClean="0"/>
              <a:t>);</a:t>
            </a:r>
          </a:p>
          <a:p>
            <a:r>
              <a:rPr lang="en-US" dirty="0" smtClean="0"/>
              <a:t>INSERT(</a:t>
            </a:r>
            <a:r>
              <a:rPr lang="en-US" i="1" dirty="0" err="1" smtClean="0"/>
              <a:t>v,newclr</a:t>
            </a:r>
            <a:r>
              <a:rPr lang="en-US" i="1"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ADTs</a:t>
            </a:r>
            <a:endParaRPr lang="en-US" dirty="0"/>
          </a:p>
        </p:txBody>
      </p:sp>
      <p:sp>
        <p:nvSpPr>
          <p:cNvPr id="3" name="Content Placeholder 2"/>
          <p:cNvSpPr>
            <a:spLocks noGrp="1"/>
          </p:cNvSpPr>
          <p:nvPr>
            <p:ph idx="1"/>
          </p:nvPr>
        </p:nvSpPr>
        <p:spPr/>
        <p:txBody>
          <a:bodyPr/>
          <a:lstStyle/>
          <a:p>
            <a:r>
              <a:rPr lang="en-US" dirty="0" smtClean="0"/>
              <a:t>The traffic signal  uses LIST </a:t>
            </a:r>
          </a:p>
          <a:p>
            <a:r>
              <a:rPr lang="en-US" dirty="0" smtClean="0"/>
              <a:t>we can implement a type any way we like (earlier programs need not change)</a:t>
            </a:r>
          </a:p>
          <a:p>
            <a:pPr lvl="1"/>
            <a:r>
              <a:rPr lang="en-US" dirty="0" smtClean="0"/>
              <a:t>only the procedures implementing the operations on the type need to change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a:t>
            </a:r>
            <a:endParaRPr lang="en-US" dirty="0"/>
          </a:p>
        </p:txBody>
      </p:sp>
      <p:sp>
        <p:nvSpPr>
          <p:cNvPr id="3" name="Content Placeholder 2"/>
          <p:cNvSpPr>
            <a:spLocks noGrp="1"/>
          </p:cNvSpPr>
          <p:nvPr>
            <p:ph idx="1"/>
          </p:nvPr>
        </p:nvSpPr>
        <p:spPr/>
        <p:txBody>
          <a:bodyPr/>
          <a:lstStyle/>
          <a:p>
            <a:r>
              <a:rPr lang="en-US" dirty="0" smtClean="0"/>
              <a:t>procedure greedy needs</a:t>
            </a:r>
          </a:p>
          <a:p>
            <a:pPr lvl="1"/>
            <a:r>
              <a:rPr lang="en-US" dirty="0" smtClean="0"/>
              <a:t>get the first uncolored vertex</a:t>
            </a:r>
          </a:p>
          <a:p>
            <a:pPr lvl="1"/>
            <a:r>
              <a:rPr lang="en-US" dirty="0" smtClean="0"/>
              <a:t>test whether there is an edge between two vertices</a:t>
            </a:r>
          </a:p>
          <a:p>
            <a:pPr lvl="1"/>
            <a:r>
              <a:rPr lang="en-US" dirty="0" smtClean="0"/>
              <a:t>mark a vertex colored</a:t>
            </a:r>
          </a:p>
          <a:p>
            <a:pPr lvl="1"/>
            <a:r>
              <a:rPr lang="en-US" dirty="0" smtClean="0"/>
              <a:t>get the next uncolored vertex</a:t>
            </a:r>
          </a:p>
          <a:p>
            <a:r>
              <a:rPr lang="en-US" dirty="0" smtClean="0"/>
              <a:t>we also need</a:t>
            </a:r>
          </a:p>
          <a:p>
            <a:pPr lvl="1"/>
            <a:r>
              <a:rPr lang="en-US" dirty="0" smtClean="0"/>
              <a:t>inserting vertices and edges into the graph</a:t>
            </a:r>
          </a:p>
          <a:p>
            <a:pPr lvl="1"/>
            <a:r>
              <a:rPr lang="en-US" dirty="0" smtClean="0"/>
              <a:t>making all vertices uncolored</a:t>
            </a:r>
          </a:p>
          <a:p>
            <a:pPr lvl="1">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223</TotalTime>
  <Words>601</Words>
  <Application>Microsoft Office PowerPoint</Application>
  <PresentationFormat>On-screen Show (4:3)</PresentationFormat>
  <Paragraphs>70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Verve</vt:lpstr>
      <vt:lpstr>Abstract data types</vt:lpstr>
      <vt:lpstr>ADTs vs. Procedures</vt:lpstr>
      <vt:lpstr>Definition of Abstract Data types</vt:lpstr>
      <vt:lpstr>Properties of ADT</vt:lpstr>
      <vt:lpstr>Properties of ADT</vt:lpstr>
      <vt:lpstr>operations performed on LIST</vt:lpstr>
      <vt:lpstr>LIST operations</vt:lpstr>
      <vt:lpstr>Importance of ADTs</vt:lpstr>
      <vt:lpstr>GRAPH</vt:lpstr>
      <vt:lpstr>Implementation of an ADT</vt:lpstr>
      <vt:lpstr>Slide 11</vt:lpstr>
      <vt:lpstr>Data types, Data Structures and Abstract Data Types</vt:lpstr>
      <vt:lpstr>Data types, Data Structures and Abstract Data Types</vt:lpstr>
      <vt:lpstr>Data types, Data Structures and Abstract Data Types</vt:lpstr>
    </vt:vector>
  </TitlesOfParts>
  <Company>SAC, Shillong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data types</dc:title>
  <dc:creator>medari</dc:creator>
  <cp:lastModifiedBy>medari</cp:lastModifiedBy>
  <cp:revision>48</cp:revision>
  <dcterms:created xsi:type="dcterms:W3CDTF">2016-04-04T05:59:01Z</dcterms:created>
  <dcterms:modified xsi:type="dcterms:W3CDTF">2016-04-05T05:57:31Z</dcterms:modified>
</cp:coreProperties>
</file>