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7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2A415F1-E368-4948-8DAF-92D09C6C1EDA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DYNAMIC MODELING AND FUNCTIONAL MODELING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APKI, KYRSHAN, PUIA AND WANBOK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(SHEAKHA AND SUMIT)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61257"/>
            <a:ext cx="7408333" cy="5557382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ATM asks the </a:t>
            </a:r>
            <a:r>
              <a:rPr lang="en-US" sz="1800" dirty="0" smtClean="0"/>
              <a:t>CUSTOMER </a:t>
            </a:r>
            <a:r>
              <a:rPr lang="en-US" sz="1800" dirty="0"/>
              <a:t>to insert a card; the </a:t>
            </a:r>
            <a:r>
              <a:rPr lang="en-US" sz="1800" dirty="0" smtClean="0"/>
              <a:t>CUSTOMER </a:t>
            </a:r>
            <a:r>
              <a:rPr lang="en-US" sz="1800" dirty="0"/>
              <a:t>inserts a cask card. </a:t>
            </a:r>
          </a:p>
          <a:p>
            <a:r>
              <a:rPr lang="en-US" sz="1800" dirty="0"/>
              <a:t>the ATM accepts the card and reads its serial number. </a:t>
            </a:r>
          </a:p>
          <a:p>
            <a:r>
              <a:rPr lang="en-US" sz="1800" dirty="0"/>
              <a:t>the ATM requests the</a:t>
            </a:r>
            <a:r>
              <a:rPr lang="en-US" sz="1800" b="1" dirty="0"/>
              <a:t> password</a:t>
            </a:r>
            <a:r>
              <a:rPr lang="en-US" sz="1800" dirty="0"/>
              <a:t>; the </a:t>
            </a:r>
            <a:r>
              <a:rPr lang="en-US" sz="1800" dirty="0" smtClean="0"/>
              <a:t>CUSTOMER </a:t>
            </a:r>
            <a:r>
              <a:rPr lang="en-US" sz="1800" dirty="0"/>
              <a:t>enters </a:t>
            </a:r>
            <a:r>
              <a:rPr lang="en-US" sz="1800" b="1" dirty="0" smtClean="0"/>
              <a:t>YESME</a:t>
            </a:r>
            <a:r>
              <a:rPr lang="en-US" sz="1800" dirty="0" smtClean="0"/>
              <a:t>. </a:t>
            </a:r>
            <a:endParaRPr lang="en-US" sz="1800" dirty="0"/>
          </a:p>
          <a:p>
            <a:r>
              <a:rPr lang="en-US" sz="1800" dirty="0"/>
              <a:t>the ATM verifies the serial number and password with the consortium, which</a:t>
            </a:r>
            <a:r>
              <a:rPr lang="en-US" sz="1800" b="1" dirty="0"/>
              <a:t> rejects it</a:t>
            </a:r>
            <a:r>
              <a:rPr lang="en-US" sz="1800" dirty="0"/>
              <a:t> after consulting the appropriate bank.</a:t>
            </a:r>
          </a:p>
          <a:p>
            <a:r>
              <a:rPr lang="en-US" sz="1800" dirty="0"/>
              <a:t>the ATM indicates a </a:t>
            </a:r>
            <a:r>
              <a:rPr lang="en-US" sz="1800" b="1" dirty="0"/>
              <a:t>bad password </a:t>
            </a:r>
            <a:r>
              <a:rPr lang="en-US" sz="1800" dirty="0"/>
              <a:t>and asks the </a:t>
            </a:r>
            <a:r>
              <a:rPr lang="en-US" sz="1800" dirty="0" smtClean="0"/>
              <a:t>CUSTOMER </a:t>
            </a:r>
            <a:r>
              <a:rPr lang="en-US" sz="1800" dirty="0"/>
              <a:t>to reenter it; the </a:t>
            </a:r>
            <a:r>
              <a:rPr lang="en-US" sz="1800" dirty="0" smtClean="0"/>
              <a:t>CUSTOMER </a:t>
            </a:r>
            <a:r>
              <a:rPr lang="en-US" sz="1800" dirty="0"/>
              <a:t>enters </a:t>
            </a:r>
            <a:r>
              <a:rPr lang="en-US" sz="1800" b="1" dirty="0"/>
              <a:t>"NOTME" </a:t>
            </a:r>
            <a:r>
              <a:rPr lang="en-US" sz="1800" dirty="0"/>
              <a:t>which the ATM successfully verifies with the consortium. </a:t>
            </a:r>
          </a:p>
          <a:p>
            <a:r>
              <a:rPr lang="en-US" sz="1800" dirty="0"/>
              <a:t>the ATM asks the </a:t>
            </a:r>
            <a:r>
              <a:rPr lang="en-US" sz="1800" dirty="0" smtClean="0"/>
              <a:t>CUSTOMER </a:t>
            </a:r>
            <a:r>
              <a:rPr lang="en-US" sz="1800" dirty="0"/>
              <a:t>to select the kind of transaction (query, withdrawal, deposit, transfer); the </a:t>
            </a:r>
            <a:r>
              <a:rPr lang="en-US" sz="1800" dirty="0" smtClean="0"/>
              <a:t>CUSTOMER </a:t>
            </a:r>
            <a:r>
              <a:rPr lang="en-US" sz="1800" dirty="0"/>
              <a:t>selects withdrawal. </a:t>
            </a:r>
          </a:p>
          <a:p>
            <a:r>
              <a:rPr lang="en-US" sz="1800" dirty="0"/>
              <a:t>the ATM asks for the amount of cash; the </a:t>
            </a:r>
            <a:r>
              <a:rPr lang="en-US" sz="1800" dirty="0" smtClean="0"/>
              <a:t>CUSTOMER </a:t>
            </a:r>
            <a:r>
              <a:rPr lang="en-US" sz="1800" dirty="0"/>
              <a:t>changes his mind and hits </a:t>
            </a:r>
            <a:r>
              <a:rPr lang="en-US" sz="1800" b="1" dirty="0"/>
              <a:t>"cancel". </a:t>
            </a:r>
          </a:p>
          <a:p>
            <a:r>
              <a:rPr lang="en-US" sz="1800" dirty="0"/>
              <a:t>the ATM ejects the card, and asks the </a:t>
            </a:r>
            <a:r>
              <a:rPr lang="en-US" sz="1800" dirty="0" smtClean="0"/>
              <a:t>CUSTOMER </a:t>
            </a:r>
            <a:r>
              <a:rPr lang="en-US" sz="1800" dirty="0"/>
              <a:t>to take it; the </a:t>
            </a:r>
            <a:r>
              <a:rPr lang="en-US" sz="1800" dirty="0" smtClean="0"/>
              <a:t>CUSTOMER </a:t>
            </a:r>
            <a:r>
              <a:rPr lang="en-US" sz="1800" dirty="0"/>
              <a:t>takes it. </a:t>
            </a:r>
          </a:p>
          <a:p>
            <a:r>
              <a:rPr lang="en-US" sz="1800" dirty="0"/>
              <a:t>the ATM asks a </a:t>
            </a:r>
            <a:r>
              <a:rPr lang="en-US" sz="1800" dirty="0" smtClean="0"/>
              <a:t>CUSTOMER </a:t>
            </a:r>
            <a:r>
              <a:rPr lang="en-US" sz="1800" dirty="0"/>
              <a:t>to insert a card.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E.g. : </a:t>
            </a:r>
            <a:r>
              <a:rPr lang="en-US" dirty="0" smtClean="0">
                <a:solidFill>
                  <a:schemeClr val="tx1"/>
                </a:solidFill>
              </a:rPr>
              <a:t>ATM </a:t>
            </a:r>
            <a:r>
              <a:rPr lang="en-US" dirty="0">
                <a:solidFill>
                  <a:schemeClr val="tx1"/>
                </a:solidFill>
              </a:rPr>
              <a:t>scenario </a:t>
            </a:r>
            <a:r>
              <a:rPr lang="en-US" dirty="0" smtClean="0">
                <a:solidFill>
                  <a:schemeClr val="tx1"/>
                </a:solidFill>
              </a:rPr>
              <a:t>with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Examine the scenarios to Identify all </a:t>
            </a:r>
            <a:r>
              <a:rPr lang="en-US" dirty="0">
                <a:solidFill>
                  <a:schemeClr val="tx1"/>
                </a:solidFill>
              </a:rPr>
              <a:t>external </a:t>
            </a:r>
            <a:r>
              <a:rPr lang="en-US" dirty="0" smtClean="0">
                <a:solidFill>
                  <a:schemeClr val="tx1"/>
                </a:solidFill>
              </a:rPr>
              <a:t>events.</a:t>
            </a:r>
          </a:p>
          <a:p>
            <a:pPr marL="274320" lvl="1"/>
            <a:r>
              <a:rPr lang="en-US" sz="2400" dirty="0" smtClean="0">
                <a:solidFill>
                  <a:schemeClr val="tx1"/>
                </a:solidFill>
              </a:rPr>
              <a:t>Events </a:t>
            </a:r>
            <a:r>
              <a:rPr lang="en-US" sz="2400" dirty="0">
                <a:solidFill>
                  <a:schemeClr val="tx1"/>
                </a:solidFill>
              </a:rPr>
              <a:t>include signals, </a:t>
            </a:r>
            <a:r>
              <a:rPr lang="en-US" sz="2400" dirty="0" smtClean="0">
                <a:solidFill>
                  <a:schemeClr val="tx1"/>
                </a:solidFill>
              </a:rPr>
              <a:t>inputs, </a:t>
            </a:r>
            <a:r>
              <a:rPr lang="en-US" sz="2400" dirty="0">
                <a:solidFill>
                  <a:schemeClr val="tx1"/>
                </a:solidFill>
              </a:rPr>
              <a:t>decisions, interrupts, transitions, and actions to or from users/external devices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74320" lvl="1"/>
            <a:r>
              <a:rPr lang="en-US" sz="2000" dirty="0" smtClean="0"/>
              <a:t>An </a:t>
            </a:r>
            <a:r>
              <a:rPr lang="en-US" sz="2000" b="1" dirty="0" smtClean="0"/>
              <a:t>Event</a:t>
            </a:r>
            <a:r>
              <a:rPr lang="en-US" sz="2000" dirty="0" smtClean="0"/>
              <a:t> is </a:t>
            </a:r>
            <a:r>
              <a:rPr lang="en-US" sz="2000" dirty="0"/>
              <a:t>an action by an object that transmits information. </a:t>
            </a:r>
            <a:endParaRPr lang="en-US" sz="2000" dirty="0" smtClean="0"/>
          </a:p>
          <a:p>
            <a:pPr marL="274320" lvl="1"/>
            <a:r>
              <a:rPr lang="en-US" sz="2000" dirty="0" smtClean="0"/>
              <a:t>E.g. </a:t>
            </a:r>
            <a:r>
              <a:rPr lang="en-US" sz="2000" b="1" dirty="0" smtClean="0"/>
              <a:t>Enter password </a:t>
            </a:r>
            <a:r>
              <a:rPr lang="en-US" sz="2000" dirty="0" smtClean="0"/>
              <a:t>is </a:t>
            </a:r>
            <a:r>
              <a:rPr lang="en-US" sz="2000" dirty="0"/>
              <a:t>an event from external agent </a:t>
            </a:r>
            <a:r>
              <a:rPr lang="en-US" sz="2000" dirty="0" smtClean="0"/>
              <a:t>(CUSTOMER) </a:t>
            </a:r>
            <a:r>
              <a:rPr lang="en-US" sz="2000" dirty="0"/>
              <a:t>to application </a:t>
            </a:r>
            <a:r>
              <a:rPr lang="en-US" sz="2000" dirty="0" smtClean="0"/>
              <a:t>object </a:t>
            </a:r>
            <a:r>
              <a:rPr lang="en-US" sz="2000" dirty="0"/>
              <a:t>(ATM).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Identifying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object-to-object interactions and </a:t>
            </a:r>
            <a:r>
              <a:rPr lang="en-US" dirty="0" smtClean="0">
                <a:solidFill>
                  <a:schemeClr val="tx1"/>
                </a:solidFill>
              </a:rPr>
              <a:t>operations corresponds to event</a:t>
            </a:r>
          </a:p>
          <a:p>
            <a:pPr marL="301943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E.g. : </a:t>
            </a:r>
            <a:r>
              <a:rPr lang="en-US" sz="2000" b="1" dirty="0">
                <a:solidFill>
                  <a:schemeClr val="tx1"/>
                </a:solidFill>
              </a:rPr>
              <a:t>insert card </a:t>
            </a:r>
            <a:r>
              <a:rPr lang="en-US" sz="2000" dirty="0">
                <a:solidFill>
                  <a:schemeClr val="tx1"/>
                </a:solidFill>
              </a:rPr>
              <a:t>is an event from </a:t>
            </a:r>
            <a:r>
              <a:rPr lang="en-US" sz="2000" dirty="0" smtClean="0">
                <a:solidFill>
                  <a:schemeClr val="tx1"/>
                </a:solidFill>
              </a:rPr>
              <a:t>CUSTOMER to ATM.</a:t>
            </a:r>
          </a:p>
          <a:p>
            <a:pPr marL="301943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Some </a:t>
            </a:r>
            <a:r>
              <a:rPr lang="en-US" sz="2400" dirty="0">
                <a:solidFill>
                  <a:schemeClr val="tx1"/>
                </a:solidFill>
              </a:rPr>
              <a:t>information flows are implicit </a:t>
            </a:r>
            <a:r>
              <a:rPr lang="en-US" sz="2400" dirty="0" smtClean="0">
                <a:solidFill>
                  <a:schemeClr val="tx1"/>
                </a:solidFill>
              </a:rPr>
              <a:t>events</a:t>
            </a:r>
          </a:p>
          <a:p>
            <a:pPr marL="301943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E.g. :  </a:t>
            </a:r>
            <a:r>
              <a:rPr lang="en-US" sz="2000" b="1" dirty="0">
                <a:solidFill>
                  <a:schemeClr val="tx1"/>
                </a:solidFill>
              </a:rPr>
              <a:t>dispense cash </a:t>
            </a:r>
            <a:r>
              <a:rPr lang="en-US" sz="2000" dirty="0">
                <a:solidFill>
                  <a:schemeClr val="tx1"/>
                </a:solidFill>
              </a:rPr>
              <a:t>is an event from ATM </a:t>
            </a:r>
            <a:r>
              <a:rPr lang="en-US" sz="2000" dirty="0" smtClean="0">
                <a:solidFill>
                  <a:schemeClr val="tx1"/>
                </a:solidFill>
              </a:rPr>
              <a:t>to CUSTOMER.</a:t>
            </a:r>
            <a:endParaRPr lang="en-US" sz="2400" dirty="0">
              <a:cs typeface="Arial" pitchFamily="34" charset="0"/>
            </a:endParaRPr>
          </a:p>
          <a:p>
            <a:pPr marL="301943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Identifying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2667" y="2743200"/>
            <a:ext cx="8094133" cy="4038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Group </a:t>
            </a:r>
            <a:r>
              <a:rPr lang="en-US" sz="2400" dirty="0">
                <a:solidFill>
                  <a:schemeClr val="tx1"/>
                </a:solidFill>
              </a:rPr>
              <a:t>events </a:t>
            </a:r>
            <a:r>
              <a:rPr lang="en-US" sz="2400" dirty="0" smtClean="0">
                <a:solidFill>
                  <a:schemeClr val="tx1"/>
                </a:solidFill>
              </a:rPr>
              <a:t>together to </a:t>
            </a:r>
            <a:r>
              <a:rPr lang="en-US" sz="2400" dirty="0">
                <a:solidFill>
                  <a:schemeClr val="tx1"/>
                </a:solidFill>
              </a:rPr>
              <a:t>form an event class that has the same effect on flow of </a:t>
            </a:r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marL="301943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E.G : </a:t>
            </a:r>
            <a:r>
              <a:rPr lang="en-US" sz="2000" b="1" dirty="0">
                <a:solidFill>
                  <a:schemeClr val="tx1"/>
                </a:solidFill>
              </a:rPr>
              <a:t>enter password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tx1"/>
                </a:solidFill>
              </a:rPr>
              <a:t>dispense cash </a:t>
            </a:r>
            <a:r>
              <a:rPr lang="en-US" sz="2000" dirty="0" smtClean="0">
                <a:solidFill>
                  <a:schemeClr val="tx1"/>
                </a:solidFill>
              </a:rPr>
              <a:t>can be group together as an </a:t>
            </a:r>
            <a:r>
              <a:rPr lang="en-US" sz="2000" dirty="0">
                <a:solidFill>
                  <a:schemeClr val="tx1"/>
                </a:solidFill>
              </a:rPr>
              <a:t>event </a:t>
            </a:r>
            <a:r>
              <a:rPr lang="en-US" sz="2000" dirty="0" smtClean="0">
                <a:solidFill>
                  <a:schemeClr val="tx1"/>
                </a:solidFill>
              </a:rPr>
              <a:t>class, </a:t>
            </a:r>
            <a:r>
              <a:rPr lang="en-US" sz="2000" dirty="0">
                <a:solidFill>
                  <a:schemeClr val="tx1"/>
                </a:solidFill>
              </a:rPr>
              <a:t>since the password value and the amount of cash dispensed does not affect the flow of control.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Events </a:t>
            </a:r>
            <a:r>
              <a:rPr lang="en-US" sz="2400" dirty="0">
                <a:solidFill>
                  <a:schemeClr val="tx1"/>
                </a:solidFill>
              </a:rPr>
              <a:t>that affect the flow of control should be distinguished.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E.G : </a:t>
            </a:r>
            <a:r>
              <a:rPr lang="en-US" sz="2000" b="1" dirty="0" smtClean="0">
                <a:solidFill>
                  <a:schemeClr val="tx1"/>
                </a:solidFill>
              </a:rPr>
              <a:t>Account OK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bad account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b="1" dirty="0" smtClean="0">
                <a:solidFill>
                  <a:schemeClr val="tx1"/>
                </a:solidFill>
              </a:rPr>
              <a:t>bad password </a:t>
            </a:r>
            <a:r>
              <a:rPr lang="en-US" sz="2000" dirty="0" smtClean="0">
                <a:solidFill>
                  <a:schemeClr val="tx1"/>
                </a:solidFill>
              </a:rPr>
              <a:t>are all different events; so we don't group them under card status.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Allocate each type of event to the object classes that send </a:t>
            </a:r>
            <a:r>
              <a:rPr lang="en-US" sz="2400" dirty="0">
                <a:solidFill>
                  <a:schemeClr val="tx1"/>
                </a:solidFill>
              </a:rPr>
              <a:t>it (output event) and receive it (input </a:t>
            </a:r>
            <a:r>
              <a:rPr lang="en-US" sz="2400" dirty="0" smtClean="0">
                <a:solidFill>
                  <a:schemeClr val="tx1"/>
                </a:solidFill>
              </a:rPr>
              <a:t>event</a:t>
            </a:r>
            <a:r>
              <a:rPr lang="en-US" sz="2400" dirty="0">
                <a:solidFill>
                  <a:schemeClr val="tx1"/>
                </a:solidFill>
              </a:rPr>
              <a:t>). </a:t>
            </a:r>
          </a:p>
          <a:p>
            <a:pPr marL="301943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Identifying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(Next Step)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Construct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chemeClr val="tx1"/>
                </a:solidFill>
              </a:rPr>
              <a:t>event trace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each scenario.</a:t>
            </a:r>
          </a:p>
          <a:p>
            <a:pPr marL="553720" lvl="2"/>
            <a:r>
              <a:rPr lang="en-US" dirty="0" smtClean="0"/>
              <a:t>An event </a:t>
            </a:r>
            <a:r>
              <a:rPr lang="en-US" dirty="0"/>
              <a:t>trace </a:t>
            </a:r>
            <a:r>
              <a:rPr lang="en-US" dirty="0" smtClean="0"/>
              <a:t>is </a:t>
            </a:r>
            <a:r>
              <a:rPr lang="en-US" dirty="0"/>
              <a:t>an ordered list of events between different objects</a:t>
            </a:r>
            <a:r>
              <a:rPr lang="en-US" dirty="0" smtClean="0"/>
              <a:t>.</a:t>
            </a:r>
          </a:p>
          <a:p>
            <a:pPr marL="274320" lvl="1"/>
            <a:r>
              <a:rPr lang="en-US" sz="2400" dirty="0" smtClean="0">
                <a:solidFill>
                  <a:schemeClr val="tx1"/>
                </a:solidFill>
              </a:rPr>
              <a:t>Construct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chemeClr val="tx1"/>
                </a:solidFill>
              </a:rPr>
              <a:t>event flow diagram</a:t>
            </a:r>
            <a:r>
              <a:rPr lang="en-US" sz="2400" dirty="0">
                <a:solidFill>
                  <a:schemeClr val="tx1"/>
                </a:solidFill>
              </a:rPr>
              <a:t> to show the events between a group of classes </a:t>
            </a:r>
            <a:r>
              <a:rPr lang="en-US" sz="2400" dirty="0" smtClean="0">
                <a:solidFill>
                  <a:schemeClr val="tx1"/>
                </a:solidFill>
              </a:rPr>
              <a:t>without </a:t>
            </a:r>
            <a:r>
              <a:rPr lang="en-US" sz="2400" dirty="0">
                <a:solidFill>
                  <a:schemeClr val="tx1"/>
                </a:solidFill>
              </a:rPr>
              <a:t>regard for sequence. </a:t>
            </a:r>
            <a:endParaRPr lang="en-US" sz="2000" dirty="0"/>
          </a:p>
          <a:p>
            <a:pPr marL="553720" lvl="2"/>
            <a:r>
              <a:rPr lang="en-US" dirty="0" smtClean="0"/>
              <a:t>An event flow diagram </a:t>
            </a:r>
            <a:r>
              <a:rPr lang="en-US" dirty="0" smtClean="0"/>
              <a:t>is a summary of</a:t>
            </a:r>
            <a:r>
              <a:rPr lang="en-US" dirty="0" smtClean="0"/>
              <a:t> events between classes without regard for sequence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Identifying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685800" y="381000"/>
            <a:ext cx="9144000" cy="6358752"/>
            <a:chOff x="0" y="500042"/>
            <a:chExt cx="9144000" cy="6358752"/>
          </a:xfrm>
        </p:grpSpPr>
        <p:sp>
          <p:nvSpPr>
            <p:cNvPr id="60" name="Content Placeholder 4"/>
            <p:cNvSpPr txBox="1">
              <a:spLocks/>
            </p:cNvSpPr>
            <p:nvPr/>
          </p:nvSpPr>
          <p:spPr>
            <a:xfrm>
              <a:off x="0" y="500042"/>
              <a:ext cx="9144000" cy="63579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263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663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Symbol" pitchFamily="18" charset="2"/>
                <a:buNone/>
              </a:pPr>
              <a:r>
                <a:rPr lang="en-US" sz="1800" dirty="0" smtClean="0">
                  <a:solidFill>
                    <a:schemeClr val="tx1"/>
                  </a:solidFill>
                </a:rPr>
                <a:t> CUSTOMER 		ATM		      Consortium	                        Bank</a:t>
              </a:r>
            </a:p>
            <a:p>
              <a:pPr>
                <a:buFont typeface="Symbol" pitchFamily="18" charset="2"/>
                <a:buNone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-2822615" y="3821897"/>
              <a:ext cx="6073000" cy="79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-929508" y="3786178"/>
              <a:ext cx="6144438" cy="79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749417" y="3821897"/>
              <a:ext cx="6073000" cy="79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321185" y="3821897"/>
              <a:ext cx="6073000" cy="79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14282" y="1000108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14282" y="1571612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10800000">
              <a:off x="214282" y="1285860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10800000">
              <a:off x="214282" y="2500306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143108" y="1714488"/>
              <a:ext cx="26432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786314" y="1857364"/>
              <a:ext cx="257176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14282" y="2714620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42910" y="785794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Insert card</a:t>
              </a:r>
              <a:endParaRPr 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8596" y="1000108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Request password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0034" y="1285860"/>
              <a:ext cx="1428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Enter password</a:t>
              </a:r>
              <a:endParaRPr lang="en-US" sz="1200" b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rot="10800000">
              <a:off x="4786314" y="2143116"/>
              <a:ext cx="257176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2143108" y="2285992"/>
              <a:ext cx="26432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14282" y="3286124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>
              <a:off x="214282" y="3000372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500298" y="1428736"/>
              <a:ext cx="1857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Verify Account</a:t>
              </a:r>
              <a:endParaRPr lang="en-US" sz="12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43504" y="1571612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Verify card with bank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86380" y="1857364"/>
              <a:ext cx="1428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Bank account OK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14612" y="2000240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Account OK</a:t>
              </a:r>
              <a:endParaRPr lang="en-US" sz="1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1472" y="2214554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Request kind</a:t>
              </a:r>
              <a:endParaRPr lang="en-US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4348" y="2500306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Enter kind</a:t>
              </a:r>
              <a:endParaRPr lang="en-US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8596" y="2714620"/>
              <a:ext cx="1643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Request amount</a:t>
              </a:r>
              <a:endParaRPr lang="en-US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2910" y="3000372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Enter amount</a:t>
              </a:r>
              <a:endParaRPr lang="en-US" sz="1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034" y="4000504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Dispense cash</a:t>
              </a:r>
              <a:endParaRPr lang="en-US" sz="12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58" y="4286256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Request take cash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1472" y="4572008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Take cash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5720" y="4857760"/>
              <a:ext cx="1785950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Request continuation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8596" y="5072074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terminate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2910" y="5357826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Print receipt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4348" y="5643578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Eject card</a:t>
              </a:r>
              <a:endParaRPr lang="en-US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0034" y="5929330"/>
              <a:ext cx="1430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Request take card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4348" y="6215082"/>
              <a:ext cx="850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Take card</a:t>
              </a:r>
              <a:endParaRPr 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8596" y="6429396"/>
              <a:ext cx="1564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Display main screen</a:t>
              </a:r>
              <a:endParaRPr 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714612" y="3143248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Process transaction</a:t>
              </a:r>
              <a:endParaRPr lang="en-US" sz="12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43174" y="3857628"/>
              <a:ext cx="1513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Transaction succeed</a:t>
              </a:r>
              <a:endParaRPr lang="en-US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14942" y="3357562"/>
              <a:ext cx="1907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 bank transaction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14942" y="3643314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Bank transaction succeed</a:t>
              </a:r>
              <a:endParaRPr lang="en-US" sz="1200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rot="10800000">
              <a:off x="214282" y="4286256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>
              <a:off x="214282" y="5143512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>
              <a:off x="214282" y="5643578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14282" y="4572008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14282" y="4857760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143108" y="3429000"/>
              <a:ext cx="26432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786314" y="3643314"/>
              <a:ext cx="257176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4786314" y="3929066"/>
              <a:ext cx="257176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0800000">
              <a:off x="2143108" y="4143380"/>
              <a:ext cx="26432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14282" y="5357826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10800000">
              <a:off x="214282" y="5929330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10800000">
              <a:off x="214282" y="6215082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0800000">
              <a:off x="214282" y="6643710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14282" y="6429396"/>
              <a:ext cx="192882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786050" y="6286520"/>
              <a:ext cx="507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Fig: Event trace for  ATM Scenario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32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58378" cy="6858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            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Fig:  Event Flow Diagram for ATM Scenario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b="1" dirty="0" smtClean="0"/>
              <a:t>		              insert card enter password</a:t>
            </a:r>
            <a:r>
              <a:rPr lang="en-US" sz="1400" dirty="0" smtClean="0"/>
              <a:t>, enter kind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	              enter amount take cash, take card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	              cancel, terminate, continue </a:t>
            </a:r>
          </a:p>
          <a:p>
            <a:pPr>
              <a:buNone/>
            </a:pPr>
            <a:r>
              <a:rPr lang="en-US" sz="1400" dirty="0" smtClean="0"/>
              <a:t>			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                      </a:t>
            </a:r>
            <a:r>
              <a:rPr lang="en-US" sz="1400" b="1" dirty="0" smtClean="0"/>
              <a:t>display main screen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                      unreadable card message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/>
              <a:t>	  </a:t>
            </a:r>
            <a:r>
              <a:rPr lang="en-US" sz="1400" dirty="0" smtClean="0"/>
              <a:t>                     request password, request kind,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/>
              <a:t>	               </a:t>
            </a:r>
            <a:r>
              <a:rPr lang="en-US" sz="1400" dirty="0" smtClean="0"/>
              <a:t>        request amount, canceled message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                     eject card, failure message	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                    </a:t>
            </a:r>
            <a:r>
              <a:rPr lang="en-US" sz="1400" b="1" dirty="0" smtClean="0"/>
              <a:t>dispense cash</a:t>
            </a:r>
            <a:r>
              <a:rPr lang="en-US" sz="1400" dirty="0" smtClean="0"/>
              <a:t>, request take cash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                    request continuation       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                    print receipt, request take card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                    bad account message     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                    bad bank code message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14480" y="1643050"/>
            <a:ext cx="435084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714480" y="1928802"/>
            <a:ext cx="43577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34798" y="1955074"/>
            <a:ext cx="2857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transaction succeed </a:t>
            </a:r>
          </a:p>
          <a:p>
            <a:r>
              <a:rPr lang="en-US" sz="1400" dirty="0" smtClean="0"/>
              <a:t>transaction failed </a:t>
            </a:r>
          </a:p>
          <a:p>
            <a:r>
              <a:rPr lang="en-US" sz="1400" b="1" dirty="0" smtClean="0"/>
              <a:t>Account OK</a:t>
            </a:r>
          </a:p>
          <a:p>
            <a:r>
              <a:rPr lang="en-US" sz="1400" b="1" dirty="0" smtClean="0"/>
              <a:t>Bad account                                                                Bad password                                                         </a:t>
            </a:r>
            <a:r>
              <a:rPr lang="en-US" sz="1400" dirty="0" smtClean="0"/>
              <a:t>Bad bank code 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6232" y="4344905"/>
            <a:ext cx="22145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account                                                              process transaction 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45019" y="5180219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card with bank, process bank transaction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03434" y="6029757"/>
            <a:ext cx="400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bank transaction succeed</a:t>
            </a:r>
            <a:r>
              <a:rPr lang="en-US" sz="1400" dirty="0" smtClean="0"/>
              <a:t>, bank transaction failed, bank account OK bad bank account, bad bank password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4679951" y="3750471"/>
            <a:ext cx="364254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108579" y="3750471"/>
            <a:ext cx="364254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14480" y="6000768"/>
            <a:ext cx="435084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714480" y="5643578"/>
            <a:ext cx="43577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6721" y="1571612"/>
            <a:ext cx="14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429388" y="1524000"/>
            <a:ext cx="71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ATM 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571472" y="5643578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Bank 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6172200" y="565046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Consortium 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6072198" y="1447800"/>
            <a:ext cx="1471602" cy="507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1299" y="1504297"/>
            <a:ext cx="1474915" cy="50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600" y="5562600"/>
            <a:ext cx="1471602" cy="507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96000" y="5574607"/>
            <a:ext cx="1471602" cy="507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prepare a state diagram for each object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class showing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the events the object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receives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and sends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Every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Scenario or event trace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corresponds to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path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through a state diagram.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Organize the sequence of events into a state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diagram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Compare the state diagram for different object to make sure that the event exchange by them match.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The resulting state diagram constitute the DYNAMIC MODEL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Building the State Diagram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8952" y="271442"/>
            <a:ext cx="8091166" cy="6357958"/>
            <a:chOff x="488952" y="500042"/>
            <a:chExt cx="8091166" cy="6357958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954867" y="1270488"/>
              <a:ext cx="1474257" cy="360485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5698067" y="1270488"/>
              <a:ext cx="1231387" cy="58687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259667" y="2071678"/>
              <a:ext cx="1202267" cy="35060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799667" y="2167304"/>
              <a:ext cx="1202267" cy="404440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126067" y="2000240"/>
              <a:ext cx="1507067" cy="50006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837267" y="2853104"/>
              <a:ext cx="1520287" cy="57589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857224" y="3571876"/>
              <a:ext cx="1507067" cy="571504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1024467" y="4330212"/>
              <a:ext cx="1405467" cy="384672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071538" y="5214950"/>
              <a:ext cx="1261518" cy="43193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3361267" y="3538904"/>
              <a:ext cx="1202267" cy="60447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6815667" y="2958612"/>
              <a:ext cx="1405467" cy="25497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3462867" y="4330212"/>
              <a:ext cx="1405467" cy="25497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7018867" y="4066442"/>
              <a:ext cx="999067" cy="362690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3259667" y="5068765"/>
              <a:ext cx="1608667" cy="43193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5901267" y="5068765"/>
              <a:ext cx="1100667" cy="43193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7018867" y="5807319"/>
              <a:ext cx="1202267" cy="40776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28951" y="1246310"/>
              <a:ext cx="151483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 smtClean="0"/>
                <a:t>      Wait for</a:t>
              </a:r>
            </a:p>
            <a:p>
              <a:pPr defTabSz="762000"/>
              <a:r>
                <a:rPr lang="en-US" altLang="zh-TW" sz="1200" b="1" dirty="0" smtClean="0"/>
                <a:t>Network response</a:t>
              </a:r>
              <a:endParaRPr lang="en-US" altLang="zh-TW" sz="1200" b="1" dirty="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670551" y="1246310"/>
              <a:ext cx="100829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Interrupt</a:t>
              </a:r>
            </a:p>
            <a:p>
              <a:pPr defTabSz="762000"/>
              <a:r>
                <a:rPr lang="en-US" altLang="zh-TW" sz="1200" dirty="0" err="1"/>
                <a:t>do:canceled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message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42976" y="2000240"/>
              <a:ext cx="142876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Main </a:t>
              </a:r>
              <a:r>
                <a:rPr lang="en-US" altLang="zh-TW" sz="1200" b="1" dirty="0" smtClean="0"/>
                <a:t>screen </a:t>
              </a:r>
              <a:r>
                <a:rPr lang="en-US" altLang="zh-TW" sz="1200" dirty="0" smtClean="0"/>
                <a:t>do</a:t>
              </a:r>
              <a:r>
                <a:rPr lang="en-US" altLang="zh-TW" sz="1200" dirty="0"/>
                <a:t>: </a:t>
              </a:r>
              <a:r>
                <a:rPr lang="en-US" altLang="zh-TW" sz="1200" dirty="0" err="1" smtClean="0"/>
                <a:t>disp</a:t>
              </a:r>
              <a:r>
                <a:rPr lang="en-US" altLang="zh-TW" sz="1200" dirty="0" smtClean="0"/>
                <a:t> main screen</a:t>
              </a:r>
              <a:r>
                <a:rPr lang="en-US" altLang="zh-TW" sz="1200" dirty="0"/>
                <a:t>	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357554" y="2000240"/>
              <a:ext cx="91691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/>
                <a:t>do: </a:t>
              </a:r>
              <a:r>
                <a:rPr lang="en-US" altLang="zh-TW" sz="1200" dirty="0" smtClean="0"/>
                <a:t>request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password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873751" y="2143125"/>
              <a:ext cx="892874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do:verify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 account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809751" y="2828925"/>
              <a:ext cx="1189429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Unreadable</a:t>
              </a:r>
            </a:p>
            <a:p>
              <a:pPr defTabSz="762000"/>
              <a:r>
                <a:rPr lang="en-US" altLang="zh-TW" sz="1200" dirty="0" err="1"/>
                <a:t>do:unreadable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card message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793751" y="3514725"/>
              <a:ext cx="1368966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Card ejected</a:t>
              </a:r>
            </a:p>
            <a:p>
              <a:pPr defTabSz="762000"/>
              <a:r>
                <a:rPr lang="en-US" altLang="zh-TW" sz="1200" dirty="0"/>
                <a:t>do: eject card;</a:t>
              </a:r>
            </a:p>
            <a:p>
              <a:pPr defTabSz="762000"/>
              <a:r>
                <a:rPr lang="en-US" altLang="zh-TW" sz="1200" dirty="0"/>
                <a:t>request take card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333751" y="3514725"/>
              <a:ext cx="100829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Cancel</a:t>
              </a:r>
            </a:p>
            <a:p>
              <a:pPr defTabSz="762000"/>
              <a:r>
                <a:rPr lang="en-US" altLang="zh-TW" sz="1200" dirty="0" err="1"/>
                <a:t>do:canceled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message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6788152" y="2987187"/>
              <a:ext cx="1231107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/>
                <a:t>do:request kind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6991351" y="4042264"/>
              <a:ext cx="907301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/>
                <a:t>do:request</a:t>
              </a:r>
            </a:p>
            <a:p>
              <a:pPr defTabSz="762000"/>
              <a:r>
                <a:rPr lang="en-US" altLang="zh-TW" sz="1200"/>
                <a:t>   amount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35351" y="4306033"/>
              <a:ext cx="127438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/>
                <a:t>do:bad account </a:t>
              </a:r>
            </a:p>
            <a:p>
              <a:pPr defTabSz="762000"/>
              <a:r>
                <a:rPr lang="en-US" altLang="zh-TW" sz="1200"/>
                <a:t>message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071538" y="4286256"/>
              <a:ext cx="12407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 smtClean="0"/>
                <a:t>Finish</a:t>
              </a:r>
            </a:p>
            <a:p>
              <a:pPr defTabSz="762000"/>
              <a:r>
                <a:rPr lang="en-US" altLang="zh-TW" sz="1200" b="1" dirty="0" smtClean="0"/>
                <a:t> </a:t>
              </a:r>
              <a:r>
                <a:rPr lang="en-US" altLang="zh-TW" sz="1200" dirty="0" err="1" smtClean="0"/>
                <a:t>do:print</a:t>
              </a:r>
              <a:r>
                <a:rPr lang="en-US" altLang="zh-TW" sz="1200" dirty="0" smtClean="0"/>
                <a:t> </a:t>
              </a:r>
              <a:r>
                <a:rPr lang="en-US" altLang="zh-TW" sz="1200" dirty="0"/>
                <a:t>receipt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42976" y="5214950"/>
              <a:ext cx="113813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do:request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continuation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232151" y="5044587"/>
              <a:ext cx="141865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do:dispense</a:t>
              </a:r>
              <a:r>
                <a:rPr lang="en-US" altLang="zh-TW" sz="1200" dirty="0"/>
                <a:t> cash;</a:t>
              </a:r>
            </a:p>
            <a:p>
              <a:pPr defTabSz="762000"/>
              <a:r>
                <a:rPr lang="en-US" altLang="zh-TW" sz="1200" dirty="0"/>
                <a:t>request take cash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873752" y="5044587"/>
              <a:ext cx="97623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do:process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transaction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7092951" y="5783141"/>
              <a:ext cx="93455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do:failure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message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>
              <a:off x="905934" y="1424354"/>
              <a:ext cx="2048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914400" y="1428750"/>
              <a:ext cx="0" cy="2101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499534" y="5222631"/>
              <a:ext cx="524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508000" y="1002323"/>
              <a:ext cx="0" cy="422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16467" y="1002323"/>
              <a:ext cx="7501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8026400" y="1006719"/>
              <a:ext cx="0" cy="1943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6917267" y="1424354"/>
              <a:ext cx="1608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8534399" y="1428750"/>
              <a:ext cx="45719" cy="48577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6000760" y="6286520"/>
              <a:ext cx="2556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V="1">
              <a:off x="6000760" y="5500702"/>
              <a:ext cx="45719" cy="8187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6197599" y="5500701"/>
              <a:ext cx="45719" cy="403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6206067" y="5908431"/>
              <a:ext cx="795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7018867" y="2321169"/>
              <a:ext cx="389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7416800" y="2325565"/>
              <a:ext cx="0" cy="624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 flipV="1">
              <a:off x="6332231" y="1857364"/>
              <a:ext cx="45719" cy="285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478867" y="2215662"/>
              <a:ext cx="1303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478867" y="2373923"/>
              <a:ext cx="1303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650067" y="2215662"/>
              <a:ext cx="592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735667" y="1500174"/>
              <a:ext cx="121689" cy="1307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1785918" y="1500174"/>
              <a:ext cx="0" cy="465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V="1">
              <a:off x="4429124" y="1428735"/>
              <a:ext cx="1285884" cy="45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3657600" y="2431073"/>
              <a:ext cx="0" cy="1099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7010400" y="3222381"/>
              <a:ext cx="0" cy="3604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>
              <a:off x="4563534" y="3587262"/>
              <a:ext cx="2455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V="1">
              <a:off x="7213600" y="3741127"/>
              <a:ext cx="0" cy="325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4563534" y="3745523"/>
              <a:ext cx="26585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H="1">
              <a:off x="6096000" y="2571743"/>
              <a:ext cx="47636" cy="1802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H="1">
              <a:off x="4868334" y="4378569"/>
              <a:ext cx="1236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>
              <a:off x="2328334" y="3745523"/>
              <a:ext cx="1032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2429934" y="4484077"/>
              <a:ext cx="1032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1428728" y="2500306"/>
              <a:ext cx="0" cy="1046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1571604" y="4071942"/>
              <a:ext cx="0" cy="3604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H="1">
              <a:off x="1625597" y="4714883"/>
              <a:ext cx="45719" cy="5000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345267" y="5222631"/>
              <a:ext cx="897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4885267" y="5222631"/>
              <a:ext cx="999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7518400" y="4330212"/>
              <a:ext cx="0" cy="8880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 flipH="1">
              <a:off x="7001934" y="5222631"/>
              <a:ext cx="524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7721600" y="3222381"/>
              <a:ext cx="0" cy="835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8238067" y="5908431"/>
              <a:ext cx="1862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flipV="1">
              <a:off x="8432800" y="3582865"/>
              <a:ext cx="0" cy="2329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H="1">
              <a:off x="8017934" y="3587262"/>
              <a:ext cx="423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V="1">
              <a:off x="8026400" y="3213589"/>
              <a:ext cx="0" cy="378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1142976" y="1142984"/>
              <a:ext cx="1393011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network responds</a:t>
              </a: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571736" y="1714488"/>
              <a:ext cx="89928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insert card</a:t>
              </a:r>
            </a:p>
            <a:p>
              <a:pPr defTabSz="762000"/>
              <a:r>
                <a:rPr lang="en-US" altLang="zh-TW" sz="1200" i="1" dirty="0"/>
                <a:t>[readable]</a:t>
              </a:r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4500562" y="1928802"/>
              <a:ext cx="1231107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enter password</a:t>
              </a: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4552951" y="2406895"/>
              <a:ext cx="1136531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bad password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6429388" y="1857364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cancel</a:t>
              </a: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6280151" y="2512402"/>
              <a:ext cx="985848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account OK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5264151" y="2881679"/>
              <a:ext cx="71975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bad</a:t>
              </a:r>
            </a:p>
            <a:p>
              <a:pPr defTabSz="762000"/>
              <a:r>
                <a:rPr lang="en-US" altLang="zh-TW" sz="1200" i="1"/>
                <a:t>account</a:t>
              </a: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638551" y="2987187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cancel</a:t>
              </a:r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1930400" y="2483827"/>
              <a:ext cx="0" cy="3604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 flipH="1">
              <a:off x="2071670" y="3429000"/>
              <a:ext cx="45719" cy="142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2000232" y="2428868"/>
              <a:ext cx="103393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insert card</a:t>
              </a:r>
            </a:p>
            <a:p>
              <a:pPr defTabSz="762000"/>
              <a:r>
                <a:rPr lang="en-US" altLang="zh-TW" sz="1200" i="1" dirty="0" smtClean="0"/>
                <a:t>[unreadable</a:t>
              </a:r>
              <a:r>
                <a:rPr lang="en-US" altLang="zh-TW" sz="1200" i="1" dirty="0"/>
                <a:t>]</a:t>
              </a:r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895352" y="2776172"/>
              <a:ext cx="48090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take</a:t>
              </a:r>
            </a:p>
            <a:p>
              <a:pPr defTabSz="762000"/>
              <a:r>
                <a:rPr lang="en-US" altLang="zh-TW" sz="1200" i="1"/>
                <a:t>card</a:t>
              </a: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6178551" y="3778495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cancel</a:t>
              </a: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6143636" y="3286124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cancel</a:t>
              </a:r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7286644" y="3429000"/>
              <a:ext cx="53219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enter</a:t>
              </a:r>
            </a:p>
            <a:p>
              <a:pPr defTabSz="762000"/>
              <a:r>
                <a:rPr lang="en-US" altLang="zh-TW" sz="1200" i="1" dirty="0"/>
                <a:t>kind</a:t>
              </a: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6280151" y="4675310"/>
              <a:ext cx="1086837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enter amount</a:t>
              </a:r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7600951" y="5361110"/>
              <a:ext cx="75341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wait 5</a:t>
              </a:r>
            </a:p>
            <a:p>
              <a:pPr defTabSz="762000"/>
              <a:r>
                <a:rPr lang="en-US" altLang="zh-TW" sz="1200" i="1"/>
                <a:t>seconds</a:t>
              </a:r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6076951" y="5994156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cancel</a:t>
              </a:r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4857752" y="4786322"/>
              <a:ext cx="114300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transaction</a:t>
              </a:r>
            </a:p>
            <a:p>
              <a:pPr defTabSz="762000"/>
              <a:r>
                <a:rPr lang="en-US" altLang="zh-TW" sz="1200" i="1" dirty="0"/>
                <a:t>succeed</a:t>
              </a:r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6143636" y="5500702"/>
              <a:ext cx="93294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transaction</a:t>
              </a:r>
            </a:p>
            <a:p>
              <a:pPr defTabSz="762000"/>
              <a:r>
                <a:rPr lang="en-US" altLang="zh-TW" sz="1200" i="1" dirty="0"/>
                <a:t>failed</a:t>
              </a:r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2317751" y="4939079"/>
              <a:ext cx="839975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take cash</a:t>
              </a:r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1714480" y="4714884"/>
              <a:ext cx="82234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terminate</a:t>
              </a:r>
            </a:p>
            <a:p>
              <a:pPr defTabSz="762000"/>
              <a:r>
                <a:rPr lang="en-US" altLang="zh-TW" sz="1200" i="1" dirty="0"/>
                <a:t>cancel</a:t>
              </a:r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88952" y="4728064"/>
              <a:ext cx="761428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continue</a:t>
              </a:r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714348" y="5844902"/>
              <a:ext cx="2358019" cy="10130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network responds =</a:t>
              </a:r>
            </a:p>
            <a:p>
              <a:pPr defTabSz="762000"/>
              <a:r>
                <a:rPr lang="en-US" altLang="zh-TW" sz="1200" i="1" dirty="0"/>
                <a:t>   account OK, bad account</a:t>
              </a:r>
            </a:p>
            <a:p>
              <a:pPr defTabSz="762000"/>
              <a:r>
                <a:rPr lang="en-US" altLang="zh-TW" sz="1200" i="1" dirty="0"/>
                <a:t>   bad bank code, bad password</a:t>
              </a:r>
            </a:p>
            <a:p>
              <a:pPr defTabSz="762000"/>
              <a:r>
                <a:rPr lang="en-US" altLang="zh-TW" sz="1200" i="1" dirty="0"/>
                <a:t>   transaction failed</a:t>
              </a:r>
            </a:p>
            <a:p>
              <a:pPr defTabSz="762000"/>
              <a:r>
                <a:rPr lang="en-US" altLang="zh-TW" sz="1200" i="1" dirty="0"/>
                <a:t>   transaction succeed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14414" y="500042"/>
              <a:ext cx="6215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State Diagram for class ATM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8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4282" y="1639766"/>
            <a:ext cx="8450847" cy="3811477"/>
            <a:chOff x="214282" y="1639766"/>
            <a:chExt cx="8450847" cy="3811477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821267" y="2589335"/>
              <a:ext cx="2607725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970867" y="3802673"/>
              <a:ext cx="2421467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970867" y="2589335"/>
              <a:ext cx="2172769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85786" y="2571744"/>
              <a:ext cx="2470229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dirty="0"/>
                <a:t>do</a:t>
              </a:r>
              <a:r>
                <a:rPr lang="en-US" altLang="zh-TW" sz="1400" dirty="0" smtClean="0"/>
                <a:t>: process </a:t>
              </a:r>
              <a:r>
                <a:rPr lang="en-US" altLang="zh-TW" sz="1400" dirty="0"/>
                <a:t>bank transaction 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143372" y="2571744"/>
              <a:ext cx="1734450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dirty="0"/>
                <a:t>do</a:t>
              </a:r>
              <a:r>
                <a:rPr lang="en-US" altLang="zh-TW" sz="1400" dirty="0" smtClean="0"/>
                <a:t>: verify </a:t>
              </a:r>
              <a:r>
                <a:rPr lang="en-US" altLang="zh-TW" sz="1400" dirty="0"/>
                <a:t>bank code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43372" y="3786190"/>
              <a:ext cx="2090317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dirty="0" smtClean="0"/>
                <a:t>do : verify </a:t>
              </a:r>
              <a:r>
                <a:rPr lang="en-US" altLang="zh-TW" sz="1400" dirty="0"/>
                <a:t>card with bank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056467" y="1639766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49600" y="1745273"/>
              <a:ext cx="0" cy="835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377267" y="1639766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470400" y="1745273"/>
              <a:ext cx="0" cy="835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996951" y="2021133"/>
              <a:ext cx="1734450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i="1"/>
                <a:t>process transaction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552952" y="2073886"/>
              <a:ext cx="1287213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i="1"/>
                <a:t>verify account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072462" y="2643182"/>
              <a:ext cx="592667" cy="307731"/>
              <a:chOff x="8072462" y="2643182"/>
              <a:chExt cx="592667" cy="307731"/>
            </a:xfrm>
          </p:grpSpPr>
          <p:sp>
            <p:nvSpPr>
              <p:cNvPr id="47" name="Oval 15"/>
              <p:cNvSpPr>
                <a:spLocks noChangeArrowheads="1"/>
              </p:cNvSpPr>
              <p:nvPr/>
            </p:nvSpPr>
            <p:spPr bwMode="auto">
              <a:xfrm>
                <a:off x="8275662" y="2748690"/>
                <a:ext cx="186267" cy="967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8" name="Oval 16"/>
              <p:cNvSpPr>
                <a:spLocks noChangeArrowheads="1"/>
              </p:cNvSpPr>
              <p:nvPr/>
            </p:nvSpPr>
            <p:spPr bwMode="auto">
              <a:xfrm>
                <a:off x="8072462" y="2643182"/>
                <a:ext cx="592667" cy="30773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034867" y="3644411"/>
              <a:ext cx="592667" cy="307731"/>
              <a:chOff x="8034867" y="3644411"/>
              <a:chExt cx="592667" cy="307731"/>
            </a:xfrm>
          </p:grpSpPr>
          <p:sp>
            <p:nvSpPr>
              <p:cNvPr id="45" name="Oval 18"/>
              <p:cNvSpPr>
                <a:spLocks noChangeArrowheads="1"/>
              </p:cNvSpPr>
              <p:nvPr/>
            </p:nvSpPr>
            <p:spPr bwMode="auto">
              <a:xfrm>
                <a:off x="8238067" y="3749919"/>
                <a:ext cx="186267" cy="967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6" name="Oval 19"/>
              <p:cNvSpPr>
                <a:spLocks noChangeArrowheads="1"/>
              </p:cNvSpPr>
              <p:nvPr/>
            </p:nvSpPr>
            <p:spPr bwMode="auto">
              <a:xfrm>
                <a:off x="8034867" y="3644411"/>
                <a:ext cx="592667" cy="30773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034867" y="3960935"/>
              <a:ext cx="592667" cy="307731"/>
              <a:chOff x="8034867" y="3960935"/>
              <a:chExt cx="592667" cy="307731"/>
            </a:xfrm>
          </p:grpSpPr>
          <p:sp>
            <p:nvSpPr>
              <p:cNvPr id="43" name="Oval 21"/>
              <p:cNvSpPr>
                <a:spLocks noChangeArrowheads="1"/>
              </p:cNvSpPr>
              <p:nvPr/>
            </p:nvSpPr>
            <p:spPr bwMode="auto">
              <a:xfrm>
                <a:off x="8238067" y="4066443"/>
                <a:ext cx="186267" cy="967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auto">
              <a:xfrm>
                <a:off x="8034867" y="3960935"/>
                <a:ext cx="592667" cy="30773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500694" y="5143512"/>
              <a:ext cx="592667" cy="307731"/>
              <a:chOff x="5500694" y="5143512"/>
              <a:chExt cx="592667" cy="307731"/>
            </a:xfrm>
          </p:grpSpPr>
          <p:sp>
            <p:nvSpPr>
              <p:cNvPr id="41" name="Oval 24"/>
              <p:cNvSpPr>
                <a:spLocks noChangeArrowheads="1"/>
              </p:cNvSpPr>
              <p:nvPr/>
            </p:nvSpPr>
            <p:spPr bwMode="auto">
              <a:xfrm>
                <a:off x="5703894" y="5249020"/>
                <a:ext cx="186267" cy="967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5500694" y="5143512"/>
                <a:ext cx="592667" cy="30773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48467" y="4910504"/>
              <a:ext cx="592667" cy="307731"/>
              <a:chOff x="2548467" y="4910504"/>
              <a:chExt cx="592667" cy="307731"/>
            </a:xfrm>
          </p:grpSpPr>
          <p:sp>
            <p:nvSpPr>
              <p:cNvPr id="39" name="Oval 27"/>
              <p:cNvSpPr>
                <a:spLocks noChangeArrowheads="1"/>
              </p:cNvSpPr>
              <p:nvPr/>
            </p:nvSpPr>
            <p:spPr bwMode="auto">
              <a:xfrm>
                <a:off x="2751667" y="5016012"/>
                <a:ext cx="186267" cy="967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2548467" y="4910504"/>
                <a:ext cx="592667" cy="30773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26067" y="4910504"/>
              <a:ext cx="592667" cy="307731"/>
              <a:chOff x="1126067" y="4910504"/>
              <a:chExt cx="592667" cy="307731"/>
            </a:xfrm>
          </p:grpSpPr>
          <p:sp>
            <p:nvSpPr>
              <p:cNvPr id="37" name="Oval 30"/>
              <p:cNvSpPr>
                <a:spLocks noChangeArrowheads="1"/>
              </p:cNvSpPr>
              <p:nvPr/>
            </p:nvSpPr>
            <p:spPr bwMode="auto">
              <a:xfrm>
                <a:off x="1329267" y="5016012"/>
                <a:ext cx="186267" cy="9671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" name="Oval 31"/>
              <p:cNvSpPr>
                <a:spLocks noChangeArrowheads="1"/>
              </p:cNvSpPr>
              <p:nvPr/>
            </p:nvSpPr>
            <p:spPr bwMode="auto">
              <a:xfrm>
                <a:off x="1126067" y="4910504"/>
                <a:ext cx="592667" cy="30773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6143636" y="2760337"/>
              <a:ext cx="1928826" cy="45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6409267" y="3851031"/>
              <a:ext cx="1608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6409267" y="4062046"/>
              <a:ext cx="1608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4673600" y="2905858"/>
              <a:ext cx="0" cy="8880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 flipH="1">
              <a:off x="5745481" y="4119196"/>
              <a:ext cx="45719" cy="1024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 flipV="1">
              <a:off x="2844800" y="2897066"/>
              <a:ext cx="0" cy="2013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1422400" y="2897066"/>
              <a:ext cx="0" cy="2013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" name="Rectangle 40"/>
            <p:cNvSpPr>
              <a:spLocks noChangeArrowheads="1"/>
            </p:cNvSpPr>
            <p:nvPr/>
          </p:nvSpPr>
          <p:spPr bwMode="auto">
            <a:xfrm>
              <a:off x="6072198" y="2357430"/>
              <a:ext cx="2500330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n-US" altLang="zh-TW" sz="1400" dirty="0"/>
                <a:t>[bad code</a:t>
              </a:r>
              <a:r>
                <a:rPr lang="en-US" altLang="zh-TW" sz="1400" dirty="0" smtClean="0"/>
                <a:t>]/</a:t>
              </a:r>
              <a:r>
                <a:rPr lang="en-US" altLang="zh-TW" sz="1400" i="1" dirty="0" smtClean="0"/>
                <a:t> </a:t>
              </a:r>
              <a:r>
                <a:rPr lang="en-US" altLang="zh-TW" sz="1400" i="1" dirty="0"/>
                <a:t>bad bank code</a:t>
              </a:r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4654551" y="3181717"/>
              <a:ext cx="1117295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/>
                <a:t>[good code]</a:t>
              </a:r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6429388" y="3357562"/>
              <a:ext cx="164468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i="1" dirty="0"/>
                <a:t>bad bank </a:t>
              </a:r>
              <a:r>
                <a:rPr lang="en-US" altLang="zh-TW" sz="1400" i="1" dirty="0" smtClean="0"/>
                <a:t>account/</a:t>
              </a:r>
            </a:p>
            <a:p>
              <a:pPr defTabSz="762000"/>
              <a:r>
                <a:rPr lang="en-US" altLang="zh-TW" sz="1400" i="1" dirty="0" smtClean="0"/>
                <a:t> </a:t>
              </a:r>
              <a:r>
                <a:rPr lang="en-US" altLang="zh-TW" sz="1400" i="1" dirty="0"/>
                <a:t>bad account</a:t>
              </a: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6357950" y="4071942"/>
              <a:ext cx="1734450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i="1" dirty="0"/>
                <a:t>bad bank password</a:t>
              </a:r>
            </a:p>
            <a:p>
              <a:pPr defTabSz="762000"/>
              <a:r>
                <a:rPr lang="en-US" altLang="zh-TW" sz="1400" i="1" dirty="0"/>
                <a:t>/ bad password</a:t>
              </a:r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5715008" y="4714884"/>
              <a:ext cx="2641750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dirty="0"/>
                <a:t>bank account OK / account OK</a:t>
              </a:r>
            </a:p>
          </p:txBody>
        </p:sp>
        <p:sp>
          <p:nvSpPr>
            <p:cNvPr id="35" name="Rectangle 45"/>
            <p:cNvSpPr>
              <a:spLocks noChangeArrowheads="1"/>
            </p:cNvSpPr>
            <p:nvPr/>
          </p:nvSpPr>
          <p:spPr bwMode="auto">
            <a:xfrm>
              <a:off x="214282" y="3429000"/>
              <a:ext cx="1973298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i="1" dirty="0"/>
                <a:t>bank transaction failed</a:t>
              </a:r>
            </a:p>
            <a:p>
              <a:pPr defTabSz="762000"/>
              <a:r>
                <a:rPr lang="en-US" altLang="zh-TW" sz="1400" i="1" dirty="0"/>
                <a:t>/ transaction failed</a:t>
              </a:r>
            </a:p>
          </p:txBody>
        </p:sp>
        <p:sp>
          <p:nvSpPr>
            <p:cNvPr id="36" name="Rectangle 46"/>
            <p:cNvSpPr>
              <a:spLocks noChangeArrowheads="1"/>
            </p:cNvSpPr>
            <p:nvPr/>
          </p:nvSpPr>
          <p:spPr bwMode="auto">
            <a:xfrm>
              <a:off x="1606551" y="4236794"/>
              <a:ext cx="2212145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400" i="1"/>
                <a:t>bank transaction succeed</a:t>
              </a:r>
            </a:p>
            <a:p>
              <a:pPr defTabSz="762000"/>
              <a:r>
                <a:rPr lang="en-US" altLang="zh-TW" sz="1400" i="1"/>
                <a:t>/ transaction succeed</a:t>
              </a:r>
            </a:p>
          </p:txBody>
        </p:sp>
      </p:grpSp>
      <p:sp>
        <p:nvSpPr>
          <p:cNvPr id="49" name="Rectangle 2"/>
          <p:cNvSpPr>
            <a:spLocks noGrp="1" noChangeArrowheads="1"/>
          </p:cNvSpPr>
          <p:nvPr>
            <p:ph idx="1"/>
          </p:nvPr>
        </p:nvSpPr>
        <p:spPr>
          <a:xfrm>
            <a:off x="0" y="300038"/>
            <a:ext cx="8858280" cy="949399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altLang="zh-TW" sz="1400" u="sn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Tx/>
              <a:buNone/>
            </a:pP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FontTx/>
              <a:buNone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 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  for  class  Consortium:</a:t>
            </a:r>
          </a:p>
          <a:p>
            <a:pPr>
              <a:buFontTx/>
              <a:buNone/>
            </a:pP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Tx/>
              <a:buNone/>
            </a:pP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Dynamic </a:t>
            </a:r>
            <a:r>
              <a:rPr lang="en-US" b="1" dirty="0" smtClean="0">
                <a:solidFill>
                  <a:schemeClr val="tx1"/>
                </a:solidFill>
              </a:rPr>
              <a:t>Modeling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Preparing a scenario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Identifying Events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Building a State Diagram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Functional </a:t>
            </a:r>
            <a:r>
              <a:rPr lang="en-US" b="1" dirty="0" smtClean="0">
                <a:solidFill>
                  <a:schemeClr val="tx1"/>
                </a:solidFill>
              </a:rPr>
              <a:t>Modeling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Identifying Input and Output Values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Building a Data Flow Diagram</a:t>
            </a:r>
            <a:endParaRPr lang="en-US" dirty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7352" y="1639766"/>
            <a:ext cx="8240182" cy="3578469"/>
            <a:chOff x="387352" y="1639766"/>
            <a:chExt cx="8240182" cy="3578469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821267" y="2589335"/>
              <a:ext cx="2827867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970867" y="3802673"/>
              <a:ext cx="2421467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970867" y="2589335"/>
              <a:ext cx="2319867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42976" y="2571744"/>
              <a:ext cx="187070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do</a:t>
              </a:r>
              <a:r>
                <a:rPr lang="en-US" altLang="zh-TW" sz="1600" dirty="0" smtClean="0"/>
                <a:t>: update </a:t>
              </a:r>
              <a:r>
                <a:rPr lang="en-US" altLang="zh-TW" sz="1600" dirty="0"/>
                <a:t>account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000496" y="2571744"/>
              <a:ext cx="2414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do</a:t>
              </a:r>
              <a:r>
                <a:rPr lang="en-US" altLang="zh-TW" sz="1600" dirty="0" smtClean="0"/>
                <a:t>: verify </a:t>
              </a:r>
              <a:r>
                <a:rPr lang="en-US" altLang="zh-TW" sz="1600" dirty="0"/>
                <a:t>card number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43372" y="3786190"/>
              <a:ext cx="189314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do</a:t>
              </a:r>
              <a:r>
                <a:rPr lang="en-US" altLang="zh-TW" sz="1600" dirty="0" smtClean="0"/>
                <a:t>: verify </a:t>
              </a:r>
              <a:r>
                <a:rPr lang="en-US" altLang="zh-TW" sz="1600" dirty="0"/>
                <a:t>password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056467" y="1639766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49600" y="1745273"/>
              <a:ext cx="0" cy="835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377267" y="1639766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470400" y="1745273"/>
              <a:ext cx="0" cy="835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551" y="2021133"/>
              <a:ext cx="246381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i="1" dirty="0"/>
                <a:t>process bank transaction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429124" y="1714488"/>
              <a:ext cx="205344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i="1" dirty="0"/>
                <a:t>verify card with bank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8238067" y="2694843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8034867" y="2589335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8238067" y="3802673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034867" y="3697165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698067" y="5016012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5494867" y="4910504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751667" y="5016012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2548467" y="4910504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1329267" y="5016012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126067" y="4910504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307667" y="2743200"/>
              <a:ext cx="17102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409267" y="3851031"/>
              <a:ext cx="1608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4673600" y="2905858"/>
              <a:ext cx="0" cy="8880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5791200" y="4119196"/>
              <a:ext cx="0" cy="782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2844800" y="2897066"/>
              <a:ext cx="0" cy="2013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1422400" y="2897066"/>
              <a:ext cx="0" cy="2013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6286512" y="2143116"/>
              <a:ext cx="1917193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[invalid]</a:t>
              </a:r>
            </a:p>
            <a:p>
              <a:pPr defTabSz="762000"/>
              <a:r>
                <a:rPr lang="en-US" altLang="zh-TW" sz="1600" dirty="0"/>
                <a:t>/</a:t>
              </a:r>
              <a:r>
                <a:rPr lang="en-US" altLang="zh-TW" sz="1600" i="1" dirty="0"/>
                <a:t> bad bank account</a:t>
              </a: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4654551" y="3181717"/>
              <a:ext cx="71814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/>
                <a:t>[valid]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6215074" y="3286124"/>
              <a:ext cx="2075890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[invalid]</a:t>
              </a:r>
              <a:endParaRPr lang="en-US" altLang="zh-TW" sz="1600" i="1" dirty="0"/>
            </a:p>
            <a:p>
              <a:pPr defTabSz="762000"/>
              <a:r>
                <a:rPr lang="en-US" altLang="zh-TW" sz="1600" i="1" dirty="0"/>
                <a:t>/ bad bank password</a:t>
              </a: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5772151" y="4342302"/>
              <a:ext cx="187230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[valid]</a:t>
              </a:r>
            </a:p>
            <a:p>
              <a:pPr defTabSz="762000"/>
              <a:r>
                <a:rPr lang="en-US" altLang="zh-TW" sz="1600" dirty="0"/>
                <a:t>/</a:t>
              </a:r>
              <a:r>
                <a:rPr lang="en-US" altLang="zh-TW" sz="1600" i="1" dirty="0"/>
                <a:t> bank account OK</a:t>
              </a: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387352" y="3550994"/>
              <a:ext cx="2234587" cy="828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/>
                <a:t>[failure]</a:t>
              </a:r>
            </a:p>
            <a:p>
              <a:pPr defTabSz="762000"/>
              <a:r>
                <a:rPr lang="en-US" altLang="zh-TW" sz="1600" i="1"/>
                <a:t>bank transaction failed</a:t>
              </a:r>
            </a:p>
            <a:p>
              <a:pPr defTabSz="762000"/>
              <a:endParaRPr lang="en-US" altLang="zh-TW" sz="1600" i="1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1606551" y="4236794"/>
              <a:ext cx="2624117" cy="828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/>
                <a:t>[success]</a:t>
              </a:r>
              <a:endParaRPr lang="en-US" altLang="zh-TW" sz="1600" i="1"/>
            </a:p>
            <a:p>
              <a:pPr defTabSz="762000"/>
              <a:r>
                <a:rPr lang="en-US" altLang="zh-TW" sz="1600" i="1"/>
                <a:t>/ bank transaction succeed</a:t>
              </a:r>
            </a:p>
            <a:p>
              <a:pPr defTabSz="762000"/>
              <a:endParaRPr lang="en-US" altLang="zh-TW" sz="1600" i="1"/>
            </a:p>
          </p:txBody>
        </p:sp>
      </p:grpSp>
      <p:sp>
        <p:nvSpPr>
          <p:cNvPr id="39" name="Rectangle 2"/>
          <p:cNvSpPr>
            <a:spLocks noGrp="1" noChangeArrowheads="1"/>
          </p:cNvSpPr>
          <p:nvPr>
            <p:ph idx="1"/>
          </p:nvPr>
        </p:nvSpPr>
        <p:spPr>
          <a:xfrm>
            <a:off x="277254" y="260648"/>
            <a:ext cx="8572560" cy="6332682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FontTx/>
              <a:buNone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 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  for  class  Bank:</a:t>
            </a:r>
          </a:p>
          <a:p>
            <a:pPr>
              <a:buFontTx/>
              <a:buNone/>
            </a:pP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Tx/>
              <a:buNone/>
            </a:pP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functional model specifies the results of a computation without specifying how or when they are computed.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shows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values are computed, without regard to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sequencing, decisions, or object structure.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shows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values depend on which other values and the functions that relate them.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Functional dependencies can be explained with data flow diagrams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Functional </a:t>
            </a:r>
            <a:r>
              <a:rPr lang="en-US" dirty="0">
                <a:solidFill>
                  <a:schemeClr val="tx1"/>
                </a:solidFill>
              </a:rPr>
              <a:t>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processes on a data flow diagram correspond to activities in a state diagram of the classes.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Functional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182115"/>
            <a:ext cx="171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4114800"/>
            <a:ext cx="1855915" cy="50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5657" y="3997449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enter password</a:t>
            </a:r>
            <a:endParaRPr lang="en-US" dirty="0"/>
          </a:p>
        </p:txBody>
      </p:sp>
      <p:sp>
        <p:nvSpPr>
          <p:cNvPr id="7" name="Line 35"/>
          <p:cNvSpPr>
            <a:spLocks noChangeShapeType="1"/>
          </p:cNvSpPr>
          <p:nvPr/>
        </p:nvSpPr>
        <p:spPr bwMode="auto">
          <a:xfrm>
            <a:off x="2084515" y="4413418"/>
            <a:ext cx="23350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" name="Oval 7"/>
          <p:cNvSpPr/>
          <p:nvPr/>
        </p:nvSpPr>
        <p:spPr>
          <a:xfrm>
            <a:off x="4419600" y="3918118"/>
            <a:ext cx="23622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: verify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057400" y="4551447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0"/>
          <p:cNvSpPr>
            <a:spLocks noChangeArrowheads="1"/>
          </p:cNvSpPr>
          <p:nvPr/>
        </p:nvSpPr>
        <p:spPr bwMode="auto">
          <a:xfrm>
            <a:off x="2245657" y="4587647"/>
            <a:ext cx="156132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b="1" dirty="0"/>
              <a:t>bad password</a:t>
            </a:r>
          </a:p>
        </p:txBody>
      </p:sp>
      <p:sp>
        <p:nvSpPr>
          <p:cNvPr id="11" name="Rectangle 82"/>
          <p:cNvSpPr>
            <a:spLocks noChangeArrowheads="1"/>
          </p:cNvSpPr>
          <p:nvPr/>
        </p:nvSpPr>
        <p:spPr bwMode="auto">
          <a:xfrm>
            <a:off x="6882097" y="3997449"/>
            <a:ext cx="131125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b="1" dirty="0"/>
              <a:t>account OK</a:t>
            </a: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6808915" y="4384538"/>
            <a:ext cx="155919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2864994" y="5535044"/>
            <a:ext cx="341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62000"/>
            <a:r>
              <a:rPr lang="en-US" altLang="zh-TW" b="1" dirty="0" smtClean="0"/>
              <a:t>Fig: Abstract DFD of ATM system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2422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flows on a data flow diagram correspond to objects or attribute values in an object diagram.</a:t>
            </a:r>
          </a:p>
          <a:p>
            <a:pPr lvl="1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Balance, account type, account Number are attributes of Account objects 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 : name, age, weight are attributes of Person objects.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Functional Modeling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0" y="5181600"/>
            <a:ext cx="4156364" cy="1524000"/>
            <a:chOff x="457200" y="5181600"/>
            <a:chExt cx="4156364" cy="1524000"/>
          </a:xfrm>
        </p:grpSpPr>
        <p:sp>
          <p:nvSpPr>
            <p:cNvPr id="4" name="Rectangle 3"/>
            <p:cNvSpPr/>
            <p:nvPr/>
          </p:nvSpPr>
          <p:spPr>
            <a:xfrm>
              <a:off x="1565564" y="5181600"/>
              <a:ext cx="1939636" cy="152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65564" y="5638800"/>
              <a:ext cx="193963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27910" y="5181600"/>
              <a:ext cx="1662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Account	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5782270"/>
              <a:ext cx="4156364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b="1" dirty="0" err="1" smtClean="0"/>
                <a:t>Ac_type</a:t>
              </a:r>
              <a:r>
                <a:rPr lang="en-US" b="1" dirty="0" smtClean="0"/>
                <a:t>: </a:t>
              </a:r>
              <a:r>
                <a:rPr lang="en-US" b="1" dirty="0"/>
                <a:t>string</a:t>
              </a:r>
            </a:p>
            <a:p>
              <a:pPr algn="ctr"/>
              <a:r>
                <a:rPr lang="en-US" b="1" dirty="0" smtClean="0"/>
                <a:t>Balance: double</a:t>
              </a:r>
            </a:p>
            <a:p>
              <a:pPr algn="ctr"/>
              <a:r>
                <a:rPr lang="en-US" b="1" dirty="0" err="1" smtClean="0"/>
                <a:t>Ac_No</a:t>
              </a:r>
              <a:r>
                <a:rPr lang="en-US" b="1" dirty="0" smtClean="0"/>
                <a:t>: integer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Steps performed in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Building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Functional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input and output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values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Build data flow diagrams showing functional dependencies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Describe functions.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Identify constraints.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Specify optimization criteria.</a:t>
            </a: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Functional Modeling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should begin by listing the input and output values.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 and output values are parameters of events between the system and the outside world.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Examine the problem statement to find any input or output values that you missed.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Identify the input and output values</a:t>
            </a:r>
          </a:p>
        </p:txBody>
      </p:sp>
    </p:spTree>
    <p:extLst>
      <p:ext uri="{BB962C8B-B14F-4D97-AF65-F5344CB8AC3E}">
        <p14:creationId xmlns:p14="http://schemas.microsoft.com/office/powerpoint/2010/main" val="32228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685800"/>
            <a:ext cx="7620000" cy="4881265"/>
            <a:chOff x="990600" y="685800"/>
            <a:chExt cx="7620000" cy="4881265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371600" y="914400"/>
              <a:ext cx="1143000" cy="7334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Cash Card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990600" y="3389322"/>
              <a:ext cx="1447800" cy="8191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CUSTOMER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5029200" y="1636722"/>
              <a:ext cx="1600200" cy="9906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ATM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14"/>
            <p:cNvSpPr>
              <a:spLocks noChangeShapeType="1"/>
            </p:cNvSpPr>
            <p:nvPr/>
          </p:nvSpPr>
          <p:spPr bwMode="auto">
            <a:xfrm flipV="1">
              <a:off x="2438400" y="2246322"/>
              <a:ext cx="2581275" cy="12287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" name="AutoShape 13"/>
            <p:cNvSpPr>
              <a:spLocks noChangeShapeType="1"/>
            </p:cNvSpPr>
            <p:nvPr/>
          </p:nvSpPr>
          <p:spPr bwMode="auto">
            <a:xfrm flipH="1">
              <a:off x="2438400" y="2398722"/>
              <a:ext cx="2581275" cy="120967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AutoShape 12"/>
            <p:cNvSpPr>
              <a:spLocks noChangeShapeType="1"/>
            </p:cNvSpPr>
            <p:nvPr/>
          </p:nvSpPr>
          <p:spPr bwMode="auto">
            <a:xfrm>
              <a:off x="2514600" y="1179522"/>
              <a:ext cx="2533650" cy="93345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6858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62025" algn="l"/>
                </a:tabLst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62025" algn="l"/>
                </a:tabLst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Bank code, card code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0600" y="2286000"/>
              <a:ext cx="2971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62025" algn="l"/>
                </a:tabLst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     Password, transaction                           kind , Acc type, amount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62025" algn="l"/>
                </a:tabLst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	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3236922"/>
              <a:ext cx="388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Cash ,receipt,</a:t>
              </a:r>
            </a:p>
            <a:p>
              <a:pPr lvl="0"/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messages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rot="14714501">
              <a:off x="4253360" y="1529022"/>
              <a:ext cx="3374483" cy="223415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97180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System boundary</a:t>
              </a:r>
            </a:p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0" y="5105400"/>
              <a:ext cx="632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 smtClean="0"/>
                <a:t>Input and output values for ATM system</a:t>
              </a:r>
              <a:endParaRPr lang="en-US" sz="2400" u="sng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029200" y="1371600"/>
              <a:ext cx="1633159" cy="163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9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We construct a DFD showing how each output value is computed from the input value.</a:t>
            </a:r>
          </a:p>
          <a:p>
            <a:r>
              <a:rPr lang="en-US" dirty="0">
                <a:solidFill>
                  <a:schemeClr val="tx1"/>
                </a:solidFill>
              </a:rPr>
              <a:t>DFD is constructed in layers.</a:t>
            </a:r>
          </a:p>
          <a:p>
            <a:r>
              <a:rPr lang="en-US" dirty="0">
                <a:solidFill>
                  <a:schemeClr val="tx1"/>
                </a:solidFill>
              </a:rPr>
              <a:t>The top layer may consist of a single process, or perhaps one process each to gather inputs, compute values, and generate outputs.</a:t>
            </a:r>
          </a:p>
          <a:p>
            <a:r>
              <a:rPr lang="en-US" dirty="0">
                <a:solidFill>
                  <a:schemeClr val="tx1"/>
                </a:solidFill>
              </a:rPr>
              <a:t>Within each layer, we work backward from each output value to determine the function that computes it.</a:t>
            </a:r>
          </a:p>
          <a:p>
            <a:r>
              <a:rPr lang="en-US" dirty="0">
                <a:solidFill>
                  <a:schemeClr val="tx1"/>
                </a:solidFill>
              </a:rPr>
              <a:t>When we see that the inputs to the operation are inputs to the entire diagram, we are done.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Building Data Flow Diagrams</a:t>
            </a:r>
          </a:p>
        </p:txBody>
      </p:sp>
    </p:spTree>
    <p:extLst>
      <p:ext uri="{BB962C8B-B14F-4D97-AF65-F5344CB8AC3E}">
        <p14:creationId xmlns:p14="http://schemas.microsoft.com/office/powerpoint/2010/main" val="261097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57200" y="609600"/>
            <a:ext cx="8305800" cy="5276910"/>
            <a:chOff x="152400" y="609600"/>
            <a:chExt cx="8305800" cy="5276910"/>
          </a:xfrm>
        </p:grpSpPr>
        <p:sp>
          <p:nvSpPr>
            <p:cNvPr id="22" name="Oval 21"/>
            <p:cNvSpPr/>
            <p:nvPr/>
          </p:nvSpPr>
          <p:spPr>
            <a:xfrm>
              <a:off x="2057400" y="2514600"/>
              <a:ext cx="1524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inputs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484276"/>
              <a:ext cx="2079625" cy="11437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Perform transaction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934200" y="2514600"/>
              <a:ext cx="1524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 outputs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2400" y="1219200"/>
              <a:ext cx="1295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Cash card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447800" y="1752600"/>
              <a:ext cx="1066800" cy="762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6"/>
              <a:endCxn id="23" idx="2"/>
            </p:cNvCxnSpPr>
            <p:nvPr/>
          </p:nvCxnSpPr>
          <p:spPr>
            <a:xfrm>
              <a:off x="3581400" y="2895600"/>
              <a:ext cx="533400" cy="1605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24" idx="2"/>
            </p:cNvCxnSpPr>
            <p:nvPr/>
          </p:nvCxnSpPr>
          <p:spPr>
            <a:xfrm flipV="1">
              <a:off x="6194425" y="2933700"/>
              <a:ext cx="739775" cy="1224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114800" y="609600"/>
              <a:ext cx="1600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Accounts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4191000" y="1905000"/>
              <a:ext cx="1219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343400" y="4495800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24" idx="4"/>
              <a:endCxn id="31" idx="3"/>
            </p:cNvCxnSpPr>
            <p:nvPr/>
          </p:nvCxnSpPr>
          <p:spPr>
            <a:xfrm flipH="1">
              <a:off x="5867400" y="3352800"/>
              <a:ext cx="1828800" cy="1524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1" idx="1"/>
            </p:cNvCxnSpPr>
            <p:nvPr/>
          </p:nvCxnSpPr>
          <p:spPr>
            <a:xfrm flipH="1" flipV="1">
              <a:off x="3124200" y="3276600"/>
              <a:ext cx="1219200" cy="1600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33600" y="16002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Bank code,</a:t>
              </a:r>
            </a:p>
            <a:p>
              <a:r>
                <a:rPr lang="en-US" dirty="0" smtClean="0"/>
                <a:t>card code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05400" y="1981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42672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Messages, cash, receipt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9200" y="3962400"/>
              <a:ext cx="297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Password , transaction kind, amount, account type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endCxn id="23" idx="0"/>
            </p:cNvCxnSpPr>
            <p:nvPr/>
          </p:nvCxnSpPr>
          <p:spPr>
            <a:xfrm>
              <a:off x="4877595" y="1265870"/>
              <a:ext cx="277018" cy="12184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71800" y="5486400"/>
              <a:ext cx="518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 smtClean="0"/>
                <a:t>Top level data flow diagram for ATM</a:t>
              </a:r>
              <a:endParaRPr lang="en-US" sz="20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2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expand each non-trivial process in the top level diagram into a lower level data flow diagram.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 the second level processes still contain non-trivial processes, they can be expanded.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Building Data Flow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7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Describes </a:t>
            </a:r>
            <a:r>
              <a:rPr lang="en-US" dirty="0">
                <a:solidFill>
                  <a:srgbClr val="000000"/>
                </a:solidFill>
              </a:rPr>
              <a:t>the time-dependent behavior  of the system and the objects in </a:t>
            </a:r>
            <a:r>
              <a:rPr lang="en-US" dirty="0" smtClean="0">
                <a:solidFill>
                  <a:srgbClr val="000000"/>
                </a:solidFill>
              </a:rPr>
              <a:t>it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Examines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events </a:t>
            </a:r>
            <a:r>
              <a:rPr lang="en-US" dirty="0">
                <a:solidFill>
                  <a:srgbClr val="000000"/>
                </a:solidFill>
              </a:rPr>
              <a:t>- externally visible stimuli and </a:t>
            </a:r>
            <a:r>
              <a:rPr lang="en-US" dirty="0" smtClean="0">
                <a:solidFill>
                  <a:srgbClr val="000000"/>
                </a:solidFill>
              </a:rPr>
              <a:t>responses.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Summarize </a:t>
            </a:r>
            <a:r>
              <a:rPr lang="en-US" dirty="0">
                <a:solidFill>
                  <a:srgbClr val="000000"/>
                </a:solidFill>
              </a:rPr>
              <a:t>permissible </a:t>
            </a:r>
            <a:r>
              <a:rPr lang="en-US" b="1" dirty="0">
                <a:solidFill>
                  <a:srgbClr val="000000"/>
                </a:solidFill>
              </a:rPr>
              <a:t>event sequences </a:t>
            </a:r>
            <a:r>
              <a:rPr lang="en-US" dirty="0">
                <a:solidFill>
                  <a:srgbClr val="000000"/>
                </a:solidFill>
              </a:rPr>
              <a:t>for each object with a state </a:t>
            </a:r>
            <a:r>
              <a:rPr lang="en-US" dirty="0" smtClean="0">
                <a:solidFill>
                  <a:srgbClr val="000000"/>
                </a:solidFill>
              </a:rPr>
              <a:t>diagram.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Insignificant </a:t>
            </a:r>
            <a:r>
              <a:rPr lang="en-US" dirty="0">
                <a:solidFill>
                  <a:srgbClr val="000000"/>
                </a:solidFill>
              </a:rPr>
              <a:t>for  a purely static data repository, such as a database.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Important </a:t>
            </a:r>
            <a:r>
              <a:rPr lang="en-US" dirty="0">
                <a:solidFill>
                  <a:srgbClr val="000000"/>
                </a:solidFill>
              </a:rPr>
              <a:t>for the</a:t>
            </a:r>
            <a:r>
              <a:rPr lang="en-US" b="1" dirty="0">
                <a:solidFill>
                  <a:srgbClr val="000000"/>
                </a:solidFill>
              </a:rPr>
              <a:t> interactive systems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Modeling</a:t>
            </a:r>
          </a:p>
        </p:txBody>
      </p:sp>
    </p:spTree>
    <p:extLst>
      <p:ext uri="{BB962C8B-B14F-4D97-AF65-F5344CB8AC3E}">
        <p14:creationId xmlns:p14="http://schemas.microsoft.com/office/powerpoint/2010/main" val="39500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28600"/>
            <a:ext cx="9372600" cy="6629400"/>
            <a:chOff x="0" y="228600"/>
            <a:chExt cx="9372600" cy="6629400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228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Consortium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371600" y="228600"/>
              <a:ext cx="12192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71600" y="609600"/>
              <a:ext cx="1295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600200" y="990600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95400" y="1371600"/>
              <a:ext cx="14478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 bank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9" idx="2"/>
            </p:cNvCxnSpPr>
            <p:nvPr/>
          </p:nvCxnSpPr>
          <p:spPr>
            <a:xfrm flipV="1">
              <a:off x="0" y="1638300"/>
              <a:ext cx="12954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0" y="11430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Bank code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219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Bad bank code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76600" y="2209800"/>
              <a:ext cx="14478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 card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3200400"/>
              <a:ext cx="1752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password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endCxn id="13" idx="2"/>
            </p:cNvCxnSpPr>
            <p:nvPr/>
          </p:nvCxnSpPr>
          <p:spPr>
            <a:xfrm flipV="1">
              <a:off x="0" y="2476500"/>
              <a:ext cx="32766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4" idx="2"/>
            </p:cNvCxnSpPr>
            <p:nvPr/>
          </p:nvCxnSpPr>
          <p:spPr>
            <a:xfrm>
              <a:off x="0" y="3505200"/>
              <a:ext cx="5486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276600" y="4191000"/>
              <a:ext cx="1600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 account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629400" y="5334000"/>
              <a:ext cx="1676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account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endCxn id="17" idx="2"/>
            </p:cNvCxnSpPr>
            <p:nvPr/>
          </p:nvCxnSpPr>
          <p:spPr>
            <a:xfrm flipV="1">
              <a:off x="0" y="4457700"/>
              <a:ext cx="3276600" cy="381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00800" y="4572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Account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400800" y="4572000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77000" y="4876800"/>
              <a:ext cx="914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6775966" y="5111234"/>
              <a:ext cx="469662" cy="794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86600" y="4953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1000" y="4800600"/>
              <a:ext cx="137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Transaction  failed</a:t>
              </a:r>
            </a:p>
            <a:p>
              <a:endParaRPr lang="en-US" dirty="0"/>
            </a:p>
          </p:txBody>
        </p:sp>
        <p:cxnSp>
          <p:nvCxnSpPr>
            <p:cNvPr id="26" name="Straight Arrow Connector 25"/>
            <p:cNvCxnSpPr>
              <a:endCxn id="18" idx="2"/>
            </p:cNvCxnSpPr>
            <p:nvPr/>
          </p:nvCxnSpPr>
          <p:spPr>
            <a:xfrm>
              <a:off x="0" y="5562600"/>
              <a:ext cx="6629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0" y="2133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Card code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0" y="3124200"/>
              <a:ext cx="2057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password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0" y="4114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Account type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0" y="5181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Amount ,transaction kind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620000" y="5791200"/>
              <a:ext cx="152400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20000" y="59436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cash ,receipt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67000" y="1752600"/>
              <a:ext cx="91440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29000" y="1752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Bank 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48200" y="2590800"/>
              <a:ext cx="129540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638800" y="2514600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Card authorization password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9000" y="3124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Bad password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4" idx="3"/>
              <a:endCxn id="17" idx="7"/>
            </p:cNvCxnSpPr>
            <p:nvPr/>
          </p:nvCxnSpPr>
          <p:spPr>
            <a:xfrm rot="5400000">
              <a:off x="4918566" y="3444617"/>
              <a:ext cx="548389" cy="11006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flipH="1">
              <a:off x="5867400" y="4038600"/>
              <a:ext cx="1402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Bad account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8200" y="2057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Invalid card code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endCxn id="20" idx="1"/>
            </p:cNvCxnSpPr>
            <p:nvPr/>
          </p:nvCxnSpPr>
          <p:spPr>
            <a:xfrm>
              <a:off x="4800600" y="4572000"/>
              <a:ext cx="1600200" cy="1846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90600" y="6211669"/>
              <a:ext cx="655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Data flow diagram for ATM perform transaction process</a:t>
              </a:r>
            </a:p>
            <a:p>
              <a:endParaRPr lang="en-US" dirty="0"/>
            </a:p>
          </p:txBody>
        </p:sp>
        <p:cxnSp>
          <p:nvCxnSpPr>
            <p:cNvPr id="43" name="Straight Arrow Connector 42"/>
            <p:cNvCxnSpPr>
              <a:stCxn id="9" idx="6"/>
            </p:cNvCxnSpPr>
            <p:nvPr/>
          </p:nvCxnSpPr>
          <p:spPr>
            <a:xfrm>
              <a:off x="2743200" y="1638300"/>
              <a:ext cx="4191000" cy="3810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</p:cNvCxnSpPr>
            <p:nvPr/>
          </p:nvCxnSpPr>
          <p:spPr>
            <a:xfrm flipV="1">
              <a:off x="4724400" y="2438400"/>
              <a:ext cx="2362200" cy="3810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4" idx="6"/>
            </p:cNvCxnSpPr>
            <p:nvPr/>
          </p:nvCxnSpPr>
          <p:spPr>
            <a:xfrm>
              <a:off x="7239000" y="3505200"/>
              <a:ext cx="1905000" cy="1588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6"/>
            </p:cNvCxnSpPr>
            <p:nvPr/>
          </p:nvCxnSpPr>
          <p:spPr>
            <a:xfrm>
              <a:off x="4876800" y="4457700"/>
              <a:ext cx="3962400" cy="3810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429000" y="3505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accounts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18" idx="6"/>
            </p:cNvCxnSpPr>
            <p:nvPr/>
          </p:nvCxnSpPr>
          <p:spPr>
            <a:xfrm>
              <a:off x="8305800" y="5562600"/>
              <a:ext cx="838200" cy="1588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Object Model</a:t>
            </a:r>
            <a:r>
              <a:rPr lang="en-US" dirty="0">
                <a:solidFill>
                  <a:schemeClr val="tx1"/>
                </a:solidFill>
              </a:rPr>
              <a:t>, the </a:t>
            </a:r>
            <a:r>
              <a:rPr lang="en-US" b="1" dirty="0">
                <a:solidFill>
                  <a:schemeClr val="tx1"/>
                </a:solidFill>
              </a:rPr>
              <a:t>Dynamic Model</a:t>
            </a:r>
            <a:r>
              <a:rPr lang="en-US" dirty="0">
                <a:solidFill>
                  <a:schemeClr val="tx1"/>
                </a:solidFill>
              </a:rPr>
              <a:t>, and the </a:t>
            </a:r>
            <a:r>
              <a:rPr lang="en-US" b="1" dirty="0">
                <a:solidFill>
                  <a:schemeClr val="tx1"/>
                </a:solidFill>
              </a:rPr>
              <a:t>Functional Model </a:t>
            </a:r>
            <a:r>
              <a:rPr lang="en-US" dirty="0">
                <a:solidFill>
                  <a:schemeClr val="tx1"/>
                </a:solidFill>
              </a:rPr>
              <a:t>are complementary to each other for a complete Object-Oriented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Object modelling develops the </a:t>
            </a:r>
            <a:r>
              <a:rPr lang="en-US" b="1" dirty="0">
                <a:solidFill>
                  <a:schemeClr val="tx1"/>
                </a:solidFill>
              </a:rPr>
              <a:t>static structure </a:t>
            </a:r>
            <a:r>
              <a:rPr lang="en-US" dirty="0">
                <a:solidFill>
                  <a:schemeClr val="tx1"/>
                </a:solidFill>
              </a:rPr>
              <a:t>of the software system in terms of </a:t>
            </a:r>
            <a:r>
              <a:rPr lang="en-US" b="1" dirty="0">
                <a:solidFill>
                  <a:schemeClr val="tx1"/>
                </a:solidFill>
              </a:rPr>
              <a:t>objects</a:t>
            </a:r>
            <a:r>
              <a:rPr lang="en-US" dirty="0">
                <a:solidFill>
                  <a:schemeClr val="tx1"/>
                </a:solidFill>
              </a:rPr>
              <a:t>. Thus it shows the “doers” of a system.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Dynamic Modelling develops the temporal </a:t>
            </a:r>
            <a:r>
              <a:rPr lang="en-US" b="1" dirty="0">
                <a:solidFill>
                  <a:schemeClr val="tx1"/>
                </a:solidFill>
              </a:rPr>
              <a:t>behavior</a:t>
            </a:r>
            <a:r>
              <a:rPr lang="en-US" dirty="0">
                <a:solidFill>
                  <a:schemeClr val="tx1"/>
                </a:solidFill>
              </a:rPr>
              <a:t> of the objects in response to external </a:t>
            </a:r>
            <a:r>
              <a:rPr lang="en-US" b="1" dirty="0">
                <a:solidFill>
                  <a:schemeClr val="tx1"/>
                </a:solidFill>
              </a:rPr>
              <a:t>events</a:t>
            </a:r>
            <a:r>
              <a:rPr lang="en-US" dirty="0">
                <a:solidFill>
                  <a:schemeClr val="tx1"/>
                </a:solidFill>
              </a:rPr>
              <a:t>. It shows the </a:t>
            </a:r>
            <a:r>
              <a:rPr lang="en-US" b="1" dirty="0">
                <a:solidFill>
                  <a:schemeClr val="tx1"/>
                </a:solidFill>
              </a:rPr>
              <a:t>sequences of operations </a:t>
            </a:r>
            <a:r>
              <a:rPr lang="en-US" dirty="0">
                <a:solidFill>
                  <a:schemeClr val="tx1"/>
                </a:solidFill>
              </a:rPr>
              <a:t>performed on the objects.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Functional model gives an </a:t>
            </a:r>
            <a:r>
              <a:rPr lang="en-US" b="1" dirty="0" smtClean="0">
                <a:solidFill>
                  <a:schemeClr val="tx1"/>
                </a:solidFill>
              </a:rPr>
              <a:t>overview</a:t>
            </a:r>
            <a:r>
              <a:rPr lang="en-US" dirty="0" smtClean="0">
                <a:solidFill>
                  <a:schemeClr val="tx1"/>
                </a:solidFill>
              </a:rPr>
              <a:t> of what </a:t>
            </a:r>
            <a:r>
              <a:rPr lang="en-US" dirty="0">
                <a:solidFill>
                  <a:schemeClr val="tx1"/>
                </a:solidFill>
              </a:rPr>
              <a:t>the system should do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Relationship between Object, Dynamic and Functional Model </a:t>
            </a:r>
          </a:p>
        </p:txBody>
      </p:sp>
    </p:spTree>
    <p:extLst>
      <p:ext uri="{BB962C8B-B14F-4D97-AF65-F5344CB8AC3E}">
        <p14:creationId xmlns:p14="http://schemas.microsoft.com/office/powerpoint/2010/main" val="386422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Steps for Constructing a Dynamic Model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scenarios </a:t>
            </a:r>
            <a:r>
              <a:rPr lang="en-US" dirty="0">
                <a:solidFill>
                  <a:schemeClr val="tx1"/>
                </a:solidFill>
              </a:rPr>
              <a:t>for typical interaction sequences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Identifying events </a:t>
            </a:r>
            <a:r>
              <a:rPr lang="en-US" dirty="0">
                <a:solidFill>
                  <a:schemeClr val="tx1"/>
                </a:solidFill>
              </a:rPr>
              <a:t>between </a:t>
            </a:r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Prepare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event trace for each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scenario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Construct  </a:t>
            </a:r>
            <a:r>
              <a:rPr lang="en-US" b="1" dirty="0">
                <a:solidFill>
                  <a:schemeClr val="tx1"/>
                </a:solidFill>
              </a:rPr>
              <a:t>state diagrams </a:t>
            </a:r>
            <a:r>
              <a:rPr lang="en-US" dirty="0">
                <a:solidFill>
                  <a:schemeClr val="tx1"/>
                </a:solidFill>
              </a:rPr>
              <a:t>representing permissible event sequences for objects.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Match events between objects to verify consistency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Dynamic Modeling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create an ATM system where customer can withdraw cash from his account.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Scenario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b="1" dirty="0">
                <a:solidFill>
                  <a:schemeClr val="tx1"/>
                </a:solidFill>
              </a:rPr>
              <a:t>sequence of </a:t>
            </a:r>
            <a:r>
              <a:rPr lang="en-US" b="1" dirty="0" smtClean="0">
                <a:solidFill>
                  <a:schemeClr val="tx1"/>
                </a:solidFill>
              </a:rPr>
              <a:t>events.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shows </a:t>
            </a:r>
            <a:r>
              <a:rPr lang="en-US" dirty="0">
                <a:solidFill>
                  <a:schemeClr val="tx1"/>
                </a:solidFill>
              </a:rPr>
              <a:t>the major interactions, external display formats and information exchanges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Prepare a sequence of events for a system to get a feel of the expected system behavior.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Preparing a Scenario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Prepare Scenarios for the Following cases: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1. </a:t>
            </a:r>
            <a:r>
              <a:rPr lang="en-US" b="1" dirty="0" smtClean="0">
                <a:solidFill>
                  <a:schemeClr val="tx1"/>
                </a:solidFill>
              </a:rPr>
              <a:t>Normal case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Interactions without  any unusual inputs or error conditions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2. </a:t>
            </a:r>
            <a:r>
              <a:rPr lang="en-US" b="1" dirty="0" smtClean="0">
                <a:solidFill>
                  <a:schemeClr val="tx1"/>
                </a:solidFill>
              </a:rPr>
              <a:t>Error case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Including invalid values and failures to respond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3.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Special case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Interactions with omitted input sequences, maximum and minimum values and repeated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Preparing a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ask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insert card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card.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accepts the card and reads it’s serial number.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request for PIN;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 the PIN.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verifies the serial no and PIN with consortium; it checks 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with BANK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“39” and notifies the ATM of acceptance.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asks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kind of transaction;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 withdrawal.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asks for the Amount;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Amount.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asks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CONSORTIUM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process the transaction; the consortium passes the request  to the bank, bank eventually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confirm success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return a new account balance.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dispenses cash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cash.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print the receipt and eject the card;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them.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ATM asks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insert a card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E.g. : Normal ATM scenario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18253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An </a:t>
            </a:r>
            <a:r>
              <a:rPr lang="en-US" sz="2800" b="1" dirty="0">
                <a:solidFill>
                  <a:schemeClr val="tx1"/>
                </a:solidFill>
              </a:rPr>
              <a:t>event</a:t>
            </a:r>
            <a:r>
              <a:rPr lang="en-US" sz="2800" dirty="0">
                <a:solidFill>
                  <a:schemeClr val="tx1"/>
                </a:solidFill>
              </a:rPr>
              <a:t> occurs whenever </a:t>
            </a:r>
            <a:r>
              <a:rPr lang="en-US" sz="2800" b="1" dirty="0">
                <a:solidFill>
                  <a:schemeClr val="tx1"/>
                </a:solidFill>
              </a:rPr>
              <a:t>information is exchanged </a:t>
            </a:r>
            <a:r>
              <a:rPr lang="en-US" sz="2800" dirty="0">
                <a:solidFill>
                  <a:schemeClr val="tx1"/>
                </a:solidFill>
              </a:rPr>
              <a:t>between an object in the system and an outside </a:t>
            </a:r>
            <a:r>
              <a:rPr lang="en-US" sz="2800" dirty="0" smtClean="0">
                <a:solidFill>
                  <a:schemeClr val="tx1"/>
                </a:solidFill>
              </a:rPr>
              <a:t>agent(</a:t>
            </a:r>
            <a:r>
              <a:rPr lang="en-US" sz="2800" dirty="0" err="1" smtClean="0">
                <a:solidFill>
                  <a:schemeClr val="tx1"/>
                </a:solidFill>
              </a:rPr>
              <a:t>e.g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CUSTOMER)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information values exchanged are parameters of the </a:t>
            </a:r>
            <a:r>
              <a:rPr lang="en-US" sz="2800" dirty="0" smtClean="0">
                <a:solidFill>
                  <a:schemeClr val="tx1"/>
                </a:solidFill>
              </a:rPr>
              <a:t>event.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E.g. : The </a:t>
            </a:r>
            <a:r>
              <a:rPr lang="en-US" sz="2800" i="1" dirty="0">
                <a:solidFill>
                  <a:schemeClr val="tx1"/>
                </a:solidFill>
              </a:rPr>
              <a:t>event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password-entered </a:t>
            </a:r>
            <a:r>
              <a:rPr lang="en-US" sz="2800" dirty="0">
                <a:solidFill>
                  <a:schemeClr val="tx1"/>
                </a:solidFill>
              </a:rPr>
              <a:t>has the </a:t>
            </a:r>
            <a:r>
              <a:rPr lang="en-US" sz="2800" i="1" dirty="0">
                <a:solidFill>
                  <a:schemeClr val="tx1"/>
                </a:solidFill>
              </a:rPr>
              <a:t>password </a:t>
            </a:r>
            <a:r>
              <a:rPr lang="en-US" sz="2800" dirty="0">
                <a:solidFill>
                  <a:schemeClr val="tx1"/>
                </a:solidFill>
              </a:rPr>
              <a:t>value as a </a:t>
            </a:r>
            <a:r>
              <a:rPr lang="en-US" sz="2800" dirty="0" smtClean="0">
                <a:solidFill>
                  <a:schemeClr val="tx1"/>
                </a:solidFill>
              </a:rPr>
              <a:t>parameter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Events </a:t>
            </a:r>
            <a:r>
              <a:rPr lang="en-US" sz="2800" dirty="0">
                <a:solidFill>
                  <a:schemeClr val="tx1"/>
                </a:solidFill>
              </a:rPr>
              <a:t>with no parameters are </a:t>
            </a:r>
            <a:r>
              <a:rPr lang="en-US" sz="2800" dirty="0" smtClean="0">
                <a:solidFill>
                  <a:schemeClr val="tx1"/>
                </a:solidFill>
              </a:rPr>
              <a:t>also meaningful </a:t>
            </a:r>
            <a:r>
              <a:rPr lang="en-US" sz="2800" dirty="0">
                <a:solidFill>
                  <a:schemeClr val="tx1"/>
                </a:solidFill>
              </a:rPr>
              <a:t>and even </a:t>
            </a:r>
            <a:r>
              <a:rPr lang="en-US" sz="2800" dirty="0" smtClean="0">
                <a:solidFill>
                  <a:schemeClr val="tx1"/>
                </a:solidFill>
              </a:rPr>
              <a:t>common.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E.g. : Pressing a button (Yes/No Button)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For </a:t>
            </a:r>
            <a:r>
              <a:rPr lang="en-US" sz="2800" dirty="0">
                <a:solidFill>
                  <a:schemeClr val="tx1"/>
                </a:solidFill>
              </a:rPr>
              <a:t>each event, </a:t>
            </a:r>
            <a:r>
              <a:rPr lang="en-US" sz="2800" dirty="0" smtClean="0">
                <a:solidFill>
                  <a:schemeClr val="tx1"/>
                </a:solidFill>
              </a:rPr>
              <a:t>we identify </a:t>
            </a:r>
            <a:r>
              <a:rPr lang="en-US" sz="2800" dirty="0">
                <a:solidFill>
                  <a:schemeClr val="tx1"/>
                </a:solidFill>
              </a:rPr>
              <a:t>the actor (user, system, or other external agent) that caused the event and the parameters of the event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Preparing a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1996</Words>
  <Application>Microsoft Office PowerPoint</Application>
  <PresentationFormat>On-screen Show (4:3)</PresentationFormat>
  <Paragraphs>367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標楷體</vt:lpstr>
      <vt:lpstr>Arial</vt:lpstr>
      <vt:lpstr>Calibri</vt:lpstr>
      <vt:lpstr>Candara</vt:lpstr>
      <vt:lpstr>Symbol</vt:lpstr>
      <vt:lpstr>Times New Roman</vt:lpstr>
      <vt:lpstr>Wingdings</vt:lpstr>
      <vt:lpstr>Waveform</vt:lpstr>
      <vt:lpstr>Analysis</vt:lpstr>
      <vt:lpstr>Contents</vt:lpstr>
      <vt:lpstr>Dynamic Modeling</vt:lpstr>
      <vt:lpstr>Dynamic Modeling</vt:lpstr>
      <vt:lpstr>Problem Statement:</vt:lpstr>
      <vt:lpstr>Preparing a Scenario</vt:lpstr>
      <vt:lpstr>Preparing a Scenario</vt:lpstr>
      <vt:lpstr>E.g. : Normal ATM scenario </vt:lpstr>
      <vt:lpstr>Preparing a Scenario</vt:lpstr>
      <vt:lpstr>E.g. : ATM scenario with exceptions</vt:lpstr>
      <vt:lpstr>Identifying Events</vt:lpstr>
      <vt:lpstr>Identifying Events</vt:lpstr>
      <vt:lpstr>Identifying Events</vt:lpstr>
      <vt:lpstr>Identifying Events</vt:lpstr>
      <vt:lpstr>PowerPoint Presentation</vt:lpstr>
      <vt:lpstr>PowerPoint Presentation</vt:lpstr>
      <vt:lpstr>Building the State Diagram</vt:lpstr>
      <vt:lpstr>PowerPoint Presentation</vt:lpstr>
      <vt:lpstr>PowerPoint Presentation</vt:lpstr>
      <vt:lpstr>PowerPoint Presentation</vt:lpstr>
      <vt:lpstr>Functional Modeling</vt:lpstr>
      <vt:lpstr>Functional Modeling</vt:lpstr>
      <vt:lpstr>Functional Modeling</vt:lpstr>
      <vt:lpstr>Functional Modeling</vt:lpstr>
      <vt:lpstr>Identify the input and output values</vt:lpstr>
      <vt:lpstr>PowerPoint Presentation</vt:lpstr>
      <vt:lpstr>Building Data Flow Diagrams</vt:lpstr>
      <vt:lpstr>PowerPoint Presentation</vt:lpstr>
      <vt:lpstr>Building Data Flow Diagrams</vt:lpstr>
      <vt:lpstr>PowerPoint Presentation</vt:lpstr>
      <vt:lpstr>Relationship between Object, Dynamic and Functional Model </vt:lpstr>
      <vt:lpstr>THANK YOU</vt:lpstr>
    </vt:vector>
  </TitlesOfParts>
  <Company>SAC, Shillong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kyrsh01</dc:creator>
  <cp:lastModifiedBy>Peace</cp:lastModifiedBy>
  <cp:revision>123</cp:revision>
  <dcterms:created xsi:type="dcterms:W3CDTF">2016-05-26T07:18:55Z</dcterms:created>
  <dcterms:modified xsi:type="dcterms:W3CDTF">2016-05-29T07:47:48Z</dcterms:modified>
</cp:coreProperties>
</file>