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0" r:id="rId5"/>
    <p:sldId id="258" r:id="rId6"/>
    <p:sldId id="259" r:id="rId7"/>
    <p:sldId id="268" r:id="rId8"/>
    <p:sldId id="267" r:id="rId9"/>
    <p:sldId id="264" r:id="rId10"/>
    <p:sldId id="265" r:id="rId11"/>
    <p:sldId id="266" r:id="rId12"/>
    <p:sldId id="269" r:id="rId13"/>
    <p:sldId id="260" r:id="rId14"/>
    <p:sldId id="271" r:id="rId15"/>
    <p:sldId id="26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istory_of_programming_langu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 ASSIGNMENT	</a:t>
            </a:r>
          </a:p>
        </p:txBody>
      </p:sp>
    </p:spTree>
    <p:extLst>
      <p:ext uri="{BB962C8B-B14F-4D97-AF65-F5344CB8AC3E}">
        <p14:creationId xmlns:p14="http://schemas.microsoft.com/office/powerpoint/2010/main" val="20549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Mangal" panose="02040503050203030202" pitchFamily="18" charset="0"/>
              </a:rPr>
              <a:t>The process of deriving </a:t>
            </a:r>
            <a:r>
              <a:rPr lang="en-US" dirty="0">
                <a:cs typeface="Mangal" panose="02040503050203030202" pitchFamily="18" charset="0"/>
              </a:rPr>
              <a:t>a </a:t>
            </a:r>
            <a:r>
              <a:rPr lang="en-US" dirty="0">
                <a:solidFill>
                  <a:srgbClr val="FFFF00"/>
                </a:solidFill>
                <a:cs typeface="Mangal" panose="02040503050203030202" pitchFamily="18" charset="0"/>
              </a:rPr>
              <a:t>new class </a:t>
            </a:r>
            <a:r>
              <a:rPr lang="en-US" dirty="0" smtClean="0">
                <a:cs typeface="Mangal" panose="02040503050203030202" pitchFamily="18" charset="0"/>
              </a:rPr>
              <a:t>from an </a:t>
            </a:r>
            <a:r>
              <a:rPr lang="en-US" dirty="0" smtClean="0">
                <a:solidFill>
                  <a:srgbClr val="00B050"/>
                </a:solidFill>
                <a:cs typeface="Mangal" panose="02040503050203030202" pitchFamily="18" charset="0"/>
              </a:rPr>
              <a:t>old class</a:t>
            </a:r>
            <a:r>
              <a:rPr lang="en-US" dirty="0" smtClean="0">
                <a:cs typeface="Mangal" panose="02040503050203030202" pitchFamily="18" charset="0"/>
              </a:rPr>
              <a:t>.</a:t>
            </a:r>
          </a:p>
          <a:p>
            <a:r>
              <a:rPr lang="en-US" dirty="0">
                <a:cs typeface="Mangal" panose="02040503050203030202" pitchFamily="18" charset="0"/>
              </a:rPr>
              <a:t>The </a:t>
            </a:r>
            <a:r>
              <a:rPr lang="en-US" dirty="0">
                <a:solidFill>
                  <a:srgbClr val="00B050"/>
                </a:solidFill>
                <a:cs typeface="Mangal" panose="02040503050203030202" pitchFamily="18" charset="0"/>
              </a:rPr>
              <a:t>old class </a:t>
            </a:r>
            <a:r>
              <a:rPr lang="en-US" dirty="0">
                <a:cs typeface="Mangal" panose="02040503050203030202" pitchFamily="18" charset="0"/>
              </a:rPr>
              <a:t>is </a:t>
            </a:r>
            <a:r>
              <a:rPr lang="en-US" dirty="0" smtClean="0">
                <a:cs typeface="Mangal" panose="02040503050203030202" pitchFamily="18" charset="0"/>
              </a:rPr>
              <a:t>known as </a:t>
            </a:r>
            <a:r>
              <a:rPr lang="en-US" dirty="0">
                <a:cs typeface="Mangal" panose="02040503050203030202" pitchFamily="18" charset="0"/>
              </a:rPr>
              <a:t>the </a:t>
            </a:r>
            <a:r>
              <a:rPr lang="en-US" dirty="0">
                <a:solidFill>
                  <a:srgbClr val="00B050"/>
                </a:solidFill>
                <a:cs typeface="Mangal" panose="02040503050203030202" pitchFamily="18" charset="0"/>
              </a:rPr>
              <a:t>base class </a:t>
            </a:r>
            <a:r>
              <a:rPr lang="en-US" dirty="0">
                <a:cs typeface="Mangal" panose="02040503050203030202" pitchFamily="18" charset="0"/>
              </a:rPr>
              <a:t>and the </a:t>
            </a:r>
            <a:r>
              <a:rPr lang="en-US" dirty="0" smtClean="0">
                <a:solidFill>
                  <a:srgbClr val="FFFF00"/>
                </a:solidFill>
                <a:cs typeface="Mangal" panose="02040503050203030202" pitchFamily="18" charset="0"/>
              </a:rPr>
              <a:t>new class </a:t>
            </a:r>
            <a:r>
              <a:rPr lang="en-US" dirty="0">
                <a:cs typeface="Mangal" panose="02040503050203030202" pitchFamily="18" charset="0"/>
              </a:rPr>
              <a:t>is </a:t>
            </a:r>
            <a:r>
              <a:rPr lang="en-US" dirty="0" smtClean="0">
                <a:cs typeface="Mangal" panose="02040503050203030202" pitchFamily="18" charset="0"/>
              </a:rPr>
              <a:t>called </a:t>
            </a:r>
            <a:r>
              <a:rPr lang="en-US" dirty="0" smtClean="0">
                <a:solidFill>
                  <a:srgbClr val="FFFF00"/>
                </a:solidFill>
                <a:cs typeface="Mangal" panose="02040503050203030202" pitchFamily="18" charset="0"/>
              </a:rPr>
              <a:t>derived </a:t>
            </a:r>
            <a:r>
              <a:rPr lang="en-US" dirty="0">
                <a:solidFill>
                  <a:srgbClr val="FFFF00"/>
                </a:solidFill>
                <a:cs typeface="Mangal" panose="02040503050203030202" pitchFamily="18" charset="0"/>
              </a:rPr>
              <a:t>class </a:t>
            </a:r>
            <a:r>
              <a:rPr lang="en-US" dirty="0">
                <a:cs typeface="Mangal" panose="02040503050203030202" pitchFamily="18" charset="0"/>
              </a:rPr>
              <a:t>or </a:t>
            </a:r>
            <a:r>
              <a:rPr lang="en-US" dirty="0">
                <a:solidFill>
                  <a:srgbClr val="FFFF00"/>
                </a:solidFill>
                <a:cs typeface="Mangal" panose="02040503050203030202" pitchFamily="18" charset="0"/>
              </a:rPr>
              <a:t>subclass</a:t>
            </a:r>
            <a:r>
              <a:rPr lang="en-US" dirty="0">
                <a:cs typeface="Mangal" panose="02040503050203030202" pitchFamily="18" charset="0"/>
              </a:rPr>
              <a:t>.</a:t>
            </a:r>
          </a:p>
          <a:p>
            <a:r>
              <a:rPr lang="en-US" dirty="0"/>
              <a:t>The derived class inherits all the </a:t>
            </a:r>
            <a:r>
              <a:rPr lang="en-US" dirty="0" smtClean="0"/>
              <a:t>properties </a:t>
            </a:r>
            <a:r>
              <a:rPr lang="en-US" dirty="0"/>
              <a:t>of the base class.</a:t>
            </a:r>
          </a:p>
          <a:p>
            <a:r>
              <a:rPr lang="en-US" dirty="0"/>
              <a:t>The base class is unchanged by this process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ermits </a:t>
            </a:r>
            <a:r>
              <a:rPr lang="en-US" dirty="0"/>
              <a:t>code reusability.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– Forms.</a:t>
            </a:r>
          </a:p>
          <a:p>
            <a:r>
              <a:rPr lang="en-US" dirty="0" smtClean="0"/>
              <a:t>An Operation(function) may have different behavior in different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26000" y="1105990"/>
            <a:ext cx="1705106" cy="2232593"/>
            <a:chOff x="4711700" y="2469131"/>
            <a:chExt cx="2273300" cy="2976562"/>
          </a:xfrm>
        </p:grpSpPr>
        <p:sp>
          <p:nvSpPr>
            <p:cNvPr id="5" name="Rectangle 4"/>
            <p:cNvSpPr/>
            <p:nvPr/>
          </p:nvSpPr>
          <p:spPr>
            <a:xfrm>
              <a:off x="4711700" y="2469131"/>
              <a:ext cx="2273300" cy="62251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SHAPE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11700" y="3091644"/>
              <a:ext cx="2273300" cy="93164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MEMBERS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1700" y="4023293"/>
              <a:ext cx="2273300" cy="14224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Draw()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16100" y="3938090"/>
            <a:ext cx="1705106" cy="2232593"/>
            <a:chOff x="4711700" y="2469131"/>
            <a:chExt cx="2273300" cy="2976562"/>
          </a:xfrm>
        </p:grpSpPr>
        <p:sp>
          <p:nvSpPr>
            <p:cNvPr id="9" name="Rectangle 8"/>
            <p:cNvSpPr/>
            <p:nvPr/>
          </p:nvSpPr>
          <p:spPr>
            <a:xfrm>
              <a:off x="4711700" y="2469131"/>
              <a:ext cx="2273300" cy="62251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Circle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1700" y="3091644"/>
              <a:ext cx="2273300" cy="93164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MEMBERS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1700" y="4023293"/>
              <a:ext cx="2273300" cy="14224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Draw(circle)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74000" y="3938090"/>
            <a:ext cx="1705106" cy="2232593"/>
            <a:chOff x="4711700" y="2469131"/>
            <a:chExt cx="2273300" cy="2976562"/>
          </a:xfrm>
        </p:grpSpPr>
        <p:sp>
          <p:nvSpPr>
            <p:cNvPr id="13" name="Rectangle 12"/>
            <p:cNvSpPr/>
            <p:nvPr/>
          </p:nvSpPr>
          <p:spPr>
            <a:xfrm>
              <a:off x="4711700" y="2469131"/>
              <a:ext cx="2273300" cy="62251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11700" y="3091644"/>
              <a:ext cx="2273300" cy="93164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MEMBERS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11700" y="4023293"/>
              <a:ext cx="2273300" cy="14224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Draw(box)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6531106" y="3338583"/>
            <a:ext cx="1342894" cy="59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21206" y="3338129"/>
            <a:ext cx="1304794" cy="5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FOR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of my Interest: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Open Source Software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(...)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Robotics and AI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Image </a:t>
            </a:r>
            <a:r>
              <a:rPr lang="en-US" dirty="0" smtClean="0">
                <a:solidFill>
                  <a:schemeClr val="accent1"/>
                </a:solidFill>
              </a:rPr>
              <a:t>Processing and Data mining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5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en.wikipedia.org/wiki/History_of_programming_languages</a:t>
            </a:r>
            <a:endParaRPr lang="en-US" dirty="0" smtClean="0"/>
          </a:p>
          <a:p>
            <a:r>
              <a:rPr lang="en-US" dirty="0" smtClean="0"/>
              <a:t>Books: </a:t>
            </a:r>
          </a:p>
          <a:p>
            <a:pPr lvl="1"/>
            <a:r>
              <a:rPr lang="en-US" dirty="0" smtClean="0"/>
              <a:t>OOP in C++ by N. </a:t>
            </a:r>
            <a:r>
              <a:rPr lang="en-US" dirty="0" err="1" smtClean="0"/>
              <a:t>Barkakati</a:t>
            </a:r>
            <a:endParaRPr lang="en-US" dirty="0" smtClean="0"/>
          </a:p>
          <a:p>
            <a:pPr lvl="1"/>
            <a:r>
              <a:rPr lang="en-US" dirty="0" smtClean="0"/>
              <a:t>OOP with C++ E. </a:t>
            </a:r>
            <a:r>
              <a:rPr lang="en-US" dirty="0" err="1" smtClean="0"/>
              <a:t>Balagurusamy</a:t>
            </a:r>
            <a:endParaRPr lang="en-US" dirty="0" smtClean="0"/>
          </a:p>
          <a:p>
            <a:pPr lvl="1"/>
            <a:r>
              <a:rPr lang="en-US" dirty="0" smtClean="0"/>
              <a:t>OOAD by G. </a:t>
            </a:r>
            <a:r>
              <a:rPr lang="en-US" dirty="0" err="1" smtClean="0"/>
              <a:t>Booch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HISTORY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4481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HISTORY </a:t>
            </a:r>
            <a:r>
              <a:rPr lang="en-US" dirty="0"/>
              <a:t>OF PROGRAMMING LANGUAGES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05283"/>
              </p:ext>
            </p:extLst>
          </p:nvPr>
        </p:nvGraphicFramePr>
        <p:xfrm>
          <a:off x="810000" y="2222500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Gen Programming</a:t>
                      </a:r>
                      <a:r>
                        <a:rPr lang="en-US" baseline="0" dirty="0" smtClean="0"/>
                        <a:t> Language (1954-58)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FORTRAN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Mathematical expressions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ALGOL 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Mathematical expressions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Flowmatic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Mathematical expressions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7135"/>
              </p:ext>
            </p:extLst>
          </p:nvPr>
        </p:nvGraphicFramePr>
        <p:xfrm>
          <a:off x="810000" y="3797300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Gen Programming</a:t>
                      </a:r>
                      <a:r>
                        <a:rPr lang="en-US" baseline="0" dirty="0" smtClean="0"/>
                        <a:t> Language (1959-61)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Features </a:t>
                      </a:r>
                      <a:r>
                        <a:rPr lang="en-US" dirty="0" err="1" smtClean="0"/>
                        <a:t>inroduced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FORTRAN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Subroutines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ALGOL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structure, data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handling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929545"/>
              </p:ext>
            </p:extLst>
          </p:nvPr>
        </p:nvGraphicFramePr>
        <p:xfrm>
          <a:off x="810000" y="5374640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 Programming</a:t>
                      </a:r>
                      <a:r>
                        <a:rPr lang="en-US" baseline="0" dirty="0" smtClean="0"/>
                        <a:t> Language (1962-70)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successor to ALGOL 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ALGOL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Rigorous successor to ALGOL 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Classes, data abstraction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HISTORY </a:t>
            </a:r>
            <a:r>
              <a:rPr lang="en-US" dirty="0"/>
              <a:t>OF PROGRAMMING LANGUAGES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577293"/>
              </p:ext>
            </p:extLst>
          </p:nvPr>
        </p:nvGraphicFramePr>
        <p:xfrm>
          <a:off x="810000" y="2222500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 Gap</a:t>
                      </a:r>
                      <a:r>
                        <a:rPr lang="en-US" baseline="0" dirty="0" smtClean="0"/>
                        <a:t> (1970-80)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Efficient; small executables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FORTRAN 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ANSI standardization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352477"/>
              </p:ext>
            </p:extLst>
          </p:nvPr>
        </p:nvGraphicFramePr>
        <p:xfrm>
          <a:off x="810000" y="3797300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Object-orientation boom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smtClean="0"/>
                        <a:t>(1980-90)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Features </a:t>
                      </a:r>
                      <a:r>
                        <a:rPr lang="en-US" dirty="0" err="1" smtClean="0"/>
                        <a:t>inroduced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Smalltalk 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 object-oriented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Derived from C and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50989"/>
              </p:ext>
            </p:extLst>
          </p:nvPr>
        </p:nvGraphicFramePr>
        <p:xfrm>
          <a:off x="810000" y="5374640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Emergence of frameworks </a:t>
                      </a:r>
                      <a:r>
                        <a:rPr lang="en-US" baseline="0" dirty="0" smtClean="0"/>
                        <a:t>(1990-Today)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Basic , VB 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GUI development for Windows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Designed for portability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0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DIFFERENCE: STRUCTURED AND OBJECT ORIENTED PROGRAMMING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769030"/>
              </p:ext>
            </p:extLst>
          </p:nvPr>
        </p:nvGraphicFramePr>
        <p:xfrm>
          <a:off x="368300" y="1588515"/>
          <a:ext cx="11480800" cy="500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400"/>
                <a:gridCol w="5740400"/>
              </a:tblGrid>
              <a:tr h="5364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STRUCTURED PROGRAMMING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OBJECT ORIENTED PROGRAMMING</a:t>
                      </a:r>
                      <a:endParaRPr lang="en-US" sz="2400" dirty="0"/>
                    </a:p>
                  </a:txBody>
                  <a:tcPr/>
                </a:tc>
              </a:tr>
              <a:tr h="54389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Data</a:t>
                      </a:r>
                      <a:r>
                        <a:rPr lang="en-US" sz="2400" dirty="0" smtClean="0"/>
                        <a:t> and </a:t>
                      </a:r>
                      <a:r>
                        <a:rPr lang="en-US" sz="2400" b="1" dirty="0" smtClean="0"/>
                        <a:t>functions</a:t>
                      </a:r>
                      <a:r>
                        <a:rPr lang="en-US" sz="2400" dirty="0" smtClean="0"/>
                        <a:t> are separate entities.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and functions are </a:t>
                      </a:r>
                      <a:r>
                        <a:rPr lang="en-US" sz="2400" b="1" dirty="0" smtClean="0"/>
                        <a:t>encapsulated together </a:t>
                      </a:r>
                      <a:r>
                        <a:rPr lang="en-US" sz="2400" b="0" dirty="0" smtClean="0"/>
                        <a:t>(</a:t>
                      </a:r>
                      <a:r>
                        <a:rPr lang="en-US" sz="2400" dirty="0" smtClean="0"/>
                        <a:t>objects)</a:t>
                      </a:r>
                      <a:endParaRPr lang="en-US" sz="2400" dirty="0"/>
                    </a:p>
                  </a:txBody>
                  <a:tcPr/>
                </a:tc>
              </a:tr>
              <a:tr h="543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Gives</a:t>
                      </a:r>
                      <a:r>
                        <a:rPr lang="en-US" sz="2400" baseline="0" dirty="0" smtClean="0"/>
                        <a:t> more importance on How to solve a problem? and lesser priority to data.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Gives</a:t>
                      </a:r>
                      <a:r>
                        <a:rPr lang="en-US" sz="2400" baseline="0" dirty="0" smtClean="0"/>
                        <a:t> more importance to data.</a:t>
                      </a:r>
                      <a:endParaRPr lang="en-US" sz="2400" dirty="0"/>
                    </a:p>
                  </a:txBody>
                  <a:tcPr/>
                </a:tc>
              </a:tr>
              <a:tr h="54389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Complexity</a:t>
                      </a:r>
                      <a:r>
                        <a:rPr lang="en-US" sz="2400" dirty="0" smtClean="0"/>
                        <a:t>: Increases with Large</a:t>
                      </a:r>
                      <a:r>
                        <a:rPr lang="en-US" sz="2400" baseline="0" dirty="0" smtClean="0"/>
                        <a:t> Projects.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Complexity</a:t>
                      </a:r>
                      <a:r>
                        <a:rPr lang="en-US" sz="2400" b="0" baseline="0" dirty="0" smtClean="0"/>
                        <a:t> of large projects is lesser.</a:t>
                      </a:r>
                      <a:endParaRPr lang="en-US" sz="2400" b="1" dirty="0"/>
                    </a:p>
                  </a:txBody>
                  <a:tcPr/>
                </a:tc>
              </a:tr>
              <a:tr h="543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Code</a:t>
                      </a:r>
                      <a:r>
                        <a:rPr lang="en-US" sz="2400" baseline="0" dirty="0" smtClean="0"/>
                        <a:t> Reusability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More Code</a:t>
                      </a:r>
                      <a:r>
                        <a:rPr lang="en-US" sz="2400" baseline="0" dirty="0" smtClean="0"/>
                        <a:t> Reusability </a:t>
                      </a:r>
                      <a:r>
                        <a:rPr lang="en-US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(Inheritance)</a:t>
                      </a:r>
                      <a:endParaRPr lang="en-US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389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4389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2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12" y="2349287"/>
            <a:ext cx="43247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Concepts</a:t>
            </a:r>
            <a:endParaRPr lang="en-US" sz="28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b="1" dirty="0"/>
              <a:t>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b="1" dirty="0"/>
              <a:t>Object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445313"/>
            <a:ext cx="374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11700" y="2469131"/>
            <a:ext cx="2273300" cy="2976562"/>
            <a:chOff x="4711700" y="2469131"/>
            <a:chExt cx="2273300" cy="2976562"/>
          </a:xfrm>
        </p:grpSpPr>
        <p:sp>
          <p:nvSpPr>
            <p:cNvPr id="6" name="Rectangle 5"/>
            <p:cNvSpPr/>
            <p:nvPr/>
          </p:nvSpPr>
          <p:spPr>
            <a:xfrm>
              <a:off x="4711700" y="2469131"/>
              <a:ext cx="2273300" cy="62251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 (A)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1700" y="3091644"/>
              <a:ext cx="2273300" cy="93164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MEMBERS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1700" y="4023293"/>
              <a:ext cx="2273300" cy="14224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MEMBER FUNCTIONS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58200" y="2469131"/>
            <a:ext cx="2400300" cy="2976562"/>
            <a:chOff x="8458200" y="2469131"/>
            <a:chExt cx="2400300" cy="2976562"/>
          </a:xfrm>
        </p:grpSpPr>
        <p:sp>
          <p:nvSpPr>
            <p:cNvPr id="9" name="Rectangle 8"/>
            <p:cNvSpPr/>
            <p:nvPr/>
          </p:nvSpPr>
          <p:spPr>
            <a:xfrm>
              <a:off x="8458200" y="2469131"/>
              <a:ext cx="2400300" cy="622513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of CLASS A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58200" y="3091644"/>
              <a:ext cx="2400300" cy="93164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DATA: Holds Value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58200" y="4023293"/>
              <a:ext cx="2400300" cy="14224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Functions: operates on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2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187"/>
            <a:ext cx="5626100" cy="3636511"/>
          </a:xfrm>
        </p:spPr>
        <p:txBody>
          <a:bodyPr>
            <a:noAutofit/>
          </a:bodyPr>
          <a:lstStyle/>
          <a:p>
            <a:pPr lvl="3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//define a class</a:t>
            </a:r>
          </a:p>
          <a:p>
            <a:pPr lvl="3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4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lvl="3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//class data member</a:t>
            </a:r>
          </a:p>
          <a:p>
            <a:pPr lvl="3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//class member function</a:t>
            </a:r>
          </a:p>
          <a:p>
            <a:pPr lvl="3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2412" y="2222287"/>
            <a:ext cx="42104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void main(){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object_name</a:t>
            </a: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object_name</a:t>
            </a: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 new </a:t>
            </a:r>
            <a:r>
              <a:rPr lang="en-US" sz="1600" i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i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 2" charset="2"/>
              <a:buNone/>
            </a:pP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0" indent="0">
              <a:buFont typeface="Wingdings 2" charset="2"/>
              <a:buNone/>
            </a:pP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Principles</a:t>
            </a:r>
          </a:p>
          <a:p>
            <a:r>
              <a:rPr lang="en-US" sz="2800" b="1" dirty="0" smtClean="0"/>
              <a:t>Encapsulation </a:t>
            </a:r>
            <a:r>
              <a:rPr lang="en-US" sz="2000" dirty="0" smtClean="0"/>
              <a:t>(Data Abstraction and Data Hiding)</a:t>
            </a:r>
            <a:endParaRPr lang="en-US" sz="2400" dirty="0"/>
          </a:p>
          <a:p>
            <a:r>
              <a:rPr lang="en-US" sz="2800" b="1" dirty="0"/>
              <a:t>Inheritance</a:t>
            </a:r>
          </a:p>
          <a:p>
            <a:r>
              <a:rPr lang="en-US" sz="2800" b="1" dirty="0" smtClean="0"/>
              <a:t>Polymorphism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16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900" y="2552487"/>
            <a:ext cx="7347386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car{</a:t>
            </a:r>
          </a:p>
          <a:p>
            <a:pPr marL="0" indent="0">
              <a:buNone/>
            </a:pPr>
            <a:r>
              <a:rPr lang="en-US" dirty="0" smtClean="0"/>
              <a:t>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speed,fuel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accelerate(){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speed=speed+1;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fuel=fuel-1;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3300" y="2392931"/>
            <a:ext cx="2273300" cy="2976562"/>
            <a:chOff x="4711700" y="2469131"/>
            <a:chExt cx="2273300" cy="2976562"/>
          </a:xfrm>
        </p:grpSpPr>
        <p:sp>
          <p:nvSpPr>
            <p:cNvPr id="5" name="Rectangle 4"/>
            <p:cNvSpPr/>
            <p:nvPr/>
          </p:nvSpPr>
          <p:spPr>
            <a:xfrm>
              <a:off x="4711700" y="2469131"/>
              <a:ext cx="2273300" cy="62251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 (A)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11700" y="3091644"/>
              <a:ext cx="2273300" cy="93164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MEMBERS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1700" y="4023293"/>
              <a:ext cx="2273300" cy="14224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MEMBER FUNCTIONS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0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201</TotalTime>
  <Words>421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Century Gothic</vt:lpstr>
      <vt:lpstr>Courier New</vt:lpstr>
      <vt:lpstr>Mangal</vt:lpstr>
      <vt:lpstr>Times New Roman</vt:lpstr>
      <vt:lpstr>Wingdings 2</vt:lpstr>
      <vt:lpstr>Quotable</vt:lpstr>
      <vt:lpstr>INTRODUCTION TO OBJECT ORIENTED PROGRAMMING</vt:lpstr>
      <vt:lpstr>SHORT HISTORY OF PROGRAMMING LANGUAGES</vt:lpstr>
      <vt:lpstr>SHORT HISTORY OF PROGRAMMING LANGUAGES</vt:lpstr>
      <vt:lpstr>SHORT HISTORY OF PROGRAMMING LANGUAGES</vt:lpstr>
      <vt:lpstr>DIFFERENCE: STRUCTURED AND OBJECT ORIENTED PROGRAMMING</vt:lpstr>
      <vt:lpstr>OOP CONCEPTS</vt:lpstr>
      <vt:lpstr>PowerPoint Presentation</vt:lpstr>
      <vt:lpstr>OOP PRINCIPLES</vt:lpstr>
      <vt:lpstr>Encapsulation</vt:lpstr>
      <vt:lpstr>Inheritance</vt:lpstr>
      <vt:lpstr>Polymorphism</vt:lpstr>
      <vt:lpstr>Polymorphism</vt:lpstr>
      <vt:lpstr>TOPIC FOR RESEARCH</vt:lpstr>
      <vt:lpstr>THANK YOU</vt:lpstr>
      <vt:lpstr>PowerPoint Presentation</vt:lpstr>
      <vt:lpstr>Bibliography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ASSIGNMENT </dc:title>
  <dc:creator>Peace</dc:creator>
  <cp:lastModifiedBy>Peace</cp:lastModifiedBy>
  <cp:revision>78</cp:revision>
  <dcterms:created xsi:type="dcterms:W3CDTF">2016-03-02T17:22:51Z</dcterms:created>
  <dcterms:modified xsi:type="dcterms:W3CDTF">2016-03-06T18:37:25Z</dcterms:modified>
</cp:coreProperties>
</file>