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69" r:id="rId5"/>
    <p:sldId id="259" r:id="rId6"/>
    <p:sldId id="270" r:id="rId7"/>
    <p:sldId id="263" r:id="rId8"/>
    <p:sldId id="265" r:id="rId9"/>
    <p:sldId id="267"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8" d="100"/>
          <a:sy n="68" d="100"/>
        </p:scale>
        <p:origin x="-52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08/03/2016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08/03/2016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579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08/03/2016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12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08/03/2016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61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08/03/2016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08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08/03/2016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70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08/03/2016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02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08/03/2016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44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08/03/2016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913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08/03/2016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84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08/03/2016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10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08/03/2016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7451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oopjavavit.blogspot.in/2012/01/structured-programming-vs-object.html/" TargetMode="External"/><Relationship Id="rId2" Type="http://schemas.openxmlformats.org/officeDocument/2006/relationships/hyperlink" Target="http://freefeast.info/difference-between/difference-between-structured-programming-and-object-oriented-programming-structured-programming-vs-object-oriented-programming/" TargetMode="External"/><Relationship Id="rId1" Type="http://schemas.openxmlformats.org/officeDocument/2006/relationships/slideLayout" Target="../slideLayouts/slideLayout2.xml"/><Relationship Id="rId5" Type="http://schemas.openxmlformats.org/officeDocument/2006/relationships/hyperlink" Target="http://en.m.wikipedia.org/wiki/" TargetMode="External"/><Relationship Id="rId4" Type="http://schemas.openxmlformats.org/officeDocument/2006/relationships/hyperlink" Target="http://codeproject.com/Articles/567768/Object-Oriented-Design-Princi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99947"/>
            <a:ext cx="8825658" cy="3329581"/>
          </a:xfrm>
        </p:spPr>
        <p:txBody>
          <a:bodyPr/>
          <a:lstStyle/>
          <a:p>
            <a:r>
              <a:rPr lang="en-US" sz="5400" dirty="0" smtClean="0">
                <a:latin typeface="Cooper Black" panose="0208090404030B020404" pitchFamily="18" charset="0"/>
              </a:rPr>
              <a:t>Object Oriented </a:t>
            </a:r>
            <a:r>
              <a:rPr lang="en-US" sz="5400" dirty="0">
                <a:latin typeface="Cooper Black" panose="0208090404030B020404" pitchFamily="18" charset="0"/>
              </a:rPr>
              <a:t>P</a:t>
            </a:r>
            <a:r>
              <a:rPr lang="en-US" sz="5400" dirty="0" smtClean="0">
                <a:latin typeface="Cooper Black" panose="0208090404030B020404" pitchFamily="18" charset="0"/>
              </a:rPr>
              <a:t>rogramming and Design</a:t>
            </a:r>
            <a:endParaRPr lang="en-IN" sz="5400" dirty="0">
              <a:latin typeface="Cooper Black" panose="0208090404030B020404" pitchFamily="18" charset="0"/>
            </a:endParaRPr>
          </a:p>
        </p:txBody>
      </p:sp>
      <p:sp>
        <p:nvSpPr>
          <p:cNvPr id="3" name="Subtitle 2"/>
          <p:cNvSpPr>
            <a:spLocks noGrp="1"/>
          </p:cNvSpPr>
          <p:nvPr>
            <p:ph type="subTitle" idx="1"/>
          </p:nvPr>
        </p:nvSpPr>
        <p:spPr/>
        <p:txBody>
          <a:bodyPr/>
          <a:lstStyle/>
          <a:p>
            <a:pPr algn="r"/>
            <a:r>
              <a:rPr lang="en-US" dirty="0" err="1" smtClean="0">
                <a:latin typeface="Adobe Heiti Std R" panose="020B0400000000000000" pitchFamily="34" charset="-128"/>
                <a:ea typeface="Adobe Heiti Std R" panose="020B0400000000000000" pitchFamily="34" charset="-128"/>
              </a:rPr>
              <a:t>Arelia</a:t>
            </a:r>
            <a:r>
              <a:rPr lang="en-US" dirty="0" smtClean="0">
                <a:latin typeface="Adobe Heiti Std R" panose="020B0400000000000000" pitchFamily="34" charset="-128"/>
                <a:ea typeface="Adobe Heiti Std R" panose="020B0400000000000000" pitchFamily="34" charset="-128"/>
              </a:rPr>
              <a:t> </a:t>
            </a:r>
            <a:r>
              <a:rPr lang="en-US" dirty="0" err="1" smtClean="0">
                <a:latin typeface="Adobe Heiti Std R" panose="020B0400000000000000" pitchFamily="34" charset="-128"/>
                <a:ea typeface="Adobe Heiti Std R" panose="020B0400000000000000" pitchFamily="34" charset="-128"/>
              </a:rPr>
              <a:t>Nalle</a:t>
            </a:r>
            <a:r>
              <a:rPr lang="en-US" dirty="0" smtClean="0">
                <a:latin typeface="Adobe Heiti Std R" panose="020B0400000000000000" pitchFamily="34" charset="-128"/>
                <a:ea typeface="Adobe Heiti Std R" panose="020B0400000000000000" pitchFamily="34" charset="-128"/>
              </a:rPr>
              <a:t> </a:t>
            </a:r>
            <a:r>
              <a:rPr lang="en-US" dirty="0" err="1" smtClean="0">
                <a:latin typeface="Adobe Heiti Std R" panose="020B0400000000000000" pitchFamily="34" charset="-128"/>
                <a:ea typeface="Adobe Heiti Std R" panose="020B0400000000000000" pitchFamily="34" charset="-128"/>
              </a:rPr>
              <a:t>kharjana</a:t>
            </a:r>
            <a:endParaRPr lang="en-US" dirty="0" smtClean="0">
              <a:latin typeface="Adobe Heiti Std R" panose="020B0400000000000000" pitchFamily="34" charset="-128"/>
              <a:ea typeface="Adobe Heiti Std R" panose="020B0400000000000000" pitchFamily="34" charset="-128"/>
            </a:endParaRPr>
          </a:p>
          <a:p>
            <a:pPr algn="r"/>
            <a:r>
              <a:rPr lang="en-US" dirty="0" smtClean="0">
                <a:latin typeface="Adobe Heiti Std R" panose="020B0400000000000000" pitchFamily="34" charset="-128"/>
                <a:ea typeface="Adobe Heiti Std R" panose="020B0400000000000000" pitchFamily="34" charset="-128"/>
              </a:rPr>
              <a:t>Roll no. 12</a:t>
            </a:r>
            <a:endParaRPr lang="en-IN" dirty="0">
              <a:latin typeface="Adobe Heiti Std R" panose="020B0400000000000000" pitchFamily="34" charset="-128"/>
              <a:ea typeface="Adobe Heiti Std R" panose="020B0400000000000000" pitchFamily="34" charset="-128"/>
            </a:endParaRPr>
          </a:p>
        </p:txBody>
      </p:sp>
      <p:sp>
        <p:nvSpPr>
          <p:cNvPr id="4" name="TextBox 3"/>
          <p:cNvSpPr txBox="1"/>
          <p:nvPr/>
        </p:nvSpPr>
        <p:spPr>
          <a:xfrm>
            <a:off x="9094092" y="6366004"/>
            <a:ext cx="2509024" cy="307777"/>
          </a:xfrm>
          <a:prstGeom prst="rect">
            <a:avLst/>
          </a:prstGeom>
          <a:noFill/>
        </p:spPr>
        <p:txBody>
          <a:bodyPr wrap="square" rtlCol="0">
            <a:spAutoFit/>
          </a:bodyPr>
          <a:lstStyle/>
          <a:p>
            <a:r>
              <a:rPr lang="en-US" sz="1400" dirty="0" smtClean="0"/>
              <a:t>Date: 8</a:t>
            </a:r>
            <a:r>
              <a:rPr lang="en-US" sz="1400" baseline="30000" dirty="0" smtClean="0"/>
              <a:t>th</a:t>
            </a:r>
            <a:r>
              <a:rPr lang="en-US" sz="1400" dirty="0" smtClean="0"/>
              <a:t> of march, 2016</a:t>
            </a:r>
            <a:endParaRPr lang="en-IN" dirty="0"/>
          </a:p>
        </p:txBody>
      </p:sp>
    </p:spTree>
    <p:extLst>
      <p:ext uri="{BB962C8B-B14F-4D97-AF65-F5344CB8AC3E}">
        <p14:creationId xmlns:p14="http://schemas.microsoft.com/office/powerpoint/2010/main" val="3416746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559131"/>
          </a:xfrm>
        </p:spPr>
        <p:txBody>
          <a:bodyPr/>
          <a:lstStyle/>
          <a:p>
            <a:r>
              <a:rPr lang="en-US" sz="2800" b="1" dirty="0" smtClean="0"/>
              <a:t>Inheritance </a:t>
            </a:r>
            <a:endParaRPr lang="en-IN" b="1" dirty="0"/>
          </a:p>
        </p:txBody>
      </p:sp>
      <p:sp>
        <p:nvSpPr>
          <p:cNvPr id="3" name="Content Placeholder 2"/>
          <p:cNvSpPr>
            <a:spLocks noGrp="1"/>
          </p:cNvSpPr>
          <p:nvPr>
            <p:ph idx="1"/>
          </p:nvPr>
        </p:nvSpPr>
        <p:spPr/>
        <p:txBody>
          <a:bodyPr>
            <a:normAutofit lnSpcReduction="10000"/>
          </a:bodyPr>
          <a:lstStyle/>
          <a:p>
            <a:r>
              <a:rPr lang="en-US" dirty="0" smtClean="0"/>
              <a:t>Inheritance is when an object or class is based on another object or class, using the same implementation (inheriting from an object or class) specifying implementation to maintain the same behavior.</a:t>
            </a:r>
          </a:p>
          <a:p>
            <a:r>
              <a:rPr lang="en-US" dirty="0" smtClean="0"/>
              <a:t>Inheritance comes from the fact that the subclass (the newly created class) contains the attributes and methods of the parent class.</a:t>
            </a:r>
          </a:p>
          <a:p>
            <a:r>
              <a:rPr lang="en-US" dirty="0" smtClean="0"/>
              <a:t>An object that inherits from another is called a subclass and the object it inherits from is called a superclass.</a:t>
            </a:r>
          </a:p>
          <a:p>
            <a:r>
              <a:rPr lang="en-US" dirty="0" smtClean="0"/>
              <a:t>It is a mechanism for code reuse and to allow independent extensions of the original software via public classes and interfaces.</a:t>
            </a:r>
          </a:p>
          <a:p>
            <a:r>
              <a:rPr lang="en-US" dirty="0" smtClean="0"/>
              <a:t>The relationship of objects or classes give rise to a hierarchy.</a:t>
            </a:r>
          </a:p>
          <a:p>
            <a:r>
              <a:rPr lang="en-US" dirty="0" err="1" smtClean="0"/>
              <a:t>Eg</a:t>
            </a:r>
            <a:r>
              <a:rPr lang="en-US" dirty="0" smtClean="0"/>
              <a:t>: A </a:t>
            </a:r>
            <a:r>
              <a:rPr lang="en-US" dirty="0"/>
              <a:t>G</a:t>
            </a:r>
            <a:r>
              <a:rPr lang="en-US" dirty="0" smtClean="0"/>
              <a:t>olden Retriever is a part of classification Dog, which in turn is a part of the Mammal class which is under the larger Animal class.</a:t>
            </a:r>
          </a:p>
        </p:txBody>
      </p:sp>
    </p:spTree>
    <p:extLst>
      <p:ext uri="{BB962C8B-B14F-4D97-AF65-F5344CB8AC3E}">
        <p14:creationId xmlns:p14="http://schemas.microsoft.com/office/powerpoint/2010/main" val="262455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9335"/>
            <a:ext cx="10058400" cy="1450757"/>
          </a:xfrm>
        </p:spPr>
        <p:txBody>
          <a:bodyPr>
            <a:normAutofit/>
          </a:bodyPr>
          <a:lstStyle/>
          <a:p>
            <a:r>
              <a:rPr lang="en-US" sz="4400" b="1" dirty="0" smtClean="0"/>
              <a:t>Bibliography:</a:t>
            </a:r>
            <a:endParaRPr lang="en-IN" sz="4400" b="1"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hlinkClick r:id="rId2"/>
              </a:rPr>
              <a:t>http://cs.brown.edu/~adf/programming_languages.html</a:t>
            </a:r>
          </a:p>
          <a:p>
            <a:pPr marL="457200" indent="-457200">
              <a:buFont typeface="+mj-lt"/>
              <a:buAutoNum type="arabicPeriod"/>
            </a:pPr>
            <a:r>
              <a:rPr lang="en-US" dirty="0" smtClean="0">
                <a:hlinkClick r:id="rId2"/>
              </a:rPr>
              <a:t>http://www.edtechmagazine.com/higher/article/2013/04/brief-history-computer-programming-languages-infographic</a:t>
            </a:r>
          </a:p>
          <a:p>
            <a:pPr marL="457200" indent="-457200">
              <a:buFont typeface="+mj-lt"/>
              <a:buAutoNum type="arabicPeriod"/>
            </a:pPr>
            <a:r>
              <a:rPr lang="en-US" dirty="0" smtClean="0">
                <a:hlinkClick r:id="rId2"/>
              </a:rPr>
              <a:t>http://freefeast.info/difference-between/difference-between-structured-programming-and-object-oriented-programming-structured-programming-vs-object-oriented-programming/</a:t>
            </a:r>
            <a:endParaRPr lang="en-US" dirty="0"/>
          </a:p>
          <a:p>
            <a:pPr marL="457200" indent="-457200">
              <a:buFont typeface="+mj-lt"/>
              <a:buAutoNum type="arabicPeriod"/>
            </a:pPr>
            <a:r>
              <a:rPr lang="en-US" dirty="0" smtClean="0">
                <a:hlinkClick r:id="rId3"/>
              </a:rPr>
              <a:t>http://oopjavavit.blogspot.in/2012/01/structured-programming-vs-object.html/</a:t>
            </a:r>
            <a:endParaRPr lang="en-US" dirty="0" smtClean="0"/>
          </a:p>
          <a:p>
            <a:pPr marL="457200" indent="-457200">
              <a:buFont typeface="+mj-lt"/>
              <a:buAutoNum type="arabicPeriod"/>
            </a:pPr>
            <a:r>
              <a:rPr lang="en-US" dirty="0" smtClean="0">
                <a:hlinkClick r:id="rId4"/>
              </a:rPr>
              <a:t>http://codeproject.com/Articles/567768/Object-Oriented-Design-Principles</a:t>
            </a:r>
            <a:r>
              <a:rPr lang="en-US" dirty="0" smtClean="0"/>
              <a:t> </a:t>
            </a:r>
          </a:p>
          <a:p>
            <a:pPr marL="457200" indent="-457200">
              <a:buFont typeface="+mj-lt"/>
              <a:buAutoNum type="arabicPeriod"/>
            </a:pPr>
            <a:r>
              <a:rPr lang="en-US" dirty="0" smtClean="0">
                <a:hlinkClick r:id="rId5"/>
              </a:rPr>
              <a:t>http://en.m.Wikipedia.org/wiki/</a:t>
            </a:r>
            <a:endParaRPr lang="en-US" dirty="0" smtClean="0"/>
          </a:p>
          <a:p>
            <a:pPr marL="457200" indent="-457200">
              <a:buFont typeface="+mj-lt"/>
              <a:buAutoNum type="arabicPeriod"/>
            </a:pPr>
            <a:endParaRPr lang="en-US" dirty="0" smtClean="0"/>
          </a:p>
          <a:p>
            <a:endParaRPr lang="en-IN" dirty="0"/>
          </a:p>
        </p:txBody>
      </p:sp>
    </p:spTree>
    <p:extLst>
      <p:ext uri="{BB962C8B-B14F-4D97-AF65-F5344CB8AC3E}">
        <p14:creationId xmlns:p14="http://schemas.microsoft.com/office/powerpoint/2010/main" val="233284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0779"/>
            <a:ext cx="10058400" cy="940031"/>
          </a:xfrm>
        </p:spPr>
        <p:txBody>
          <a:bodyPr>
            <a:normAutofit/>
          </a:bodyPr>
          <a:lstStyle/>
          <a:p>
            <a:r>
              <a:rPr lang="en-US" sz="4000" b="1" dirty="0" smtClean="0"/>
              <a:t>Contents:</a:t>
            </a:r>
            <a:endParaRPr lang="en-IN" sz="4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History of Programming languages</a:t>
            </a:r>
          </a:p>
          <a:p>
            <a:pPr>
              <a:buFont typeface="Wingdings" panose="05000000000000000000" pitchFamily="2" charset="2"/>
              <a:buChar char="v"/>
            </a:pPr>
            <a:r>
              <a:rPr lang="en-US" sz="2400" dirty="0" smtClean="0"/>
              <a:t>Differences between structured and object oriented  principles</a:t>
            </a:r>
          </a:p>
          <a:p>
            <a:pPr>
              <a:buFont typeface="Wingdings" panose="05000000000000000000" pitchFamily="2" charset="2"/>
              <a:buChar char="v"/>
            </a:pPr>
            <a:r>
              <a:rPr lang="en-US" sz="2400" dirty="0" smtClean="0"/>
              <a:t>Object oriented principles with examples</a:t>
            </a:r>
            <a:endParaRPr lang="en-IN" sz="2400" dirty="0"/>
          </a:p>
        </p:txBody>
      </p:sp>
    </p:spTree>
    <p:extLst>
      <p:ext uri="{BB962C8B-B14F-4D97-AF65-F5344CB8AC3E}">
        <p14:creationId xmlns:p14="http://schemas.microsoft.com/office/powerpoint/2010/main" val="2089015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r>
              <a:rPr lang="en-US" sz="4000" b="1" dirty="0" smtClean="0"/>
              <a:t>History of programming languages</a:t>
            </a:r>
            <a:endParaRPr lang="en-IN" sz="4000" b="1" dirty="0"/>
          </a:p>
        </p:txBody>
      </p:sp>
      <p:sp>
        <p:nvSpPr>
          <p:cNvPr id="3" name="Content Placeholder 2"/>
          <p:cNvSpPr>
            <a:spLocks noGrp="1"/>
          </p:cNvSpPr>
          <p:nvPr>
            <p:ph idx="1"/>
          </p:nvPr>
        </p:nvSpPr>
        <p:spPr>
          <a:xfrm>
            <a:off x="1097280" y="1845733"/>
            <a:ext cx="10058400" cy="4477008"/>
          </a:xfrm>
        </p:spPr>
        <p:txBody>
          <a:bodyPr>
            <a:normAutofit fontScale="62500" lnSpcReduction="20000"/>
          </a:bodyPr>
          <a:lstStyle/>
          <a:p>
            <a:r>
              <a:rPr lang="en-US" dirty="0" smtClean="0"/>
              <a:t>        Computer languages were first composed of a series of steps to wire a particular program; these morphed into a series of steps keyed into the computer and then executed; later these languages acquired advanced features such as logical branching and object orientation.</a:t>
            </a:r>
          </a:p>
          <a:p>
            <a:r>
              <a:rPr lang="en-US" dirty="0" smtClean="0"/>
              <a:t>Here, are some of the most commonly used computer languages through out history:</a:t>
            </a:r>
          </a:p>
          <a:p>
            <a:r>
              <a:rPr lang="en-US" b="1" dirty="0" smtClean="0"/>
              <a:t>FORTRAN</a:t>
            </a:r>
            <a:r>
              <a:rPr lang="en-US" dirty="0" smtClean="0"/>
              <a:t> (</a:t>
            </a:r>
            <a:r>
              <a:rPr lang="en-US" dirty="0" err="1" smtClean="0"/>
              <a:t>FORmula</a:t>
            </a:r>
            <a:r>
              <a:rPr lang="en-US" dirty="0" smtClean="0"/>
              <a:t> </a:t>
            </a:r>
            <a:r>
              <a:rPr lang="en-US" dirty="0" err="1" smtClean="0"/>
              <a:t>TRANslation</a:t>
            </a:r>
            <a:r>
              <a:rPr lang="en-US" dirty="0" smtClean="0"/>
              <a:t>) :It is the first major computer language. </a:t>
            </a:r>
            <a:r>
              <a:rPr lang="en-US" dirty="0"/>
              <a:t>I</a:t>
            </a:r>
            <a:r>
              <a:rPr lang="en-US" dirty="0" smtClean="0"/>
              <a:t>t was developed in 1957. It was designed at IBM for scientific computing.</a:t>
            </a:r>
          </a:p>
          <a:p>
            <a:r>
              <a:rPr lang="en-US" b="1" dirty="0" smtClean="0"/>
              <a:t>COBOL</a:t>
            </a:r>
            <a:r>
              <a:rPr lang="en-US" dirty="0" smtClean="0"/>
              <a:t> </a:t>
            </a:r>
            <a:r>
              <a:rPr lang="en-US" dirty="0" smtClean="0"/>
              <a:t>(Common Business-Oriented language): It was developed in 1959. It was designed from the ground up as the language for businessmen. </a:t>
            </a:r>
            <a:r>
              <a:rPr lang="en-US" dirty="0"/>
              <a:t>I</a:t>
            </a:r>
            <a:r>
              <a:rPr lang="en-US" dirty="0" smtClean="0"/>
              <a:t>ts only data types were numbers and strings of text.</a:t>
            </a:r>
          </a:p>
          <a:p>
            <a:r>
              <a:rPr lang="en-US" b="1" dirty="0" smtClean="0"/>
              <a:t>LISP</a:t>
            </a:r>
            <a:r>
              <a:rPr lang="en-US" dirty="0" smtClean="0"/>
              <a:t> (or </a:t>
            </a:r>
            <a:r>
              <a:rPr lang="en-US" dirty="0" err="1" smtClean="0"/>
              <a:t>LISt</a:t>
            </a:r>
            <a:r>
              <a:rPr lang="en-US" dirty="0" smtClean="0"/>
              <a:t> Processor):It was developed in 1958 by John McCarthy of MIT. It was designed for Artificial Intelligence (AI) research. LISP remains in use today because its highly specialized and abstract nature.</a:t>
            </a:r>
          </a:p>
          <a:p>
            <a:r>
              <a:rPr lang="en-US" b="1" dirty="0" err="1" smtClean="0"/>
              <a:t>ALGOL:It</a:t>
            </a:r>
            <a:r>
              <a:rPr lang="en-US" dirty="0" smtClean="0"/>
              <a:t> was created by a committee for scientific use in 1958. </a:t>
            </a:r>
            <a:r>
              <a:rPr lang="en-US" dirty="0"/>
              <a:t>I</a:t>
            </a:r>
            <a:r>
              <a:rPr lang="en-US" dirty="0" smtClean="0"/>
              <a:t>t’s major contribution is being the root of the tree that has led to such languages as Pascal, C, C++ and Java.</a:t>
            </a:r>
          </a:p>
          <a:p>
            <a:r>
              <a:rPr lang="en-US" b="1" dirty="0" smtClean="0"/>
              <a:t>PASCAL</a:t>
            </a:r>
            <a:r>
              <a:rPr lang="en-US" dirty="0" smtClean="0"/>
              <a:t> (after French Mathematician/Physicist Blaise Pascal):It was developed in 1968 by </a:t>
            </a:r>
            <a:r>
              <a:rPr lang="en-US" dirty="0" err="1" smtClean="0"/>
              <a:t>Niklaus</a:t>
            </a:r>
            <a:r>
              <a:rPr lang="en-US" dirty="0" smtClean="0"/>
              <a:t> Wirth. Its development was mainly out of necessity for a good teaching tool.</a:t>
            </a:r>
          </a:p>
          <a:p>
            <a:r>
              <a:rPr lang="en-US" b="1" dirty="0" smtClean="0"/>
              <a:t>C</a:t>
            </a:r>
            <a:r>
              <a:rPr lang="en-US" dirty="0" smtClean="0"/>
              <a:t> (based on earlier language called B):It was developed in 1972 by Dennis Ritchie while working at Bell Labs in New Jersey. It is a general purpose, low level language.</a:t>
            </a:r>
          </a:p>
          <a:p>
            <a:endParaRPr lang="en-US" dirty="0" smtClean="0"/>
          </a:p>
          <a:p>
            <a:endParaRPr lang="en-IN" dirty="0"/>
          </a:p>
        </p:txBody>
      </p:sp>
    </p:spTree>
    <p:extLst>
      <p:ext uri="{BB962C8B-B14F-4D97-AF65-F5344CB8AC3E}">
        <p14:creationId xmlns:p14="http://schemas.microsoft.com/office/powerpoint/2010/main" val="2788610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97280" y="1845733"/>
            <a:ext cx="10058400" cy="4477007"/>
          </a:xfrm>
        </p:spPr>
        <p:txBody>
          <a:bodyPr>
            <a:normAutofit fontScale="62500" lnSpcReduction="20000"/>
          </a:bodyPr>
          <a:lstStyle/>
          <a:p>
            <a:r>
              <a:rPr lang="en-US" b="1" dirty="0" smtClean="0"/>
              <a:t>C++</a:t>
            </a:r>
            <a:r>
              <a:rPr lang="en-US" dirty="0" smtClean="0"/>
              <a:t> (formerly “C” with classes):It was developed in the late 1970’s and early 1980’s by </a:t>
            </a:r>
            <a:r>
              <a:rPr lang="en-US" dirty="0" err="1" smtClean="0"/>
              <a:t>Bjarne</a:t>
            </a:r>
            <a:r>
              <a:rPr lang="en-US" dirty="0" smtClean="0"/>
              <a:t> </a:t>
            </a:r>
            <a:r>
              <a:rPr lang="en-US" dirty="0" err="1" smtClean="0"/>
              <a:t>Stroustroup</a:t>
            </a:r>
            <a:r>
              <a:rPr lang="en-US" dirty="0" smtClean="0"/>
              <a:t>. It is an extension of C with enhancements such as classes, virtual functions, and templates. It was known as Object Oriented Programming or OOP. </a:t>
            </a:r>
          </a:p>
          <a:p>
            <a:r>
              <a:rPr lang="en-US" b="1" dirty="0" smtClean="0"/>
              <a:t>Objective</a:t>
            </a:r>
            <a:r>
              <a:rPr lang="en-US" dirty="0" smtClean="0"/>
              <a:t> </a:t>
            </a:r>
            <a:r>
              <a:rPr lang="en-US" b="1" dirty="0" smtClean="0"/>
              <a:t>C</a:t>
            </a:r>
            <a:r>
              <a:rPr lang="en-US" dirty="0" smtClean="0"/>
              <a:t> (Object-Oriented Extension of “C”):It was developed by Brad Cox and Tom Love in 1983. It is an expansion of C adding message-passing functionality based on </a:t>
            </a:r>
            <a:r>
              <a:rPr lang="en-US" dirty="0"/>
              <a:t>S</a:t>
            </a:r>
            <a:r>
              <a:rPr lang="en-US" dirty="0" smtClean="0"/>
              <a:t>malltalk language.</a:t>
            </a:r>
          </a:p>
          <a:p>
            <a:r>
              <a:rPr lang="en-US" b="1" dirty="0" err="1" smtClean="0"/>
              <a:t>PERL:It</a:t>
            </a:r>
            <a:r>
              <a:rPr lang="en-US" dirty="0" smtClean="0"/>
              <a:t> was developed by Larry Will in 1987. it was created for report processing on Unix systems. Today it’s known for high power and versatility.</a:t>
            </a:r>
          </a:p>
          <a:p>
            <a:r>
              <a:rPr lang="en-US" b="1" dirty="0" smtClean="0"/>
              <a:t>PYTHON</a:t>
            </a:r>
            <a:r>
              <a:rPr lang="en-US" dirty="0" smtClean="0"/>
              <a:t> (for British comedy Troupe Monty Python):It was developed by Guido Van </a:t>
            </a:r>
            <a:r>
              <a:rPr lang="en-US" dirty="0" err="1" smtClean="0"/>
              <a:t>Rossum</a:t>
            </a:r>
            <a:r>
              <a:rPr lang="en-US" dirty="0" smtClean="0"/>
              <a:t> in 1991. It was created to support a variety of programming styles and be fun to use.</a:t>
            </a:r>
          </a:p>
          <a:p>
            <a:r>
              <a:rPr lang="en-US" b="1" dirty="0" err="1" smtClean="0"/>
              <a:t>RUBY:It</a:t>
            </a:r>
            <a:r>
              <a:rPr lang="en-US" dirty="0" smtClean="0"/>
              <a:t> was created by Yukihiro Matsumoto in 1993. It is a teaching language influenced by Perl, Ada, Lisp, Smalltalk, etc. It was designed for productive and enjoyable programming.</a:t>
            </a:r>
          </a:p>
          <a:p>
            <a:r>
              <a:rPr lang="en-US" b="1" dirty="0" err="1" smtClean="0"/>
              <a:t>JAVA:It</a:t>
            </a:r>
            <a:r>
              <a:rPr lang="en-US" dirty="0" smtClean="0"/>
              <a:t> was developed by </a:t>
            </a:r>
            <a:r>
              <a:rPr lang="en-US" dirty="0" err="1" smtClean="0"/>
              <a:t>Iames</a:t>
            </a:r>
            <a:r>
              <a:rPr lang="en-US" dirty="0" smtClean="0"/>
              <a:t> Gosling in 1995. It was made for an interactive TV </a:t>
            </a:r>
            <a:r>
              <a:rPr lang="en-US" dirty="0" err="1" smtClean="0"/>
              <a:t>prioject</a:t>
            </a:r>
            <a:r>
              <a:rPr lang="en-US" dirty="0" smtClean="0"/>
              <a:t>. It is currently the World’s most popular programming language.</a:t>
            </a:r>
          </a:p>
          <a:p>
            <a:r>
              <a:rPr lang="en-US" b="1" dirty="0" smtClean="0"/>
              <a:t>PHP</a:t>
            </a:r>
            <a:r>
              <a:rPr lang="en-US" dirty="0" smtClean="0"/>
              <a:t> (formerly “Personal Home Page”, now it stands for “Hypertext </a:t>
            </a:r>
            <a:r>
              <a:rPr lang="en-US" dirty="0" err="1" smtClean="0"/>
              <a:t>PreProcessor</a:t>
            </a:r>
            <a:r>
              <a:rPr lang="en-US" dirty="0" smtClean="0"/>
              <a:t>”):It was developed by </a:t>
            </a:r>
            <a:r>
              <a:rPr lang="en-US" dirty="0" err="1" smtClean="0"/>
              <a:t>Rasmus</a:t>
            </a:r>
            <a:r>
              <a:rPr lang="en-US" dirty="0" smtClean="0"/>
              <a:t> </a:t>
            </a:r>
            <a:r>
              <a:rPr lang="en-US" dirty="0" err="1" smtClean="0"/>
              <a:t>Lerdorf</a:t>
            </a:r>
            <a:r>
              <a:rPr lang="en-US" dirty="0"/>
              <a:t> </a:t>
            </a:r>
            <a:r>
              <a:rPr lang="en-US" dirty="0" smtClean="0"/>
              <a:t>in 1995. </a:t>
            </a:r>
            <a:r>
              <a:rPr lang="en-US" dirty="0"/>
              <a:t>I</a:t>
            </a:r>
            <a:r>
              <a:rPr lang="en-US" dirty="0" smtClean="0"/>
              <a:t>t was used for building/maintaining dynamic web pages, server-side de</a:t>
            </a:r>
            <a:r>
              <a:rPr lang="en-US" b="1" dirty="0" smtClean="0"/>
              <a:t>velopment.</a:t>
            </a:r>
          </a:p>
          <a:p>
            <a:r>
              <a:rPr lang="en-US" b="1" dirty="0" err="1" smtClean="0"/>
              <a:t>JAVASCRIPT</a:t>
            </a:r>
            <a:r>
              <a:rPr lang="en-US" dirty="0" err="1" smtClean="0"/>
              <a:t>:It</a:t>
            </a:r>
            <a:r>
              <a:rPr lang="en-US" dirty="0" smtClean="0"/>
              <a:t> was developed in 1995 by Brendan </a:t>
            </a:r>
            <a:r>
              <a:rPr lang="en-US" dirty="0" err="1" smtClean="0"/>
              <a:t>Eich</a:t>
            </a:r>
            <a:r>
              <a:rPr lang="en-US" dirty="0" smtClean="0"/>
              <a:t>. It was used for dynamic web development, PDF documents, Web browsers, desktop widgets.   </a:t>
            </a:r>
            <a:endParaRPr lang="en-IN" dirty="0"/>
          </a:p>
        </p:txBody>
      </p:sp>
    </p:spTree>
    <p:extLst>
      <p:ext uri="{BB962C8B-B14F-4D97-AF65-F5344CB8AC3E}">
        <p14:creationId xmlns:p14="http://schemas.microsoft.com/office/powerpoint/2010/main" val="10003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8184"/>
            <a:ext cx="10058400" cy="1450757"/>
          </a:xfrm>
        </p:spPr>
        <p:txBody>
          <a:bodyPr>
            <a:normAutofit/>
          </a:bodyPr>
          <a:lstStyle/>
          <a:p>
            <a:r>
              <a:rPr lang="en-US" sz="3200" b="1" dirty="0"/>
              <a:t>Differences between structured and object oriented </a:t>
            </a:r>
            <a:r>
              <a:rPr lang="en-US" sz="3200" b="1" dirty="0" smtClean="0"/>
              <a:t>programming:</a:t>
            </a:r>
            <a:endParaRPr lang="en-IN" sz="3200" b="1" dirty="0"/>
          </a:p>
        </p:txBody>
      </p:sp>
      <p:sp>
        <p:nvSpPr>
          <p:cNvPr id="3" name="Content Placeholder 2"/>
          <p:cNvSpPr>
            <a:spLocks noGrp="1"/>
          </p:cNvSpPr>
          <p:nvPr>
            <p:ph sz="half" idx="1"/>
          </p:nvPr>
        </p:nvSpPr>
        <p:spPr>
          <a:xfrm>
            <a:off x="1097279" y="1845733"/>
            <a:ext cx="4937760" cy="4309739"/>
          </a:xfrm>
        </p:spPr>
        <p:txBody>
          <a:bodyPr>
            <a:normAutofit fontScale="62500" lnSpcReduction="20000"/>
          </a:bodyPr>
          <a:lstStyle/>
          <a:p>
            <a:pPr algn="ctr"/>
            <a:r>
              <a:rPr lang="en-US" b="1" dirty="0" smtClean="0"/>
              <a:t>Structured programming</a:t>
            </a:r>
          </a:p>
          <a:p>
            <a:pPr marL="457200" indent="-457200">
              <a:buFont typeface="+mj-lt"/>
              <a:buAutoNum type="arabicPeriod"/>
            </a:pPr>
            <a:r>
              <a:rPr lang="en-US" dirty="0" smtClean="0"/>
              <a:t>It is designed to structure the program into a hierarchy of subprograms.</a:t>
            </a:r>
          </a:p>
          <a:p>
            <a:pPr marL="457200" indent="-457200">
              <a:buFont typeface="+mj-lt"/>
              <a:buAutoNum type="arabicPeriod"/>
            </a:pPr>
            <a:r>
              <a:rPr lang="en-US" dirty="0" smtClean="0"/>
              <a:t>The flow of execution of the programming is dependent on the structure of the program.</a:t>
            </a:r>
          </a:p>
          <a:p>
            <a:pPr marL="457200" indent="-457200">
              <a:buFont typeface="+mj-lt"/>
              <a:buAutoNum type="arabicPeriod"/>
            </a:pPr>
            <a:r>
              <a:rPr lang="en-US" dirty="0" smtClean="0"/>
              <a:t>It is also known as modular programming and a subset of procedural programming language.</a:t>
            </a:r>
          </a:p>
          <a:p>
            <a:pPr marL="457200" indent="-457200">
              <a:buFont typeface="+mj-lt"/>
              <a:buAutoNum type="arabicPeriod"/>
            </a:pPr>
            <a:r>
              <a:rPr lang="en-US" dirty="0" smtClean="0"/>
              <a:t>Here, code is given more importance.</a:t>
            </a:r>
          </a:p>
          <a:p>
            <a:pPr marL="457200" indent="-457200">
              <a:buFont typeface="+mj-lt"/>
              <a:buAutoNum type="arabicPeriod"/>
            </a:pPr>
            <a:r>
              <a:rPr lang="en-US" dirty="0" smtClean="0"/>
              <a:t>It follows a top-down approach.</a:t>
            </a:r>
          </a:p>
          <a:p>
            <a:pPr marL="457200" indent="-457200">
              <a:buFont typeface="+mj-lt"/>
              <a:buAutoNum type="arabicPeriod"/>
            </a:pPr>
            <a:r>
              <a:rPr lang="en-US" dirty="0" smtClean="0"/>
              <a:t>It can handle up to moderately complex programs.</a:t>
            </a:r>
          </a:p>
          <a:p>
            <a:pPr marL="457200" indent="-457200">
              <a:buFont typeface="+mj-lt"/>
              <a:buAutoNum type="arabicPeriod"/>
            </a:pPr>
            <a:r>
              <a:rPr lang="en-US" dirty="0" smtClean="0"/>
              <a:t>It is less secure as there is no way of data hiding.</a:t>
            </a:r>
          </a:p>
          <a:p>
            <a:pPr marL="457200" indent="-457200">
              <a:buFont typeface="+mj-lt"/>
              <a:buAutoNum type="arabicPeriod"/>
            </a:pPr>
            <a:r>
              <a:rPr lang="en-US" dirty="0" smtClean="0"/>
              <a:t>It provides less reusability, more function dependency.</a:t>
            </a:r>
          </a:p>
          <a:p>
            <a:pPr marL="457200" indent="-457200">
              <a:buFont typeface="+mj-lt"/>
              <a:buAutoNum type="arabicPeriod"/>
            </a:pPr>
            <a:r>
              <a:rPr lang="en-US" dirty="0" smtClean="0"/>
              <a:t>Less abstraction and less flexibility.</a:t>
            </a:r>
            <a:endParaRPr lang="en-IN" dirty="0"/>
          </a:p>
        </p:txBody>
      </p:sp>
      <p:sp>
        <p:nvSpPr>
          <p:cNvPr id="4" name="Content Placeholder 3"/>
          <p:cNvSpPr>
            <a:spLocks noGrp="1"/>
          </p:cNvSpPr>
          <p:nvPr>
            <p:ph sz="half" idx="2"/>
          </p:nvPr>
        </p:nvSpPr>
        <p:spPr>
          <a:xfrm>
            <a:off x="6217920" y="1845734"/>
            <a:ext cx="4937760" cy="4309737"/>
          </a:xfrm>
        </p:spPr>
        <p:txBody>
          <a:bodyPr>
            <a:normAutofit fontScale="62500" lnSpcReduction="20000"/>
          </a:bodyPr>
          <a:lstStyle/>
          <a:p>
            <a:pPr algn="ctr"/>
            <a:r>
              <a:rPr lang="en-US" b="1" dirty="0" smtClean="0"/>
              <a:t>Object oriented programming</a:t>
            </a:r>
          </a:p>
          <a:p>
            <a:pPr marL="457200" indent="-457200">
              <a:buFont typeface="+mj-lt"/>
              <a:buAutoNum type="arabicPeriod"/>
            </a:pPr>
            <a:r>
              <a:rPr lang="en-US" dirty="0"/>
              <a:t>I</a:t>
            </a:r>
            <a:r>
              <a:rPr lang="en-US" dirty="0" smtClean="0"/>
              <a:t>t is designed to break down the programming task in to objects which encapsulate data and methods.</a:t>
            </a:r>
          </a:p>
          <a:p>
            <a:pPr marL="457200" indent="-457200">
              <a:buFont typeface="+mj-lt"/>
              <a:buAutoNum type="arabicPeriod"/>
            </a:pPr>
            <a:r>
              <a:rPr lang="en-US" dirty="0"/>
              <a:t>The basic entity is object. Each computation is performed using objects only.</a:t>
            </a:r>
          </a:p>
          <a:p>
            <a:pPr marL="457200" indent="-457200">
              <a:buFont typeface="+mj-lt"/>
              <a:buAutoNum type="arabicPeriod"/>
            </a:pPr>
            <a:r>
              <a:rPr lang="en-US" dirty="0" smtClean="0"/>
              <a:t>It supports abstraction, encapsulation, inheritance, polymorphism, etc.</a:t>
            </a:r>
          </a:p>
          <a:p>
            <a:pPr marL="457200" indent="-457200">
              <a:buFont typeface="+mj-lt"/>
              <a:buAutoNum type="arabicPeriod"/>
            </a:pPr>
            <a:r>
              <a:rPr lang="en-US" dirty="0" smtClean="0"/>
              <a:t>Here, data is given more importance.</a:t>
            </a:r>
          </a:p>
          <a:p>
            <a:pPr marL="457200" indent="-457200">
              <a:buFont typeface="+mj-lt"/>
              <a:buAutoNum type="arabicPeriod"/>
            </a:pPr>
            <a:r>
              <a:rPr lang="en-US" dirty="0" smtClean="0"/>
              <a:t>It follows a bottom-up approach.</a:t>
            </a:r>
          </a:p>
          <a:p>
            <a:pPr marL="457200" indent="-457200">
              <a:buFont typeface="+mj-lt"/>
              <a:buAutoNum type="arabicPeriod"/>
            </a:pPr>
            <a:r>
              <a:rPr lang="en-US" dirty="0" smtClean="0"/>
              <a:t>It can handle very complex programs.</a:t>
            </a:r>
          </a:p>
          <a:p>
            <a:pPr marL="457200" indent="-457200">
              <a:buFont typeface="+mj-lt"/>
              <a:buAutoNum type="arabicPeriod"/>
            </a:pPr>
            <a:r>
              <a:rPr lang="en-US" dirty="0" smtClean="0"/>
              <a:t>It is more secure as there is data hiding feature.</a:t>
            </a:r>
          </a:p>
          <a:p>
            <a:pPr marL="457200" indent="-457200">
              <a:buFont typeface="+mj-lt"/>
              <a:buAutoNum type="arabicPeriod"/>
            </a:pPr>
            <a:r>
              <a:rPr lang="en-US" dirty="0" smtClean="0"/>
              <a:t>It provides more reusability, less function dependency.</a:t>
            </a:r>
          </a:p>
          <a:p>
            <a:pPr marL="457200" indent="-457200">
              <a:buFont typeface="+mj-lt"/>
              <a:buAutoNum type="arabicPeriod"/>
            </a:pPr>
            <a:r>
              <a:rPr lang="en-US" dirty="0" smtClean="0"/>
              <a:t>More abstraction and more flexibility.</a:t>
            </a:r>
            <a:endParaRPr lang="en-IN" dirty="0"/>
          </a:p>
        </p:txBody>
      </p:sp>
    </p:spTree>
    <p:extLst>
      <p:ext uri="{BB962C8B-B14F-4D97-AF65-F5344CB8AC3E}">
        <p14:creationId xmlns:p14="http://schemas.microsoft.com/office/powerpoint/2010/main" val="1300690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principles</a:t>
            </a:r>
            <a:endParaRPr lang="en-IN" dirty="0"/>
          </a:p>
        </p:txBody>
      </p:sp>
      <p:sp>
        <p:nvSpPr>
          <p:cNvPr id="3" name="Content Placeholder 2"/>
          <p:cNvSpPr>
            <a:spLocks noGrp="1"/>
          </p:cNvSpPr>
          <p:nvPr>
            <p:ph idx="1"/>
          </p:nvPr>
        </p:nvSpPr>
        <p:spPr>
          <a:xfrm>
            <a:off x="1097280" y="1845734"/>
            <a:ext cx="10058400" cy="4499310"/>
          </a:xfrm>
        </p:spPr>
        <p:txBody>
          <a:bodyPr>
            <a:normAutofit fontScale="77500" lnSpcReduction="20000"/>
          </a:bodyPr>
          <a:lstStyle/>
          <a:p>
            <a:r>
              <a:rPr lang="en-US" sz="2400" b="1" dirty="0" smtClean="0"/>
              <a:t>Classes</a:t>
            </a:r>
            <a:endParaRPr lang="en-US" b="1" dirty="0" smtClean="0"/>
          </a:p>
          <a:p>
            <a:r>
              <a:rPr lang="en-US" dirty="0" smtClean="0"/>
              <a:t>Classes are description (model) of real objects and events referred to as entities. An example would be a class called “Student”.</a:t>
            </a:r>
          </a:p>
          <a:p>
            <a:r>
              <a:rPr lang="en-US" dirty="0" smtClean="0"/>
              <a:t>Classes possess characteristics. In programming they are referred to as properties. Example: a set of grades.</a:t>
            </a:r>
          </a:p>
          <a:p>
            <a:r>
              <a:rPr lang="en-US" dirty="0" smtClean="0"/>
              <a:t>Classes also expose behavior known in programming as methods.</a:t>
            </a:r>
          </a:p>
          <a:p>
            <a:r>
              <a:rPr lang="en-US" dirty="0" smtClean="0"/>
              <a:t>Methods and properties can be visible only within the scope of the class, which declared them and their descendants (private/protected), or visible to all other classes (public</a:t>
            </a:r>
            <a:r>
              <a:rPr lang="en-US" sz="2400" b="1" dirty="0" smtClean="0"/>
              <a:t>).</a:t>
            </a:r>
          </a:p>
          <a:p>
            <a:r>
              <a:rPr lang="en-US" sz="2400" b="1" dirty="0" smtClean="0"/>
              <a:t>Objects </a:t>
            </a:r>
          </a:p>
          <a:p>
            <a:r>
              <a:rPr lang="en-US" dirty="0"/>
              <a:t>O</a:t>
            </a:r>
            <a:r>
              <a:rPr lang="en-US" dirty="0" smtClean="0"/>
              <a:t>bjects are instances of classes.</a:t>
            </a:r>
          </a:p>
          <a:p>
            <a:r>
              <a:rPr lang="en-US" dirty="0" smtClean="0"/>
              <a:t>An object can be considered a “thing” that can perform a set of related activities.</a:t>
            </a:r>
          </a:p>
          <a:p>
            <a:r>
              <a:rPr lang="en-US" dirty="0" smtClean="0"/>
              <a:t>The set of activities that the object performs defines the object’s behavior. For example, the hand (object) can grip something or a student (object) can have a name or address.</a:t>
            </a:r>
            <a:endParaRPr lang="en-IN" dirty="0"/>
          </a:p>
        </p:txBody>
      </p:sp>
    </p:spTree>
    <p:extLst>
      <p:ext uri="{BB962C8B-B14F-4D97-AF65-F5344CB8AC3E}">
        <p14:creationId xmlns:p14="http://schemas.microsoft.com/office/powerpoint/2010/main" val="289513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3050"/>
            <a:ext cx="10058400" cy="1672683"/>
          </a:xfrm>
        </p:spPr>
        <p:txBody>
          <a:bodyPr>
            <a:normAutofit/>
          </a:bodyPr>
          <a:lstStyle/>
          <a:p>
            <a:pPr>
              <a:lnSpc>
                <a:spcPct val="150000"/>
              </a:lnSpc>
            </a:pPr>
            <a:r>
              <a:rPr lang="en-US" sz="4000" b="1" dirty="0" smtClean="0"/>
              <a:t/>
            </a:r>
            <a:br>
              <a:rPr lang="en-US" sz="4000" b="1" dirty="0" smtClean="0"/>
            </a:br>
            <a:r>
              <a:rPr lang="en-US" sz="2800" b="1" dirty="0" smtClean="0"/>
              <a:t>Abstraction</a:t>
            </a:r>
            <a:r>
              <a:rPr lang="en-US" sz="2400" b="1" dirty="0" smtClean="0"/>
              <a:t>:</a:t>
            </a:r>
            <a:endParaRPr lang="en-IN" sz="2400" b="1" dirty="0"/>
          </a:p>
        </p:txBody>
      </p:sp>
      <p:sp>
        <p:nvSpPr>
          <p:cNvPr id="3" name="Content Placeholder 2"/>
          <p:cNvSpPr>
            <a:spLocks noGrp="1"/>
          </p:cNvSpPr>
          <p:nvPr>
            <p:ph idx="1"/>
          </p:nvPr>
        </p:nvSpPr>
        <p:spPr>
          <a:xfrm>
            <a:off x="1097280" y="1845733"/>
            <a:ext cx="10058400" cy="4555067"/>
          </a:xfrm>
        </p:spPr>
        <p:txBody>
          <a:bodyPr>
            <a:normAutofit fontScale="70000" lnSpcReduction="20000"/>
          </a:bodyPr>
          <a:lstStyle/>
          <a:p>
            <a:r>
              <a:rPr lang="en-US" dirty="0" smtClean="0"/>
              <a:t> Abstraction is a process where you show only “relevant” data and “hide” unnecessary details of an object from the user.</a:t>
            </a:r>
          </a:p>
          <a:p>
            <a:pPr>
              <a:buFont typeface="Arial" panose="020B0604020202020204" pitchFamily="34" charset="0"/>
              <a:buChar char="•"/>
            </a:pPr>
            <a:r>
              <a:rPr lang="en-US" dirty="0" smtClean="0"/>
              <a:t> A good example is a television set. We don’t need to know the inner workings of a TV </a:t>
            </a:r>
            <a:r>
              <a:rPr lang="en-US" dirty="0" err="1" smtClean="0"/>
              <a:t>inorder</a:t>
            </a:r>
            <a:r>
              <a:rPr lang="en-US" dirty="0" smtClean="0"/>
              <a:t> to use. All we need is a remote control with a small set of buttons (the interface of the remote) and we will be able to watch TV.</a:t>
            </a:r>
          </a:p>
          <a:p>
            <a:pPr>
              <a:buFont typeface="Arial" panose="020B0604020202020204" pitchFamily="34" charset="0"/>
              <a:buChar char="•"/>
            </a:pPr>
            <a:r>
              <a:rPr lang="en-US" dirty="0"/>
              <a:t> </a:t>
            </a:r>
            <a:r>
              <a:rPr lang="en-US" dirty="0" smtClean="0"/>
              <a:t>The same goes for objects in OOP. If we have an object Laptop and it needs a processor, we use the object Processor. We do not know (or rather it is no concern to us) how it calculates. In order to use it, it’s sufficient to call the method Calculate() with appropriate parameters.</a:t>
            </a:r>
          </a:p>
          <a:p>
            <a:pPr>
              <a:buFont typeface="Arial" panose="020B0604020202020204" pitchFamily="34" charset="0"/>
              <a:buChar char="•"/>
            </a:pPr>
            <a:r>
              <a:rPr lang="en-US" dirty="0"/>
              <a:t> A</a:t>
            </a:r>
            <a:r>
              <a:rPr lang="en-US" dirty="0" smtClean="0"/>
              <a:t>bstraction is an action, which obscures all details of a certain object that do not concern us and only uses the details, which are relevant to the problem we are solving.</a:t>
            </a:r>
          </a:p>
          <a:p>
            <a:pPr>
              <a:buFont typeface="Arial" panose="020B0604020202020204" pitchFamily="34" charset="0"/>
              <a:buChar char="•"/>
            </a:pPr>
            <a:r>
              <a:rPr lang="en-US" dirty="0" smtClean="0"/>
              <a:t> It is one of the most important concepts of programming and OOP. It allows us to write code, which works with abstract data structures (like dictionaries, lists, arrays and others).</a:t>
            </a:r>
          </a:p>
          <a:p>
            <a:pPr>
              <a:buFont typeface="Arial" panose="020B0604020202020204" pitchFamily="34" charset="0"/>
              <a:buChar char="•"/>
            </a:pPr>
            <a:r>
              <a:rPr lang="en-US" dirty="0" smtClean="0"/>
              <a:t>Abstraction allows us to define an interface for our applications, i.e., to define all tasks the program is capable to execute and their respective input and output data. That way we can make a couple of small programs each handling a smaller task. When we combine this with the ability to work with abstract data, we achieve great flexibility in integrating these small programs and much more opportunities for code reuse.</a:t>
            </a:r>
          </a:p>
          <a:p>
            <a:pPr marL="0" indent="0">
              <a:buNone/>
            </a:pPr>
            <a:endParaRPr lang="en-IN" dirty="0"/>
          </a:p>
        </p:txBody>
      </p:sp>
    </p:spTree>
    <p:extLst>
      <p:ext uri="{BB962C8B-B14F-4D97-AF65-F5344CB8AC3E}">
        <p14:creationId xmlns:p14="http://schemas.microsoft.com/office/powerpoint/2010/main" val="229201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sz="2800" b="1" dirty="0" smtClean="0"/>
              <a:t>Encapsulation </a:t>
            </a:r>
            <a:endParaRPr lang="en-IN" b="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It is the process of combining data and functions into a single unit called class. Here, the data is not accessed directly, it is accessed through the functions present inside the class. </a:t>
            </a:r>
          </a:p>
          <a:p>
            <a:pPr marL="0" indent="0">
              <a:buNone/>
            </a:pPr>
            <a:r>
              <a:rPr lang="en-US" dirty="0" smtClean="0"/>
              <a:t> It is also called information hiding. An object has to provide its users only with the essential information for manipulation, without the internal details.</a:t>
            </a:r>
          </a:p>
          <a:p>
            <a:r>
              <a:rPr lang="en-US" dirty="0" smtClean="0"/>
              <a:t>A layman using a Laptop only knows about its screen, keyboard and mouse. Everything else is hidden internally under the cover. He/she does not know about the inner workings of Laptop because he/she doesn’t need to. Therefore parts of the properties and methods remain hidden.</a:t>
            </a:r>
          </a:p>
          <a:p>
            <a:r>
              <a:rPr lang="en-US" dirty="0" smtClean="0"/>
              <a:t>The person writing the class has to decide what should be hidden and what not.</a:t>
            </a:r>
          </a:p>
          <a:p>
            <a:r>
              <a:rPr lang="en-US" dirty="0" smtClean="0"/>
              <a:t>When we program, we must define as private every method or field which other classes should not be able to access.</a:t>
            </a:r>
            <a:endParaRPr lang="en-IN" dirty="0"/>
          </a:p>
        </p:txBody>
      </p:sp>
    </p:spTree>
    <p:extLst>
      <p:ext uri="{BB962C8B-B14F-4D97-AF65-F5344CB8AC3E}">
        <p14:creationId xmlns:p14="http://schemas.microsoft.com/office/powerpoint/2010/main" val="51740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lstStyle/>
          <a:p>
            <a:r>
              <a:rPr lang="en-US" sz="2800" b="1" dirty="0" smtClean="0"/>
              <a:t>Polymorphism </a:t>
            </a:r>
            <a:endParaRPr lang="en-IN" b="1" dirty="0"/>
          </a:p>
        </p:txBody>
      </p:sp>
      <p:sp>
        <p:nvSpPr>
          <p:cNvPr id="3" name="Content Placeholder 2"/>
          <p:cNvSpPr>
            <a:spLocks noGrp="1"/>
          </p:cNvSpPr>
          <p:nvPr>
            <p:ph idx="1"/>
          </p:nvPr>
        </p:nvSpPr>
        <p:spPr/>
        <p:txBody>
          <a:bodyPr/>
          <a:lstStyle/>
          <a:p>
            <a:r>
              <a:rPr lang="en-US" dirty="0" smtClean="0"/>
              <a:t>Polymorphism allows treating objects of a derived class as objects of its base class.</a:t>
            </a:r>
          </a:p>
          <a:p>
            <a:r>
              <a:rPr lang="en-US" dirty="0" smtClean="0"/>
              <a:t>Polymorphism enables us to write programs that process objects that share the same superclass in a class hierarchy as if they are all objects of the superclass.</a:t>
            </a:r>
          </a:p>
          <a:p>
            <a:r>
              <a:rPr lang="en-US" dirty="0" smtClean="0"/>
              <a:t>It can bear strong resemblance to abstraction, but it is mostly related to overriding methods in derived classes, in order to change their original behavior inherited from the base class.</a:t>
            </a:r>
          </a:p>
          <a:p>
            <a:r>
              <a:rPr lang="en-US" dirty="0" smtClean="0"/>
              <a:t>Example: Consider a stack. We might have a problem that requires two types of stacks. One </a:t>
            </a:r>
            <a:r>
              <a:rPr lang="en-US" smtClean="0"/>
              <a:t>stack for </a:t>
            </a:r>
            <a:r>
              <a:rPr lang="en-US" dirty="0" smtClean="0"/>
              <a:t>storing integer values and the other for characters. The algorithm for implementing each stack is the same, even though the data being stored differs. In OOP we can specify a general set of stack routines that all share the same names.</a:t>
            </a:r>
            <a:endParaRPr lang="en-IN" dirty="0"/>
          </a:p>
        </p:txBody>
      </p:sp>
    </p:spTree>
    <p:extLst>
      <p:ext uri="{BB962C8B-B14F-4D97-AF65-F5344CB8AC3E}">
        <p14:creationId xmlns:p14="http://schemas.microsoft.com/office/powerpoint/2010/main" val="8223338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616</TotalTime>
  <Words>1700</Words>
  <Application>Microsoft Office PowerPoint</Application>
  <PresentationFormat>Custom</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Object Oriented Programming and Design</vt:lpstr>
      <vt:lpstr>Contents:</vt:lpstr>
      <vt:lpstr>History of programming languages</vt:lpstr>
      <vt:lpstr>PowerPoint Presentation</vt:lpstr>
      <vt:lpstr>Differences between structured and object oriented programming:</vt:lpstr>
      <vt:lpstr>Object oriented principles</vt:lpstr>
      <vt:lpstr> Abstraction:</vt:lpstr>
      <vt:lpstr>Encapsulation </vt:lpstr>
      <vt:lpstr>Polymorphism </vt:lpstr>
      <vt:lpstr>Inheritance </vt:lpstr>
      <vt:lpstr>Bibliography: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and Design</dc:title>
  <dc:creator>vaio</dc:creator>
  <cp:lastModifiedBy>arrel12</cp:lastModifiedBy>
  <cp:revision>70</cp:revision>
  <dcterms:created xsi:type="dcterms:W3CDTF">2016-03-06T13:17:37Z</dcterms:created>
  <dcterms:modified xsi:type="dcterms:W3CDTF">2016-03-08T09:53:19Z</dcterms:modified>
</cp:coreProperties>
</file>