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69" r:id="rId3"/>
    <p:sldId id="257" r:id="rId4"/>
    <p:sldId id="264" r:id="rId5"/>
    <p:sldId id="265" r:id="rId6"/>
    <p:sldId id="266" r:id="rId7"/>
    <p:sldId id="267" r:id="rId8"/>
    <p:sldId id="258" r:id="rId9"/>
    <p:sldId id="259" r:id="rId10"/>
    <p:sldId id="261" r:id="rId11"/>
    <p:sldId id="262" r:id="rId12"/>
    <p:sldId id="263" r:id="rId13"/>
    <p:sldId id="268"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30791-4F30-4713-82BC-D853F7C129A1}" type="datetimeFigureOut">
              <a:rPr lang="en-US" smtClean="0"/>
              <a:t>08/03/2016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A7E35-809C-4FC8-AB8B-EF442CE1BA41}" type="slidenum">
              <a:rPr lang="en-US" smtClean="0"/>
              <a:t>‹#›</a:t>
            </a:fld>
            <a:endParaRPr lang="en-US"/>
          </a:p>
        </p:txBody>
      </p:sp>
    </p:spTree>
    <p:extLst>
      <p:ext uri="{BB962C8B-B14F-4D97-AF65-F5344CB8AC3E}">
        <p14:creationId xmlns:p14="http://schemas.microsoft.com/office/powerpoint/2010/main" val="325747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0A7E35-809C-4FC8-AB8B-EF442CE1BA41}" type="slidenum">
              <a:rPr lang="en-US" smtClean="0"/>
              <a:t>1</a:t>
            </a:fld>
            <a:endParaRPr lang="en-US"/>
          </a:p>
        </p:txBody>
      </p:sp>
    </p:spTree>
    <p:extLst>
      <p:ext uri="{BB962C8B-B14F-4D97-AF65-F5344CB8AC3E}">
        <p14:creationId xmlns:p14="http://schemas.microsoft.com/office/powerpoint/2010/main" val="226982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0A7E35-809C-4FC8-AB8B-EF442CE1BA41}" type="slidenum">
              <a:rPr lang="en-US" smtClean="0"/>
              <a:t>2</a:t>
            </a:fld>
            <a:endParaRPr lang="en-US"/>
          </a:p>
        </p:txBody>
      </p:sp>
    </p:spTree>
    <p:extLst>
      <p:ext uri="{BB962C8B-B14F-4D97-AF65-F5344CB8AC3E}">
        <p14:creationId xmlns:p14="http://schemas.microsoft.com/office/powerpoint/2010/main" val="226982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132786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DDFA02-F23E-4931-8150-8C852833C696}" type="datetimeFigureOut">
              <a:rPr lang="en-US" smtClean="0"/>
              <a:t>08/03/2016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1107948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28642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55747-6905-49C1-AFAD-C91BE02F7C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2593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4083201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DDFA02-F23E-4931-8150-8C852833C696}" type="datetimeFigureOut">
              <a:rPr lang="en-US" smtClean="0"/>
              <a:t>08/03/2016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3416684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DDFA02-F23E-4931-8150-8C852833C696}" type="datetimeFigureOut">
              <a:rPr lang="en-US" smtClean="0"/>
              <a:t>08/03/2016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3336604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901064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132741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344774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321562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DDFA02-F23E-4931-8150-8C852833C696}" type="datetimeFigureOut">
              <a:rPr lang="en-US" smtClean="0"/>
              <a:t>08/03/2016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69923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DDFA02-F23E-4931-8150-8C852833C696}" type="datetimeFigureOut">
              <a:rPr lang="en-US" smtClean="0"/>
              <a:t>08/03/2016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37682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145140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393301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8DDFA02-F23E-4931-8150-8C852833C696}" type="datetimeFigureOut">
              <a:rPr lang="en-US" smtClean="0"/>
              <a:t>08/03/2016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67239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DDFA02-F23E-4931-8150-8C852833C696}" type="datetimeFigureOut">
              <a:rPr lang="en-US" smtClean="0"/>
              <a:t>08/03/2016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255747-6905-49C1-AFAD-C91BE02F7C3C}" type="slidenum">
              <a:rPr lang="en-US" smtClean="0"/>
              <a:t>‹#›</a:t>
            </a:fld>
            <a:endParaRPr lang="en-US"/>
          </a:p>
        </p:txBody>
      </p:sp>
    </p:spTree>
    <p:extLst>
      <p:ext uri="{BB962C8B-B14F-4D97-AF65-F5344CB8AC3E}">
        <p14:creationId xmlns:p14="http://schemas.microsoft.com/office/powerpoint/2010/main" val="226567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DDFA02-F23E-4931-8150-8C852833C696}" type="datetimeFigureOut">
              <a:rPr lang="en-US" smtClean="0"/>
              <a:t>08/03/2016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255747-6905-49C1-AFAD-C91BE02F7C3C}" type="slidenum">
              <a:rPr lang="en-US" smtClean="0"/>
              <a:t>‹#›</a:t>
            </a:fld>
            <a:endParaRPr lang="en-US"/>
          </a:p>
        </p:txBody>
      </p:sp>
    </p:spTree>
    <p:extLst>
      <p:ext uri="{BB962C8B-B14F-4D97-AF65-F5344CB8AC3E}">
        <p14:creationId xmlns:p14="http://schemas.microsoft.com/office/powerpoint/2010/main" val="235134440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softlor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4149" y="941696"/>
            <a:ext cx="9949218" cy="3139321"/>
          </a:xfrm>
          <a:prstGeom prst="rect">
            <a:avLst/>
          </a:prstGeom>
          <a:noFill/>
        </p:spPr>
        <p:txBody>
          <a:bodyPr wrap="square" rtlCol="0">
            <a:spAutoFit/>
          </a:bodyPr>
          <a:lstStyle/>
          <a:p>
            <a:r>
              <a:rPr lang="en-US" sz="6600" b="1" i="1" dirty="0" smtClean="0"/>
              <a:t>INTRODUCTION TO OBJECT ORIENTED PROGRAMMING</a:t>
            </a:r>
            <a:endParaRPr lang="en-US" sz="6600" dirty="0" smtClean="0"/>
          </a:p>
        </p:txBody>
      </p:sp>
    </p:spTree>
    <p:extLst>
      <p:ext uri="{BB962C8B-B14F-4D97-AF65-F5344CB8AC3E}">
        <p14:creationId xmlns:p14="http://schemas.microsoft.com/office/powerpoint/2010/main" val="139598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t>Principles Of OOP(continued)</a:t>
            </a:r>
            <a:endParaRPr lang="en-US" sz="4000" b="1" i="1" u="sng" dirty="0"/>
          </a:p>
        </p:txBody>
      </p:sp>
      <p:sp>
        <p:nvSpPr>
          <p:cNvPr id="4" name="TextBox 3"/>
          <p:cNvSpPr txBox="1"/>
          <p:nvPr/>
        </p:nvSpPr>
        <p:spPr>
          <a:xfrm>
            <a:off x="646111" y="1853248"/>
            <a:ext cx="10408575" cy="3693319"/>
          </a:xfrm>
          <a:prstGeom prst="rect">
            <a:avLst/>
          </a:prstGeom>
          <a:noFill/>
        </p:spPr>
        <p:txBody>
          <a:bodyPr wrap="square" rtlCol="0">
            <a:spAutoFit/>
          </a:bodyPr>
          <a:lstStyle/>
          <a:p>
            <a:r>
              <a:rPr lang="en-US" sz="2800" b="1" dirty="0" smtClean="0"/>
              <a:t>2.ABSTRACTION</a:t>
            </a:r>
          </a:p>
          <a:p>
            <a:endParaRPr lang="en-US" sz="2000" dirty="0"/>
          </a:p>
          <a:p>
            <a:r>
              <a:rPr lang="en-US" sz="2400" b="1" i="1" u="sng" dirty="0" smtClean="0"/>
              <a:t>Definition</a:t>
            </a:r>
            <a:r>
              <a:rPr lang="en-US" sz="2400" dirty="0" smtClean="0"/>
              <a:t>: It is the development of classes, objects, types in terms of their interfaces and functionality instead of their implementation details</a:t>
            </a:r>
            <a:r>
              <a:rPr lang="en-US" sz="2400" dirty="0" smtClean="0"/>
              <a:t>. E.g., A software, software </a:t>
            </a:r>
            <a:r>
              <a:rPr lang="en-US" sz="2400" dirty="0" err="1" smtClean="0"/>
              <a:t>prototype,etc</a:t>
            </a:r>
            <a:r>
              <a:rPr lang="en-US" sz="2400" dirty="0" smtClean="0"/>
              <a:t>.</a:t>
            </a:r>
            <a:endParaRPr lang="en-US" sz="2400" dirty="0" smtClean="0"/>
          </a:p>
          <a:p>
            <a:endParaRPr lang="en-US" sz="2400" dirty="0"/>
          </a:p>
          <a:p>
            <a:pPr marL="285750" indent="-285750">
              <a:buFont typeface="Wingdings" panose="05000000000000000000" pitchFamily="2" charset="2"/>
              <a:buChar char="Ø"/>
            </a:pPr>
            <a:r>
              <a:rPr lang="en-US" sz="2400" dirty="0" smtClean="0"/>
              <a:t>It </a:t>
            </a:r>
            <a:r>
              <a:rPr lang="en-US" sz="2400" u="sng" dirty="0" smtClean="0"/>
              <a:t>hides</a:t>
            </a:r>
            <a:r>
              <a:rPr lang="en-US" sz="2400" dirty="0" smtClean="0"/>
              <a:t> the details of a software implementation.</a:t>
            </a:r>
          </a:p>
          <a:p>
            <a:pPr marL="285750" indent="-285750">
              <a:buFont typeface="Wingdings" panose="05000000000000000000" pitchFamily="2" charset="2"/>
              <a:buChar char="Ø"/>
            </a:pPr>
            <a:r>
              <a:rPr lang="en-US" sz="2400" dirty="0" smtClean="0"/>
              <a:t>Represents </a:t>
            </a:r>
            <a:r>
              <a:rPr lang="en-US" sz="2400" u="sng" dirty="0" smtClean="0"/>
              <a:t>objects</a:t>
            </a:r>
            <a:r>
              <a:rPr lang="en-US" sz="2400" dirty="0" smtClean="0"/>
              <a:t> we can find in the real world.</a:t>
            </a:r>
          </a:p>
          <a:p>
            <a:pPr marL="285750" indent="-285750">
              <a:buFont typeface="Wingdings" panose="05000000000000000000" pitchFamily="2" charset="2"/>
              <a:buChar char="Ø"/>
            </a:pPr>
            <a:r>
              <a:rPr lang="en-US" sz="2400" dirty="0" smtClean="0"/>
              <a:t>Used to manage </a:t>
            </a:r>
            <a:r>
              <a:rPr lang="en-US" sz="2400" u="sng" dirty="0" smtClean="0"/>
              <a:t>complexity</a:t>
            </a:r>
            <a:r>
              <a:rPr lang="en-US" sz="2400" dirty="0" smtClean="0"/>
              <a:t>.</a:t>
            </a:r>
          </a:p>
          <a:p>
            <a:endParaRPr lang="en-US" dirty="0"/>
          </a:p>
        </p:txBody>
      </p:sp>
    </p:spTree>
    <p:extLst>
      <p:ext uri="{BB962C8B-B14F-4D97-AF65-F5344CB8AC3E}">
        <p14:creationId xmlns:p14="http://schemas.microsoft.com/office/powerpoint/2010/main" val="249424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t>Principles Of OOP(continued)</a:t>
            </a:r>
            <a:endParaRPr lang="en-US" sz="4000" b="1" i="1" u="sng" dirty="0"/>
          </a:p>
        </p:txBody>
      </p:sp>
      <p:sp>
        <p:nvSpPr>
          <p:cNvPr id="4" name="TextBox 3"/>
          <p:cNvSpPr txBox="1"/>
          <p:nvPr/>
        </p:nvSpPr>
        <p:spPr>
          <a:xfrm>
            <a:off x="646111" y="1853248"/>
            <a:ext cx="10408575" cy="4062651"/>
          </a:xfrm>
          <a:prstGeom prst="rect">
            <a:avLst/>
          </a:prstGeom>
          <a:noFill/>
        </p:spPr>
        <p:txBody>
          <a:bodyPr wrap="square" rtlCol="0">
            <a:spAutoFit/>
          </a:bodyPr>
          <a:lstStyle/>
          <a:p>
            <a:r>
              <a:rPr lang="en-US" sz="2800" b="1" dirty="0" smtClean="0"/>
              <a:t>3.INHERITANCE</a:t>
            </a:r>
          </a:p>
          <a:p>
            <a:endParaRPr lang="en-US" sz="2000" dirty="0"/>
          </a:p>
          <a:p>
            <a:r>
              <a:rPr lang="en-US" sz="2400" b="1" i="1" u="sng" dirty="0" smtClean="0"/>
              <a:t>Definition</a:t>
            </a:r>
            <a:r>
              <a:rPr lang="en-US" sz="2400" dirty="0" smtClean="0"/>
              <a:t>: It can be defined as objects that relate to each other whether a “has a”, “uses a” or an “is a ” relationship</a:t>
            </a:r>
            <a:r>
              <a:rPr lang="en-US" sz="2400" dirty="0" smtClean="0"/>
              <a:t>. E.g., a wheel.</a:t>
            </a:r>
            <a:endParaRPr lang="en-US" sz="2400" dirty="0" smtClean="0"/>
          </a:p>
          <a:p>
            <a:endParaRPr lang="en-US" sz="2400" dirty="0"/>
          </a:p>
          <a:p>
            <a:pPr marL="285750" indent="-285750">
              <a:buFont typeface="Wingdings" panose="05000000000000000000" pitchFamily="2" charset="2"/>
              <a:buChar char="Ø"/>
            </a:pPr>
            <a:r>
              <a:rPr lang="en-US" sz="2400" dirty="0" smtClean="0"/>
              <a:t>With inheritance a class can implement characteristics of another class called </a:t>
            </a:r>
            <a:r>
              <a:rPr lang="en-US" sz="2400" u="sng" dirty="0" smtClean="0"/>
              <a:t>superclasses or base classes</a:t>
            </a:r>
            <a:r>
              <a:rPr lang="en-US" sz="2400" dirty="0" smtClean="0"/>
              <a:t>.</a:t>
            </a:r>
          </a:p>
          <a:p>
            <a:endParaRPr lang="en-US" sz="2400" dirty="0" smtClean="0"/>
          </a:p>
          <a:p>
            <a:pPr marL="285750" indent="-285750">
              <a:buFont typeface="Wingdings" panose="05000000000000000000" pitchFamily="2" charset="2"/>
              <a:buChar char="Ø"/>
            </a:pPr>
            <a:r>
              <a:rPr lang="en-US" sz="2400" u="sng" dirty="0" smtClean="0"/>
              <a:t>Subclasses or derived classes</a:t>
            </a:r>
            <a:r>
              <a:rPr lang="en-US" sz="2400" dirty="0" smtClean="0"/>
              <a:t> are classes that inherits functionalities of the </a:t>
            </a:r>
            <a:r>
              <a:rPr lang="en-US" sz="2400" dirty="0" err="1" smtClean="0"/>
              <a:t>supeclasses</a:t>
            </a:r>
            <a:r>
              <a:rPr lang="en-US" sz="2400" dirty="0" smtClean="0"/>
              <a:t> plus their own functionalities. </a:t>
            </a:r>
            <a:endParaRPr lang="en-US" sz="2400" dirty="0" smtClean="0"/>
          </a:p>
          <a:p>
            <a:endParaRPr lang="en-US" dirty="0"/>
          </a:p>
        </p:txBody>
      </p:sp>
    </p:spTree>
    <p:extLst>
      <p:ext uri="{BB962C8B-B14F-4D97-AF65-F5344CB8AC3E}">
        <p14:creationId xmlns:p14="http://schemas.microsoft.com/office/powerpoint/2010/main" val="165533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t>Principles Of OOP(continued)</a:t>
            </a:r>
            <a:endParaRPr lang="en-US" sz="4000" b="1" i="1" u="sng" dirty="0"/>
          </a:p>
        </p:txBody>
      </p:sp>
      <p:sp>
        <p:nvSpPr>
          <p:cNvPr id="4" name="TextBox 3"/>
          <p:cNvSpPr txBox="1"/>
          <p:nvPr/>
        </p:nvSpPr>
        <p:spPr>
          <a:xfrm>
            <a:off x="646111" y="1853248"/>
            <a:ext cx="10408575" cy="4893647"/>
          </a:xfrm>
          <a:prstGeom prst="rect">
            <a:avLst/>
          </a:prstGeom>
          <a:noFill/>
        </p:spPr>
        <p:txBody>
          <a:bodyPr wrap="square" rtlCol="0">
            <a:spAutoFit/>
          </a:bodyPr>
          <a:lstStyle/>
          <a:p>
            <a:r>
              <a:rPr lang="en-US" sz="2800" b="1" dirty="0"/>
              <a:t>4</a:t>
            </a:r>
            <a:r>
              <a:rPr lang="en-US" sz="2800" b="1" dirty="0" smtClean="0"/>
              <a:t>.POLYMORPHISM</a:t>
            </a:r>
          </a:p>
          <a:p>
            <a:endParaRPr lang="en-US" sz="2000" dirty="0"/>
          </a:p>
          <a:p>
            <a:r>
              <a:rPr lang="en-US" sz="2400" b="1" i="1" u="sng" dirty="0" smtClean="0"/>
              <a:t>Definition</a:t>
            </a:r>
            <a:r>
              <a:rPr lang="en-US" sz="2400" dirty="0" smtClean="0"/>
              <a:t>: It can be defined as methods with same names but performs </a:t>
            </a:r>
            <a:r>
              <a:rPr lang="en-US" sz="2400" dirty="0" smtClean="0"/>
              <a:t>different </a:t>
            </a:r>
            <a:r>
              <a:rPr lang="en-US" sz="2400" dirty="0" smtClean="0"/>
              <a:t>functions. </a:t>
            </a:r>
            <a:r>
              <a:rPr lang="en-US" sz="2400" dirty="0" smtClean="0"/>
              <a:t>E.g., wheel</a:t>
            </a:r>
          </a:p>
          <a:p>
            <a:r>
              <a:rPr lang="en-US" sz="2400" dirty="0" smtClean="0"/>
              <a:t>There </a:t>
            </a:r>
            <a:r>
              <a:rPr lang="en-US" sz="2400" dirty="0" smtClean="0"/>
              <a:t>are basically two different types: Overriding and Overloading</a:t>
            </a:r>
            <a:r>
              <a:rPr lang="en-US" sz="2400" dirty="0" smtClean="0"/>
              <a:t>. </a:t>
            </a:r>
            <a:endParaRPr lang="en-US" sz="2400" dirty="0" smtClean="0"/>
          </a:p>
          <a:p>
            <a:endParaRPr lang="en-US" sz="2400" dirty="0"/>
          </a:p>
          <a:p>
            <a:pPr marL="285750" indent="-285750">
              <a:buFont typeface="Wingdings" panose="05000000000000000000" pitchFamily="2" charset="2"/>
              <a:buChar char="Ø"/>
            </a:pPr>
            <a:r>
              <a:rPr lang="en-US" sz="2400" u="sng" dirty="0" smtClean="0"/>
              <a:t>Overriding</a:t>
            </a:r>
            <a:r>
              <a:rPr lang="en-US" sz="2400" dirty="0" smtClean="0"/>
              <a:t>, also called </a:t>
            </a:r>
            <a:r>
              <a:rPr lang="en-US" sz="2400" u="sng" dirty="0" smtClean="0"/>
              <a:t>run-time polymorphism</a:t>
            </a:r>
            <a:r>
              <a:rPr lang="en-US" sz="2400" dirty="0" smtClean="0"/>
              <a:t> and </a:t>
            </a:r>
            <a:r>
              <a:rPr lang="en-US" sz="2400" u="sng" dirty="0" smtClean="0"/>
              <a:t>Overloading</a:t>
            </a:r>
            <a:r>
              <a:rPr lang="en-US" sz="2400" dirty="0" smtClean="0"/>
              <a:t> also called </a:t>
            </a:r>
            <a:r>
              <a:rPr lang="en-US" sz="2400" u="sng" dirty="0" smtClean="0"/>
              <a:t>compile-time polymorphism</a:t>
            </a:r>
            <a:r>
              <a:rPr lang="en-US" sz="2400" dirty="0" smtClean="0"/>
              <a:t>.</a:t>
            </a:r>
          </a:p>
          <a:p>
            <a:pPr marL="285750" indent="-285750">
              <a:buFont typeface="Wingdings" panose="05000000000000000000" pitchFamily="2" charset="2"/>
              <a:buChar char="Ø"/>
            </a:pPr>
            <a:r>
              <a:rPr lang="en-US" sz="2400" dirty="0" smtClean="0"/>
              <a:t>The difference is, for method </a:t>
            </a:r>
            <a:r>
              <a:rPr lang="en-US" sz="2400" u="sng" dirty="0"/>
              <a:t>O</a:t>
            </a:r>
            <a:r>
              <a:rPr lang="en-US" sz="2400" u="sng" dirty="0" smtClean="0"/>
              <a:t>verloading</a:t>
            </a:r>
            <a:r>
              <a:rPr lang="en-US" sz="2400" dirty="0" smtClean="0"/>
              <a:t>, the compiler determines which methods will be executed and this decision is made when the code gets compiled.</a:t>
            </a:r>
          </a:p>
          <a:p>
            <a:pPr marL="285750" indent="-285750">
              <a:buFont typeface="Wingdings" panose="05000000000000000000" pitchFamily="2" charset="2"/>
              <a:buChar char="Ø"/>
            </a:pPr>
            <a:r>
              <a:rPr lang="en-US" sz="2400" dirty="0" smtClean="0"/>
              <a:t>For </a:t>
            </a:r>
            <a:r>
              <a:rPr lang="en-US" sz="2400" u="sng" dirty="0" smtClean="0"/>
              <a:t>Overriding</a:t>
            </a:r>
            <a:r>
              <a:rPr lang="en-US" sz="2400" dirty="0" smtClean="0"/>
              <a:t> which methods will be used is determined at run-time.</a:t>
            </a:r>
            <a:endParaRPr lang="en-US" sz="2400" dirty="0"/>
          </a:p>
        </p:txBody>
      </p:sp>
    </p:spTree>
    <p:extLst>
      <p:ext uri="{BB962C8B-B14F-4D97-AF65-F5344CB8AC3E}">
        <p14:creationId xmlns:p14="http://schemas.microsoft.com/office/powerpoint/2010/main" val="32846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t>RESEARCH TOPIC</a:t>
            </a:r>
            <a:br>
              <a:rPr lang="en-US" sz="4000" b="1" i="1" u="sng" dirty="0" smtClean="0"/>
            </a:br>
            <a:r>
              <a:rPr lang="en-US" sz="4000" b="1" i="1" u="sng" dirty="0"/>
              <a:t/>
            </a:r>
            <a:br>
              <a:rPr lang="en-US" sz="4000" b="1" i="1" u="sng" dirty="0"/>
            </a:br>
            <a:r>
              <a:rPr lang="en-US" sz="4000" b="1" i="1" u="sng" dirty="0" smtClean="0"/>
              <a:t/>
            </a:r>
            <a:br>
              <a:rPr lang="en-US" sz="4000" b="1" i="1" u="sng" dirty="0" smtClean="0"/>
            </a:br>
            <a:r>
              <a:rPr lang="en-US" sz="4000" b="1" i="1" u="sng" dirty="0"/>
              <a:t/>
            </a:r>
            <a:br>
              <a:rPr lang="en-US" sz="4000" b="1" i="1" u="sng" dirty="0"/>
            </a:br>
            <a:r>
              <a:rPr lang="en-US" sz="4000" dirty="0"/>
              <a:t> </a:t>
            </a:r>
            <a:r>
              <a:rPr lang="en-US" sz="4000" b="1" i="1" dirty="0" smtClean="0"/>
              <a:t>ARTIFICIAL INTELLIGENCE(GAMING) </a:t>
            </a:r>
            <a:endParaRPr lang="en-US" sz="4000" b="1" i="1" u="sng" dirty="0"/>
          </a:p>
        </p:txBody>
      </p:sp>
    </p:spTree>
    <p:extLst>
      <p:ext uri="{BB962C8B-B14F-4D97-AF65-F5344CB8AC3E}">
        <p14:creationId xmlns:p14="http://schemas.microsoft.com/office/powerpoint/2010/main" val="2222869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1188" y="1460310"/>
            <a:ext cx="6823881" cy="4524315"/>
          </a:xfrm>
          <a:prstGeom prst="rect">
            <a:avLst/>
          </a:prstGeom>
          <a:noFill/>
        </p:spPr>
        <p:txBody>
          <a:bodyPr wrap="square" rtlCol="0">
            <a:spAutoFit/>
          </a:bodyPr>
          <a:lstStyle/>
          <a:p>
            <a:r>
              <a:rPr lang="en-US" sz="4800" dirty="0" smtClean="0">
                <a:effectLst>
                  <a:outerShdw blurRad="38100" dist="38100" dir="2700000" algn="tl">
                    <a:srgbClr val="000000">
                      <a:alpha val="43137"/>
                    </a:srgbClr>
                  </a:outerShdw>
                </a:effectLst>
              </a:rPr>
              <a:t>Thank You </a:t>
            </a:r>
          </a:p>
          <a:p>
            <a:endParaRPr lang="en-US" sz="4800" dirty="0">
              <a:effectLst>
                <a:outerShdw blurRad="38100" dist="38100" dir="2700000" algn="tl">
                  <a:srgbClr val="000000">
                    <a:alpha val="43137"/>
                  </a:srgbClr>
                </a:outerShdw>
              </a:effectLst>
            </a:endParaRPr>
          </a:p>
          <a:p>
            <a:endParaRPr lang="en-US" sz="4800" dirty="0" smtClean="0">
              <a:effectLst>
                <a:outerShdw blurRad="38100" dist="38100" dir="2700000" algn="tl">
                  <a:srgbClr val="000000">
                    <a:alpha val="43137"/>
                  </a:srgbClr>
                </a:outerShdw>
              </a:effectLst>
            </a:endParaRPr>
          </a:p>
          <a:p>
            <a:endParaRPr lang="en-US" sz="4800" dirty="0" smtClean="0">
              <a:effectLst>
                <a:outerShdw blurRad="38100" dist="38100" dir="2700000" algn="tl">
                  <a:srgbClr val="000000">
                    <a:alpha val="43137"/>
                  </a:srgbClr>
                </a:outerShdw>
              </a:effectLst>
            </a:endParaRPr>
          </a:p>
          <a:p>
            <a:r>
              <a:rPr lang="en-US" sz="4800" dirty="0" smtClean="0">
                <a:effectLst>
                  <a:outerShdw blurRad="38100" dist="38100" dir="2700000" algn="tl">
                    <a:srgbClr val="000000">
                      <a:alpha val="43137"/>
                    </a:srgbClr>
                  </a:outerShdw>
                </a:effectLst>
              </a:rPr>
              <a:t>done by:-      </a:t>
            </a:r>
          </a:p>
          <a:p>
            <a:r>
              <a:rPr lang="en-US" sz="4400" dirty="0" smtClean="0">
                <a:effectLst>
                  <a:outerShdw blurRad="38100" dist="38100" dir="2700000" algn="tl">
                    <a:srgbClr val="000000">
                      <a:alpha val="43137"/>
                    </a:srgbClr>
                  </a:outerShdw>
                </a:effectLst>
              </a:rPr>
              <a:t>Bankit Burom Nongbet</a:t>
            </a:r>
            <a:endParaRPr lang="en-US"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460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4149" y="941696"/>
            <a:ext cx="9949218" cy="5632311"/>
          </a:xfrm>
          <a:prstGeom prst="rect">
            <a:avLst/>
          </a:prstGeom>
          <a:noFill/>
        </p:spPr>
        <p:txBody>
          <a:bodyPr wrap="square" rtlCol="0">
            <a:spAutoFit/>
          </a:bodyPr>
          <a:lstStyle/>
          <a:p>
            <a:r>
              <a:rPr lang="en-US" sz="3600" b="1" i="1" u="sng" dirty="0" smtClean="0"/>
              <a:t>Contents:</a:t>
            </a:r>
          </a:p>
          <a:p>
            <a:endParaRPr lang="en-US" sz="3600" b="1" i="1" u="sng" dirty="0" smtClean="0"/>
          </a:p>
          <a:p>
            <a:pPr marL="342900" indent="-342900">
              <a:buFont typeface="+mj-lt"/>
              <a:buAutoNum type="arabicPeriod"/>
            </a:pPr>
            <a:r>
              <a:rPr lang="en-US" sz="3600" dirty="0" smtClean="0"/>
              <a:t>History of Programming Language</a:t>
            </a:r>
          </a:p>
          <a:p>
            <a:pPr marL="342900" indent="-342900">
              <a:buFont typeface="+mj-lt"/>
              <a:buAutoNum type="arabicPeriod"/>
            </a:pPr>
            <a:endParaRPr lang="en-US" sz="3600" dirty="0" smtClean="0"/>
          </a:p>
          <a:p>
            <a:pPr marL="342900" indent="-342900">
              <a:buFont typeface="+mj-lt"/>
              <a:buAutoNum type="arabicPeriod"/>
            </a:pPr>
            <a:r>
              <a:rPr lang="en-US" sz="3600" dirty="0" smtClean="0"/>
              <a:t>Structured v/s Object-Oriented  Programming</a:t>
            </a:r>
          </a:p>
          <a:p>
            <a:pPr marL="342900" indent="-342900">
              <a:buFont typeface="+mj-lt"/>
              <a:buAutoNum type="arabicPeriod"/>
            </a:pPr>
            <a:endParaRPr lang="en-US" sz="3600" dirty="0" smtClean="0"/>
          </a:p>
          <a:p>
            <a:pPr marL="342900" indent="-342900">
              <a:buFont typeface="+mj-lt"/>
              <a:buAutoNum type="arabicPeriod"/>
            </a:pPr>
            <a:r>
              <a:rPr lang="en-US" sz="3600" dirty="0" smtClean="0"/>
              <a:t>Principles of </a:t>
            </a:r>
            <a:r>
              <a:rPr lang="en-US" sz="3600" dirty="0" smtClean="0"/>
              <a:t>OOP</a:t>
            </a:r>
          </a:p>
          <a:p>
            <a:pPr marL="342900" indent="-342900">
              <a:buFont typeface="+mj-lt"/>
              <a:buAutoNum type="arabicPeriod"/>
            </a:pPr>
            <a:endParaRPr lang="en-US" sz="3600" dirty="0"/>
          </a:p>
          <a:p>
            <a:pPr marL="342900" indent="-342900">
              <a:buFont typeface="+mj-lt"/>
              <a:buAutoNum type="arabicPeriod"/>
            </a:pPr>
            <a:r>
              <a:rPr lang="en-US" sz="3600" dirty="0" smtClean="0"/>
              <a:t>Research Topic</a:t>
            </a:r>
            <a:endParaRPr lang="en-US" sz="3600" dirty="0" smtClean="0"/>
          </a:p>
        </p:txBody>
      </p:sp>
    </p:spTree>
    <p:extLst>
      <p:ext uri="{BB962C8B-B14F-4D97-AF65-F5344CB8AC3E}">
        <p14:creationId xmlns:p14="http://schemas.microsoft.com/office/powerpoint/2010/main" val="56983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500"/>
                                        <p:tgtEl>
                                          <p:spTgt spid="4">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500"/>
                                        <p:tgtEl>
                                          <p:spTgt spid="4">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Effect transition="in" filter="fade">
                                      <p:cBhvr>
                                        <p:cTn id="2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t>History Of Programming Language</a:t>
            </a:r>
            <a:endParaRPr lang="en-US" sz="4000" b="1" i="1" u="sng" dirty="0"/>
          </a:p>
        </p:txBody>
      </p:sp>
      <p:sp>
        <p:nvSpPr>
          <p:cNvPr id="3" name="Content Placeholder 2"/>
          <p:cNvSpPr>
            <a:spLocks noGrp="1"/>
          </p:cNvSpPr>
          <p:nvPr>
            <p:ph idx="1"/>
          </p:nvPr>
        </p:nvSpPr>
        <p:spPr>
          <a:xfrm>
            <a:off x="646111" y="1616189"/>
            <a:ext cx="8946541" cy="4195481"/>
          </a:xfrm>
        </p:spPr>
        <p:txBody>
          <a:bodyPr>
            <a:normAutofit lnSpcReduction="10000"/>
          </a:bodyPr>
          <a:lstStyle/>
          <a:p>
            <a:r>
              <a:rPr lang="en-US" dirty="0"/>
              <a:t>Computer languages were </a:t>
            </a:r>
            <a:r>
              <a:rPr lang="en-US" dirty="0" smtClean="0"/>
              <a:t>first invented by </a:t>
            </a:r>
            <a:r>
              <a:rPr lang="en-IN" dirty="0"/>
              <a:t>Charles </a:t>
            </a:r>
            <a:r>
              <a:rPr lang="en-IN" dirty="0" smtClean="0"/>
              <a:t>Babbage </a:t>
            </a:r>
            <a:r>
              <a:rPr lang="en-IN" dirty="0"/>
              <a:t>in 1822</a:t>
            </a:r>
            <a:r>
              <a:rPr lang="en-US" dirty="0" smtClean="0"/>
              <a:t> which composed </a:t>
            </a:r>
            <a:r>
              <a:rPr lang="en-US" dirty="0"/>
              <a:t>of a series of steps to wire a particular </a:t>
            </a:r>
            <a:r>
              <a:rPr lang="en-US" dirty="0" smtClean="0"/>
              <a:t>program. </a:t>
            </a:r>
            <a:r>
              <a:rPr lang="en-IN" dirty="0"/>
              <a:t>Thus, the earliest form of a computer language was physical motion</a:t>
            </a:r>
            <a:r>
              <a:rPr lang="en-IN" dirty="0" smtClean="0"/>
              <a:t>.</a:t>
            </a:r>
          </a:p>
          <a:p>
            <a:r>
              <a:rPr lang="en-US" dirty="0"/>
              <a:t>Eventually, physical motion was replaced by electrical signals when the US Government built the ENIAC in </a:t>
            </a:r>
            <a:r>
              <a:rPr lang="en-US" dirty="0" smtClean="0"/>
              <a:t>1942.</a:t>
            </a:r>
          </a:p>
          <a:p>
            <a:r>
              <a:rPr lang="en-IN" dirty="0"/>
              <a:t>In 1945, John Von </a:t>
            </a:r>
            <a:r>
              <a:rPr lang="en-IN" dirty="0" smtClean="0"/>
              <a:t>Neumann </a:t>
            </a:r>
            <a:r>
              <a:rPr lang="en-IN" dirty="0"/>
              <a:t>developed two important concepts that directly affected the path of computer programming languages. The first was known as “shared-program technique” (</a:t>
            </a:r>
            <a:r>
              <a:rPr lang="en-IN" dirty="0">
                <a:hlinkClick r:id="rId2"/>
              </a:rPr>
              <a:t>www.softlord.com</a:t>
            </a:r>
            <a:r>
              <a:rPr lang="en-IN" dirty="0" smtClean="0"/>
              <a:t>). </a:t>
            </a:r>
            <a:r>
              <a:rPr lang="en-IN" dirty="0"/>
              <a:t>The second concept was also extremely important to the development of programming languages. Von Neumann called it “conditional control transfer” (www.softlord.com).</a:t>
            </a:r>
            <a:endParaRPr lang="en-US" dirty="0"/>
          </a:p>
          <a:p>
            <a:endParaRPr lang="en-US" dirty="0"/>
          </a:p>
        </p:txBody>
      </p:sp>
    </p:spTree>
    <p:extLst>
      <p:ext uri="{BB962C8B-B14F-4D97-AF65-F5344CB8AC3E}">
        <p14:creationId xmlns:p14="http://schemas.microsoft.com/office/powerpoint/2010/main" val="17707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t>History Of Programming Language(continued)</a:t>
            </a:r>
            <a:endParaRPr lang="en-US" sz="4000" b="1" i="1" u="sng" dirty="0"/>
          </a:p>
        </p:txBody>
      </p:sp>
      <p:sp>
        <p:nvSpPr>
          <p:cNvPr id="3" name="Content Placeholder 2"/>
          <p:cNvSpPr>
            <a:spLocks noGrp="1"/>
          </p:cNvSpPr>
          <p:nvPr>
            <p:ph idx="1"/>
          </p:nvPr>
        </p:nvSpPr>
        <p:spPr>
          <a:xfrm>
            <a:off x="609834" y="1853248"/>
            <a:ext cx="8946541" cy="4195481"/>
          </a:xfrm>
        </p:spPr>
        <p:txBody>
          <a:bodyPr>
            <a:normAutofit lnSpcReduction="10000"/>
          </a:bodyPr>
          <a:lstStyle/>
          <a:p>
            <a:r>
              <a:rPr lang="en-US" dirty="0"/>
              <a:t>In 1949, a few years after Von Neumann’s work, the language Short Code appeared (www.byte.com). </a:t>
            </a:r>
            <a:endParaRPr lang="en-US" dirty="0" smtClean="0"/>
          </a:p>
          <a:p>
            <a:r>
              <a:rPr lang="en-US" dirty="0"/>
              <a:t>In 1951, Grace Hopper wrote the first compiler, A-0 (www.byte.com). A compiler is a program that turns the language’s statements into 0’s and 1’s for the computer to understand</a:t>
            </a:r>
            <a:r>
              <a:rPr lang="en-US" dirty="0" smtClean="0"/>
              <a:t>.</a:t>
            </a:r>
          </a:p>
          <a:p>
            <a:r>
              <a:rPr lang="en-US" dirty="0"/>
              <a:t>In 1957, the first of the major languages appeared in the form of FORTRAN. Its name stands for </a:t>
            </a:r>
            <a:r>
              <a:rPr lang="en-US" dirty="0" err="1"/>
              <a:t>FORmula</a:t>
            </a:r>
            <a:r>
              <a:rPr lang="en-US" dirty="0"/>
              <a:t> </a:t>
            </a:r>
            <a:r>
              <a:rPr lang="en-US" dirty="0" err="1"/>
              <a:t>TRANslating</a:t>
            </a:r>
            <a:r>
              <a:rPr lang="en-US" dirty="0"/>
              <a:t> system. The language was designed at IBM for scientific computing</a:t>
            </a:r>
            <a:r>
              <a:rPr lang="en-US" dirty="0" smtClean="0"/>
              <a:t>.</a:t>
            </a:r>
          </a:p>
          <a:p>
            <a:r>
              <a:rPr lang="en-US" dirty="0"/>
              <a:t>Though FORTAN was good at handling numbers, it was not so good at handling input and output, which mattered most to business computing. Business computing started to take off in 1959, and because of this, COBOL was developed. It was designed from the ground up as the language for businessmen.</a:t>
            </a:r>
          </a:p>
        </p:txBody>
      </p:sp>
    </p:spTree>
    <p:extLst>
      <p:ext uri="{BB962C8B-B14F-4D97-AF65-F5344CB8AC3E}">
        <p14:creationId xmlns:p14="http://schemas.microsoft.com/office/powerpoint/2010/main" val="25696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t>History Of Programming Language(continued)</a:t>
            </a:r>
            <a:endParaRPr lang="en-US" sz="4000" b="1" i="1" u="sng" dirty="0"/>
          </a:p>
        </p:txBody>
      </p:sp>
      <p:sp>
        <p:nvSpPr>
          <p:cNvPr id="3" name="Content Placeholder 2"/>
          <p:cNvSpPr>
            <a:spLocks noGrp="1"/>
          </p:cNvSpPr>
          <p:nvPr>
            <p:ph idx="1"/>
          </p:nvPr>
        </p:nvSpPr>
        <p:spPr>
          <a:xfrm>
            <a:off x="609834" y="1853248"/>
            <a:ext cx="8946541" cy="4195481"/>
          </a:xfrm>
        </p:spPr>
        <p:txBody>
          <a:bodyPr>
            <a:normAutofit/>
          </a:bodyPr>
          <a:lstStyle/>
          <a:p>
            <a:r>
              <a:rPr lang="en-US" dirty="0"/>
              <a:t>In 1958, John McCarthy of MIT created the </a:t>
            </a:r>
            <a:r>
              <a:rPr lang="en-US" dirty="0" err="1"/>
              <a:t>LISt</a:t>
            </a:r>
            <a:r>
              <a:rPr lang="en-US" dirty="0"/>
              <a:t> Processing (or LISP) language. It was designed for Artificial Intelligence (AI) research. </a:t>
            </a:r>
            <a:endParaRPr lang="en-US" dirty="0" smtClean="0"/>
          </a:p>
          <a:p>
            <a:r>
              <a:rPr lang="en-US" dirty="0"/>
              <a:t>The </a:t>
            </a:r>
            <a:r>
              <a:rPr lang="en-US" dirty="0" err="1"/>
              <a:t>Algol</a:t>
            </a:r>
            <a:r>
              <a:rPr lang="en-US" dirty="0"/>
              <a:t> language was created by a committee for scientific use in 1958. It’s major contribution is being the root of the tree that has led to such languages as Pascal, C, C++, and Java. It was also the first language with a formal grammar, known as Backus-</a:t>
            </a:r>
            <a:r>
              <a:rPr lang="en-US" dirty="0" err="1"/>
              <a:t>Naar</a:t>
            </a:r>
            <a:r>
              <a:rPr lang="en-US" dirty="0"/>
              <a:t> Form or BNF (McGraw-Hill Encyclopedia of Science and Technology, 454</a:t>
            </a:r>
            <a:r>
              <a:rPr lang="en-US" dirty="0" smtClean="0"/>
              <a:t>).</a:t>
            </a:r>
          </a:p>
          <a:p>
            <a:r>
              <a:rPr lang="en-US" dirty="0"/>
              <a:t>Pascal was begun in 1968 by </a:t>
            </a:r>
            <a:r>
              <a:rPr lang="en-US" dirty="0" err="1"/>
              <a:t>Niklaus</a:t>
            </a:r>
            <a:r>
              <a:rPr lang="en-US" dirty="0"/>
              <a:t> Wirth. Its development was mainly out of necessity for a good teaching tool</a:t>
            </a:r>
            <a:r>
              <a:rPr lang="en-US" dirty="0" smtClean="0"/>
              <a:t>.</a:t>
            </a:r>
          </a:p>
          <a:p>
            <a:r>
              <a:rPr lang="en-US" dirty="0"/>
              <a:t>C was developed in 1972 by Dennis Ritchie while working at Bell Labs in New Jersey.</a:t>
            </a:r>
          </a:p>
        </p:txBody>
      </p:sp>
    </p:spTree>
    <p:extLst>
      <p:ext uri="{BB962C8B-B14F-4D97-AF65-F5344CB8AC3E}">
        <p14:creationId xmlns:p14="http://schemas.microsoft.com/office/powerpoint/2010/main" val="238409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t>History Of Programming Language(continued)</a:t>
            </a:r>
            <a:endParaRPr lang="en-US" sz="4000" b="1" i="1" u="sng" dirty="0"/>
          </a:p>
        </p:txBody>
      </p:sp>
      <p:sp>
        <p:nvSpPr>
          <p:cNvPr id="3" name="Content Placeholder 2"/>
          <p:cNvSpPr>
            <a:spLocks noGrp="1"/>
          </p:cNvSpPr>
          <p:nvPr>
            <p:ph idx="1"/>
          </p:nvPr>
        </p:nvSpPr>
        <p:spPr>
          <a:xfrm>
            <a:off x="609834" y="1853248"/>
            <a:ext cx="8946541" cy="4195481"/>
          </a:xfrm>
        </p:spPr>
        <p:txBody>
          <a:bodyPr>
            <a:normAutofit/>
          </a:bodyPr>
          <a:lstStyle/>
          <a:p>
            <a:r>
              <a:rPr lang="en-US" dirty="0"/>
              <a:t>Ritchie developed C for the new Unix system being created at the same time. Because of this, C and Unix go hand in hand. Unix gives C such advanced features as dynamic variables, multitasking, interrupt handling, forking, and strong, low-level, input-output</a:t>
            </a:r>
            <a:r>
              <a:rPr lang="en-US" dirty="0" smtClean="0"/>
              <a:t>.</a:t>
            </a:r>
          </a:p>
          <a:p>
            <a:r>
              <a:rPr lang="en-US" dirty="0"/>
              <a:t>In the late 1970’s and early 1980’s, a new programing method was being developed. It was known as Object Oriented Programming, or OOP. Objects are pieces of data that can be packaged and manipulated by the programmer. </a:t>
            </a:r>
            <a:endParaRPr lang="en-US" dirty="0" smtClean="0"/>
          </a:p>
          <a:p>
            <a:r>
              <a:rPr lang="en-US" dirty="0" err="1" smtClean="0"/>
              <a:t>Bjarne</a:t>
            </a:r>
            <a:r>
              <a:rPr lang="en-US" dirty="0" smtClean="0"/>
              <a:t> </a:t>
            </a:r>
            <a:r>
              <a:rPr lang="en-US" dirty="0" err="1"/>
              <a:t>Stroustroup</a:t>
            </a:r>
            <a:r>
              <a:rPr lang="en-US" dirty="0"/>
              <a:t> liked this method and developed extensions to C known as “C With Classes.” This set of extensions developed into the full-featured language C++, which was released in 1983.</a:t>
            </a:r>
          </a:p>
        </p:txBody>
      </p:sp>
    </p:spTree>
    <p:extLst>
      <p:ext uri="{BB962C8B-B14F-4D97-AF65-F5344CB8AC3E}">
        <p14:creationId xmlns:p14="http://schemas.microsoft.com/office/powerpoint/2010/main" val="363269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t>History Of Programming Language(continued)</a:t>
            </a:r>
            <a:endParaRPr lang="en-US" sz="4000" b="1" i="1" u="sng" dirty="0"/>
          </a:p>
        </p:txBody>
      </p:sp>
      <p:sp>
        <p:nvSpPr>
          <p:cNvPr id="3" name="Content Placeholder 2"/>
          <p:cNvSpPr>
            <a:spLocks noGrp="1"/>
          </p:cNvSpPr>
          <p:nvPr>
            <p:ph idx="1"/>
          </p:nvPr>
        </p:nvSpPr>
        <p:spPr>
          <a:xfrm>
            <a:off x="609834" y="1853248"/>
            <a:ext cx="8946541" cy="4195481"/>
          </a:xfrm>
        </p:spPr>
        <p:txBody>
          <a:bodyPr>
            <a:normAutofit/>
          </a:bodyPr>
          <a:lstStyle/>
          <a:p>
            <a:r>
              <a:rPr lang="en-US" dirty="0"/>
              <a:t>In the early 1990’s, interactive TV was the technology of the future. Sun Microsystems decided that interactive TV needed a special, portable (can run on many types of machines), language. This language eventually became Java. </a:t>
            </a:r>
            <a:endParaRPr lang="en-US" dirty="0" smtClean="0"/>
          </a:p>
          <a:p>
            <a:r>
              <a:rPr lang="en-US" dirty="0"/>
              <a:t>Visual Basic is often taught as a first programming language today as it is based on the BASIC language developed in 1964 by John </a:t>
            </a:r>
            <a:r>
              <a:rPr lang="en-US" dirty="0" err="1"/>
              <a:t>Kemeny</a:t>
            </a:r>
            <a:r>
              <a:rPr lang="en-US" dirty="0"/>
              <a:t> and Thomas Kurtz. BASIC is a very limited language and was designed for non-computer science people. </a:t>
            </a:r>
            <a:endParaRPr lang="en-US" dirty="0" smtClean="0"/>
          </a:p>
          <a:p>
            <a:r>
              <a:rPr lang="en-US" dirty="0"/>
              <a:t>Perl has often been described as the “duct tape of the Internet,” because it is most often used as the engine for a web interface or in scripts that modify configuration files.</a:t>
            </a:r>
          </a:p>
        </p:txBody>
      </p:sp>
    </p:spTree>
    <p:extLst>
      <p:ext uri="{BB962C8B-B14F-4D97-AF65-F5344CB8AC3E}">
        <p14:creationId xmlns:p14="http://schemas.microsoft.com/office/powerpoint/2010/main" val="271793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758" y="111524"/>
            <a:ext cx="9404723" cy="1400530"/>
          </a:xfrm>
        </p:spPr>
        <p:txBody>
          <a:bodyPr/>
          <a:lstStyle/>
          <a:p>
            <a:r>
              <a:rPr lang="en-US" sz="4000" b="1" i="1" u="sng" dirty="0" smtClean="0"/>
              <a:t>Structured v/s Object-Oriented Programming</a:t>
            </a:r>
            <a:endParaRPr lang="en-US" sz="4000" b="1" i="1"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54783028"/>
              </p:ext>
            </p:extLst>
          </p:nvPr>
        </p:nvGraphicFramePr>
        <p:xfrm>
          <a:off x="659757" y="1651378"/>
          <a:ext cx="10504112" cy="5008728"/>
        </p:xfrm>
        <a:graphic>
          <a:graphicData uri="http://schemas.openxmlformats.org/drawingml/2006/table">
            <a:tbl>
              <a:tblPr firstRow="1" bandRow="1">
                <a:tableStyleId>{93296810-A885-4BE3-A3E7-6D5BEEA58F35}</a:tableStyleId>
              </a:tblPr>
              <a:tblGrid>
                <a:gridCol w="5252056"/>
                <a:gridCol w="5252056"/>
              </a:tblGrid>
              <a:tr h="834788">
                <a:tc>
                  <a:txBody>
                    <a:bodyPr/>
                    <a:lstStyle/>
                    <a:p>
                      <a:r>
                        <a:rPr lang="en-US" sz="2000" dirty="0" smtClean="0"/>
                        <a:t>STRUCTURED</a:t>
                      </a:r>
                      <a:r>
                        <a:rPr lang="en-US" sz="2000" baseline="0" dirty="0" smtClean="0"/>
                        <a:t> PROGRAMMING</a:t>
                      </a:r>
                      <a:endParaRPr lang="en-US" sz="2000" dirty="0"/>
                    </a:p>
                  </a:txBody>
                  <a:tcPr/>
                </a:tc>
                <a:tc>
                  <a:txBody>
                    <a:bodyPr/>
                    <a:lstStyle/>
                    <a:p>
                      <a:r>
                        <a:rPr lang="en-US" sz="2000" dirty="0" smtClean="0"/>
                        <a:t>OBJECT-ORIENTED</a:t>
                      </a:r>
                      <a:r>
                        <a:rPr lang="en-US" sz="2000" baseline="0" dirty="0" smtClean="0"/>
                        <a:t> PROGRAMMING</a:t>
                      </a:r>
                      <a:endParaRPr lang="en-US" sz="2000" dirty="0"/>
                    </a:p>
                  </a:txBody>
                  <a:tcPr/>
                </a:tc>
              </a:tr>
              <a:tr h="834788">
                <a:tc>
                  <a:txBody>
                    <a:bodyPr/>
                    <a:lstStyle/>
                    <a:p>
                      <a:r>
                        <a:rPr lang="en-US" sz="2000" dirty="0" smtClean="0"/>
                        <a:t>Focuses</a:t>
                      </a:r>
                      <a:r>
                        <a:rPr lang="en-US" sz="2000" baseline="0" dirty="0" smtClean="0"/>
                        <a:t> on process/logical structure and data required for that process.</a:t>
                      </a:r>
                      <a:endParaRPr lang="en-US" sz="2000" dirty="0"/>
                    </a:p>
                  </a:txBody>
                  <a:tcPr/>
                </a:tc>
                <a:tc>
                  <a:txBody>
                    <a:bodyPr/>
                    <a:lstStyle/>
                    <a:p>
                      <a:r>
                        <a:rPr lang="en-US" sz="2000" dirty="0" smtClean="0"/>
                        <a:t>Focuses</a:t>
                      </a:r>
                      <a:r>
                        <a:rPr lang="en-US" sz="2000" baseline="0" dirty="0" smtClean="0"/>
                        <a:t> mainly on data.</a:t>
                      </a:r>
                      <a:endParaRPr lang="en-US" sz="2000" dirty="0"/>
                    </a:p>
                  </a:txBody>
                  <a:tcPr/>
                </a:tc>
              </a:tr>
              <a:tr h="834788">
                <a:tc>
                  <a:txBody>
                    <a:bodyPr/>
                    <a:lstStyle/>
                    <a:p>
                      <a:r>
                        <a:rPr lang="en-US" sz="2000" dirty="0" smtClean="0"/>
                        <a:t>Also</a:t>
                      </a:r>
                      <a:r>
                        <a:rPr lang="en-US" sz="2000" baseline="0" dirty="0" smtClean="0"/>
                        <a:t> known as Modular programming.</a:t>
                      </a:r>
                      <a:endParaRPr lang="en-US" sz="2000" dirty="0"/>
                    </a:p>
                  </a:txBody>
                  <a:tcPr/>
                </a:tc>
                <a:tc>
                  <a:txBody>
                    <a:bodyPr/>
                    <a:lstStyle/>
                    <a:p>
                      <a:r>
                        <a:rPr lang="en-US" sz="2000" dirty="0" smtClean="0"/>
                        <a:t>Supports inheritance, encapsulation, etc.</a:t>
                      </a:r>
                      <a:endParaRPr lang="en-US" sz="2000" dirty="0"/>
                    </a:p>
                  </a:txBody>
                  <a:tcPr/>
                </a:tc>
              </a:tr>
              <a:tr h="834788">
                <a:tc>
                  <a:txBody>
                    <a:bodyPr/>
                    <a:lstStyle/>
                    <a:p>
                      <a:r>
                        <a:rPr lang="en-US" sz="2000" dirty="0" smtClean="0"/>
                        <a:t>Programs are divided into small self contained functions.</a:t>
                      </a:r>
                      <a:endParaRPr lang="en-US" sz="2000" dirty="0"/>
                    </a:p>
                  </a:txBody>
                  <a:tcPr/>
                </a:tc>
                <a:tc>
                  <a:txBody>
                    <a:bodyPr/>
                    <a:lstStyle/>
                    <a:p>
                      <a:r>
                        <a:rPr lang="en-US" sz="2000" dirty="0" smtClean="0"/>
                        <a:t>Programs are divided into small entities called objects.</a:t>
                      </a:r>
                      <a:endParaRPr lang="en-US" sz="2000" dirty="0"/>
                    </a:p>
                  </a:txBody>
                  <a:tcPr/>
                </a:tc>
              </a:tr>
              <a:tr h="834788">
                <a:tc>
                  <a:txBody>
                    <a:bodyPr/>
                    <a:lstStyle/>
                    <a:p>
                      <a:r>
                        <a:rPr lang="en-US" sz="2000" dirty="0" smtClean="0"/>
                        <a:t>Less reusability,</a:t>
                      </a:r>
                      <a:r>
                        <a:rPr lang="en-US" sz="2000" baseline="0" dirty="0" smtClean="0"/>
                        <a:t> more function dependency.</a:t>
                      </a:r>
                      <a:endParaRPr lang="en-US" sz="2000" dirty="0"/>
                    </a:p>
                  </a:txBody>
                  <a:tcPr/>
                </a:tc>
                <a:tc>
                  <a:txBody>
                    <a:bodyPr/>
                    <a:lstStyle/>
                    <a:p>
                      <a:r>
                        <a:rPr lang="en-US" sz="2000" dirty="0" smtClean="0"/>
                        <a:t>More reusability, less function dependency.</a:t>
                      </a:r>
                      <a:endParaRPr lang="en-US" sz="2000" dirty="0"/>
                    </a:p>
                  </a:txBody>
                  <a:tcPr/>
                </a:tc>
              </a:tr>
              <a:tr h="834788">
                <a:tc>
                  <a:txBody>
                    <a:bodyPr/>
                    <a:lstStyle/>
                    <a:p>
                      <a:r>
                        <a:rPr lang="en-US" sz="2000" dirty="0" smtClean="0"/>
                        <a:t>Less abstraction and less flexibility.</a:t>
                      </a:r>
                      <a:endParaRPr lang="en-US" sz="2000" dirty="0"/>
                    </a:p>
                  </a:txBody>
                  <a:tcPr/>
                </a:tc>
                <a:tc>
                  <a:txBody>
                    <a:bodyPr/>
                    <a:lstStyle/>
                    <a:p>
                      <a:r>
                        <a:rPr lang="en-US" sz="2000" dirty="0" smtClean="0"/>
                        <a:t>More abstraction and</a:t>
                      </a:r>
                      <a:r>
                        <a:rPr lang="en-US" sz="2000" baseline="0" dirty="0" smtClean="0"/>
                        <a:t> more flexibility.</a:t>
                      </a:r>
                      <a:endParaRPr lang="en-US" sz="2000" dirty="0"/>
                    </a:p>
                  </a:txBody>
                  <a:tcPr/>
                </a:tc>
              </a:tr>
            </a:tbl>
          </a:graphicData>
        </a:graphic>
      </p:graphicFrame>
    </p:spTree>
    <p:extLst>
      <p:ext uri="{BB962C8B-B14F-4D97-AF65-F5344CB8AC3E}">
        <p14:creationId xmlns:p14="http://schemas.microsoft.com/office/powerpoint/2010/main" val="299392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1933"/>
          </a:xfrm>
        </p:spPr>
        <p:txBody>
          <a:bodyPr/>
          <a:lstStyle/>
          <a:p>
            <a:r>
              <a:rPr lang="en-US" sz="4000" b="1" i="1" u="sng" dirty="0" smtClean="0"/>
              <a:t>Principles Of OOP</a:t>
            </a:r>
            <a:endParaRPr lang="en-US" sz="4000" b="1" i="1" u="sng" dirty="0"/>
          </a:p>
        </p:txBody>
      </p:sp>
      <p:sp>
        <p:nvSpPr>
          <p:cNvPr id="4" name="TextBox 3"/>
          <p:cNvSpPr txBox="1"/>
          <p:nvPr/>
        </p:nvSpPr>
        <p:spPr>
          <a:xfrm>
            <a:off x="646111" y="1214651"/>
            <a:ext cx="10408575" cy="5847755"/>
          </a:xfrm>
          <a:prstGeom prst="rect">
            <a:avLst/>
          </a:prstGeom>
          <a:noFill/>
        </p:spPr>
        <p:txBody>
          <a:bodyPr wrap="square" rtlCol="0">
            <a:spAutoFit/>
          </a:bodyPr>
          <a:lstStyle/>
          <a:p>
            <a:pPr marL="342900" indent="-342900">
              <a:buAutoNum type="arabicPeriod"/>
            </a:pPr>
            <a:r>
              <a:rPr lang="en-US" sz="2800" b="1" dirty="0" smtClean="0"/>
              <a:t>ENCAPSULATION</a:t>
            </a:r>
          </a:p>
          <a:p>
            <a:endParaRPr lang="en-US" sz="2000" dirty="0"/>
          </a:p>
          <a:p>
            <a:r>
              <a:rPr lang="en-US" sz="2400" b="1" i="1" u="sng" dirty="0" smtClean="0"/>
              <a:t>Definition</a:t>
            </a:r>
            <a:r>
              <a:rPr lang="en-US" sz="2000" dirty="0" smtClean="0"/>
              <a:t>: </a:t>
            </a:r>
            <a:r>
              <a:rPr lang="en-US" sz="2400" dirty="0" smtClean="0"/>
              <a:t>It is the hiding of data implementation by restricting access to </a:t>
            </a:r>
            <a:r>
              <a:rPr lang="en-US" sz="2400" dirty="0" err="1" smtClean="0"/>
              <a:t>accessors</a:t>
            </a:r>
            <a:r>
              <a:rPr lang="en-US" sz="2400" dirty="0" smtClean="0"/>
              <a:t> and </a:t>
            </a:r>
            <a:r>
              <a:rPr lang="en-US" sz="2400" dirty="0" err="1" smtClean="0"/>
              <a:t>mutators</a:t>
            </a:r>
            <a:r>
              <a:rPr lang="en-US" sz="2400" smtClean="0"/>
              <a:t>. </a:t>
            </a:r>
            <a:endParaRPr lang="en-US" sz="2400" dirty="0" smtClean="0"/>
          </a:p>
          <a:p>
            <a:endParaRPr lang="en-US" sz="2000" dirty="0"/>
          </a:p>
          <a:p>
            <a:r>
              <a:rPr lang="en-US" sz="2400" b="1" i="1" u="sng" dirty="0" smtClean="0"/>
              <a:t>Accessor</a:t>
            </a:r>
          </a:p>
          <a:p>
            <a:r>
              <a:rPr lang="en-US" sz="2400" dirty="0" smtClean="0"/>
              <a:t>      A method that is used to ask an object about itself. E.g., a get method.</a:t>
            </a:r>
          </a:p>
          <a:p>
            <a:r>
              <a:rPr lang="en-US" sz="2400" dirty="0"/>
              <a:t> </a:t>
            </a:r>
            <a:r>
              <a:rPr lang="en-US" sz="2400" dirty="0" smtClean="0"/>
              <a:t>     Accessor methods are not restricted to properties and can be any public method that gives information about the state of the object.</a:t>
            </a:r>
            <a:r>
              <a:rPr lang="en-US" sz="2400" b="1" i="1" u="sng" dirty="0" smtClean="0"/>
              <a:t>     </a:t>
            </a:r>
          </a:p>
          <a:p>
            <a:r>
              <a:rPr lang="en-US" sz="2400" b="1" i="1" u="sng" dirty="0" err="1" smtClean="0"/>
              <a:t>Mutator</a:t>
            </a:r>
            <a:endParaRPr lang="en-US" sz="2400" b="1" i="1" u="sng" dirty="0" smtClean="0"/>
          </a:p>
          <a:p>
            <a:r>
              <a:rPr lang="en-US" sz="2400" dirty="0" smtClean="0"/>
              <a:t>      Public methods that are used to modify the state of the object, while hiding implementation of how the data gets modified. E.g., a set method.</a:t>
            </a:r>
          </a:p>
          <a:p>
            <a:endParaRPr lang="en-US" dirty="0"/>
          </a:p>
        </p:txBody>
      </p:sp>
    </p:spTree>
    <p:extLst>
      <p:ext uri="{BB962C8B-B14F-4D97-AF65-F5344CB8AC3E}">
        <p14:creationId xmlns:p14="http://schemas.microsoft.com/office/powerpoint/2010/main" val="173434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111</TotalTime>
  <Words>1094</Words>
  <Application>Microsoft Office PowerPoint</Application>
  <PresentationFormat>Custom</PresentationFormat>
  <Paragraphs>89</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PowerPoint Presentation</vt:lpstr>
      <vt:lpstr>PowerPoint Presentation</vt:lpstr>
      <vt:lpstr>History Of Programming Language</vt:lpstr>
      <vt:lpstr>History Of Programming Language(continued)</vt:lpstr>
      <vt:lpstr>History Of Programming Language(continued)</vt:lpstr>
      <vt:lpstr>History Of Programming Language(continued)</vt:lpstr>
      <vt:lpstr>History Of Programming Language(continued)</vt:lpstr>
      <vt:lpstr>Structured v/s Object-Oriented Programming</vt:lpstr>
      <vt:lpstr>Principles Of OOP</vt:lpstr>
      <vt:lpstr>Principles Of OOP(continued)</vt:lpstr>
      <vt:lpstr>Principles Of OOP(continued)</vt:lpstr>
      <vt:lpstr>Principles Of OOP(continued)</vt:lpstr>
      <vt:lpstr>RESEARCH TOPIC     ARTIFICIAL INTELLIGENCE(GAMING)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BANKIT</dc:creator>
  <cp:lastModifiedBy>banki22</cp:lastModifiedBy>
  <cp:revision>18</cp:revision>
  <dcterms:created xsi:type="dcterms:W3CDTF">2016-03-07T14:51:44Z</dcterms:created>
  <dcterms:modified xsi:type="dcterms:W3CDTF">2016-03-08T09:49:01Z</dcterms:modified>
</cp:coreProperties>
</file>