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21"/>
  </p:notesMasterIdLst>
  <p:sldIdLst>
    <p:sldId id="256" r:id="rId2"/>
    <p:sldId id="290" r:id="rId3"/>
    <p:sldId id="291" r:id="rId4"/>
    <p:sldId id="292" r:id="rId5"/>
    <p:sldId id="306" r:id="rId6"/>
    <p:sldId id="307" r:id="rId7"/>
    <p:sldId id="293" r:id="rId8"/>
    <p:sldId id="308" r:id="rId9"/>
    <p:sldId id="294" r:id="rId10"/>
    <p:sldId id="301" r:id="rId11"/>
    <p:sldId id="309" r:id="rId12"/>
    <p:sldId id="302" r:id="rId13"/>
    <p:sldId id="310" r:id="rId14"/>
    <p:sldId id="298" r:id="rId15"/>
    <p:sldId id="303" r:id="rId16"/>
    <p:sldId id="304" r:id="rId17"/>
    <p:sldId id="305" r:id="rId18"/>
    <p:sldId id="311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94660"/>
  </p:normalViewPr>
  <p:slideViewPr>
    <p:cSldViewPr>
      <p:cViewPr varScale="1">
        <p:scale>
          <a:sx n="72" d="100"/>
          <a:sy n="72" d="100"/>
        </p:scale>
        <p:origin x="14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0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36191-F55D-4BAA-A349-FC219FB1F8F8}" type="datetimeFigureOut">
              <a:rPr lang="en-US" smtClean="0"/>
              <a:pPr/>
              <a:t>5/26/2016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19EEF-B80D-430D-B5B7-4B6644A591A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30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6A41-3969-4305-B574-9F90B77E1C42}" type="datetimeFigureOut">
              <a:rPr lang="en-US" smtClean="0"/>
              <a:pPr/>
              <a:t>5/26/2016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DD34-717E-4AB6-8E80-22AEFD3110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31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6A41-3969-4305-B574-9F90B77E1C42}" type="datetimeFigureOut">
              <a:rPr lang="en-US" smtClean="0"/>
              <a:pPr/>
              <a:t>5/26/2016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DD34-717E-4AB6-8E80-22AEFD31107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114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6A41-3969-4305-B574-9F90B77E1C42}" type="datetimeFigureOut">
              <a:rPr lang="en-US" smtClean="0"/>
              <a:pPr/>
              <a:t>5/26/2016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DD34-717E-4AB6-8E80-22AEFD31107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27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6A41-3969-4305-B574-9F90B77E1C42}" type="datetimeFigureOut">
              <a:rPr lang="en-US" smtClean="0"/>
              <a:pPr/>
              <a:t>5/26/2016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DD34-717E-4AB6-8E80-22AEFD31107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955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6A41-3969-4305-B574-9F90B77E1C42}" type="datetimeFigureOut">
              <a:rPr lang="en-US" smtClean="0"/>
              <a:pPr/>
              <a:t>5/26/2016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DD34-717E-4AB6-8E80-22AEFD3110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4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6A41-3969-4305-B574-9F90B77E1C42}" type="datetimeFigureOut">
              <a:rPr lang="en-US" smtClean="0"/>
              <a:pPr/>
              <a:t>5/26/2016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DD34-717E-4AB6-8E80-22AEFD31107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23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6A41-3969-4305-B574-9F90B77E1C42}" type="datetimeFigureOut">
              <a:rPr lang="en-US" smtClean="0"/>
              <a:pPr/>
              <a:t>5/26/2016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DD34-717E-4AB6-8E80-22AEFD31107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37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6A41-3969-4305-B574-9F90B77E1C42}" type="datetimeFigureOut">
              <a:rPr lang="en-US" smtClean="0"/>
              <a:pPr/>
              <a:t>5/26/2016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DD34-717E-4AB6-8E80-22AEFD31107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61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6A41-3969-4305-B574-9F90B77E1C42}" type="datetimeFigureOut">
              <a:rPr lang="en-US" smtClean="0"/>
              <a:pPr/>
              <a:t>5/26/2016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DD34-717E-4AB6-8E80-22AEFD31107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19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4B16A41-3969-4305-B574-9F90B77E1C42}" type="datetimeFigureOut">
              <a:rPr lang="en-US" smtClean="0"/>
              <a:pPr/>
              <a:t>5/26/2016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85DD34-717E-4AB6-8E80-22AEFD31107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99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6A41-3969-4305-B574-9F90B77E1C42}" type="datetimeFigureOut">
              <a:rPr lang="en-US" smtClean="0"/>
              <a:pPr/>
              <a:t>5/26/2016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DD34-717E-4AB6-8E80-22AEFD31107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11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B16A41-3969-4305-B574-9F90B77E1C42}" type="datetimeFigureOut">
              <a:rPr lang="en-US" smtClean="0"/>
              <a:pPr/>
              <a:t>5/26/2016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85DD34-717E-4AB6-8E80-22AEFD3110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94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sz="4000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imes New Roman" pitchFamily="18" charset="0"/>
              </a:rPr>
              <a:t>DYNAMIC MODELLING</a:t>
            </a:r>
            <a:endParaRPr lang="en-IN" sz="3600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14884"/>
            <a:ext cx="9001156" cy="1143008"/>
          </a:xfrm>
        </p:spPr>
        <p:txBody>
          <a:bodyPr>
            <a:normAutofit/>
          </a:bodyPr>
          <a:lstStyle/>
          <a:p>
            <a:r>
              <a:rPr lang="en-IN" dirty="0" smtClean="0"/>
              <a:t>Group 5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Identifying Events Contd..:-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0532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u="sng" dirty="0" smtClean="0"/>
              <a:t>group together events to form an event class that has the same effect on flow of control</a:t>
            </a:r>
            <a:r>
              <a:rPr lang="en-US" sz="2400" dirty="0" smtClean="0"/>
              <a:t>. 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e.g., enter password and dispense cash are event classes, since the password value and the amount of cash dispensed does not affect the flow of control. 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events that affect the flow of control should be distinguished. 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Account OK, bad account, and bad password are all different events; don't group them under card status.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Identifying Events Contd..:-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allocate each type of event to the object classes that send it (output event) and receive it (input event). 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 construct an event trace from each scenario. 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event trace - an ordered list of events between different objects. 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construct an event flow diagram to show the events between a group of classes (such as module) without regard for sequence.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976" y="0"/>
            <a:ext cx="8229600" cy="471470"/>
          </a:xfrm>
        </p:spPr>
        <p:txBody>
          <a:bodyPr>
            <a:normAutofit fontScale="90000"/>
          </a:bodyPr>
          <a:lstStyle/>
          <a:p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500042"/>
            <a:ext cx="9144000" cy="6357958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 User 		ATM		      Consortium	                        Bank</a:t>
            </a:r>
          </a:p>
          <a:p>
            <a:pPr>
              <a:buNone/>
            </a:pP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2822615" y="3821897"/>
            <a:ext cx="6073000" cy="79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-929508" y="3786178"/>
            <a:ext cx="6144438" cy="79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749417" y="3821897"/>
            <a:ext cx="6073000" cy="79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321185" y="3821897"/>
            <a:ext cx="6073000" cy="79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4282" y="1000108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14282" y="1571612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214282" y="1285860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214282" y="2500306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43108" y="1714488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86314" y="1857364"/>
            <a:ext cx="2571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4282" y="2714620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2910" y="785794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Insert card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28596" y="1000108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Request password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00034" y="128586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Enter password</a:t>
            </a:r>
            <a:endParaRPr lang="en-US" sz="1200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4786314" y="2143116"/>
            <a:ext cx="2571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>
            <a:off x="2143108" y="2285992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14282" y="3286124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>
            <a:off x="214282" y="3000372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00298" y="1428736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Verify Account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143504" y="1571612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Verify card with bank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286380" y="1857364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Bank account OK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714612" y="2000240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Account OK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71472" y="2214554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Request kind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714348" y="2500306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Enter kind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28596" y="2714620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Request amount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42910" y="3000372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Enter amount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00034" y="4000504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Dispense cash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57158" y="4286256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Request take cash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71472" y="4572008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Take cash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85720" y="4857760"/>
            <a:ext cx="1785950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Request continuation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28596" y="5072074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terminate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642910" y="5357826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Print receipt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14348" y="564357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Eject card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500034" y="5929330"/>
            <a:ext cx="143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 take card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714348" y="6215082"/>
            <a:ext cx="850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Take card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28596" y="6429396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Display main screen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2714612" y="3143248"/>
            <a:ext cx="1532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Process transaction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2643174" y="3857628"/>
            <a:ext cx="1594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Transaction succeed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214942" y="3357562"/>
            <a:ext cx="1907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Process bank transaction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14942" y="3643314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Bank transaction succeed</a:t>
            </a:r>
            <a:endParaRPr lang="en-US" sz="1200" dirty="0"/>
          </a:p>
        </p:txBody>
      </p:sp>
      <p:cxnSp>
        <p:nvCxnSpPr>
          <p:cNvPr id="71" name="Straight Arrow Connector 70"/>
          <p:cNvCxnSpPr/>
          <p:nvPr/>
        </p:nvCxnSpPr>
        <p:spPr>
          <a:xfrm rot="10800000">
            <a:off x="214282" y="4286256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>
            <a:off x="214282" y="5143512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0800000">
            <a:off x="214282" y="5643578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14282" y="4572008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14282" y="4857760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143108" y="3429000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786314" y="3643314"/>
            <a:ext cx="2571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10800000">
            <a:off x="4786314" y="3929066"/>
            <a:ext cx="2571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0800000">
            <a:off x="2143108" y="4143380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14282" y="5357826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0800000">
            <a:off x="214282" y="5929330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>
            <a:off x="214282" y="6215082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>
            <a:off x="214282" y="6643710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14282" y="6429396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786050" y="628652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Event trace for  ATM Scenario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358378" cy="6858000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        </a:t>
            </a:r>
          </a:p>
          <a:p>
            <a:pPr marL="0">
              <a:spcBef>
                <a:spcPts val="0"/>
              </a:spcBef>
              <a:buNone/>
            </a:pPr>
            <a:endParaRPr lang="en-US" sz="1400" dirty="0" smtClean="0"/>
          </a:p>
          <a:p>
            <a:pPr marL="0">
              <a:spcBef>
                <a:spcPts val="0"/>
              </a:spcBef>
              <a:buNone/>
            </a:pPr>
            <a:endParaRPr lang="en-US" sz="1400" dirty="0" smtClean="0"/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      insert card enter password, enter kind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      enter amount take cash, take card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      cancel, terminate, continue </a:t>
            </a:r>
          </a:p>
          <a:p>
            <a:pPr>
              <a:buNone/>
            </a:pPr>
            <a:r>
              <a:rPr lang="en-US" sz="1400" dirty="0" smtClean="0"/>
              <a:t>					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     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	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        display main screen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       unreadable card message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       request password, request kind,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       request amount, canceled message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       eject card, failure message			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       dispense cash, request take cash                                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       request continuation                                                      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       print receipt, request take card                                       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       bad account message                                                    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       bad bank code message                                                </a:t>
            </a:r>
          </a:p>
          <a:p>
            <a:pPr marL="0">
              <a:spcBef>
                <a:spcPts val="0"/>
              </a:spcBef>
              <a:buNone/>
            </a:pPr>
            <a:endParaRPr lang="en-US" sz="1400" dirty="0" smtClean="0"/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</a:p>
          <a:p>
            <a:pPr marL="0">
              <a:spcBef>
                <a:spcPts val="0"/>
              </a:spcBef>
              <a:buNone/>
            </a:pPr>
            <a:endParaRPr lang="en-US" sz="1400" dirty="0" smtClean="0"/>
          </a:p>
          <a:p>
            <a:pPr marL="0">
              <a:spcBef>
                <a:spcPts val="0"/>
              </a:spcBef>
              <a:buNone/>
            </a:pPr>
            <a:endParaRPr lang="en-US" sz="1400" dirty="0" smtClean="0"/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</a:p>
          <a:p>
            <a:pPr marL="0">
              <a:spcBef>
                <a:spcPts val="0"/>
              </a:spcBef>
              <a:buNone/>
            </a:pPr>
            <a:endParaRPr lang="en-US" sz="1400" dirty="0" smtClean="0"/>
          </a:p>
          <a:p>
            <a:pPr marL="0">
              <a:spcBef>
                <a:spcPts val="0"/>
              </a:spcBef>
              <a:buNone/>
            </a:pPr>
            <a:endParaRPr lang="en-US" sz="1400" dirty="0" smtClean="0"/>
          </a:p>
          <a:p>
            <a:pPr marL="0">
              <a:spcBef>
                <a:spcPts val="0"/>
              </a:spcBef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214282" y="1571612"/>
            <a:ext cx="1507067" cy="35719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072198" y="1571612"/>
            <a:ext cx="1507067" cy="35719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14480" y="1643050"/>
            <a:ext cx="435084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1714480" y="1928802"/>
            <a:ext cx="43577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43768" y="2285992"/>
            <a:ext cx="28575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transaction succeed </a:t>
            </a:r>
          </a:p>
          <a:p>
            <a:r>
              <a:rPr lang="en-US" sz="1400" dirty="0" smtClean="0"/>
              <a:t>transaction failed </a:t>
            </a:r>
          </a:p>
          <a:p>
            <a:r>
              <a:rPr lang="en-US" sz="1400" dirty="0" smtClean="0"/>
              <a:t>Account OK</a:t>
            </a:r>
          </a:p>
          <a:p>
            <a:r>
              <a:rPr lang="en-US" sz="1400" dirty="0" smtClean="0"/>
              <a:t>Bad account                                                                Bad password                                                         Bad bank code 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86248" y="3786190"/>
            <a:ext cx="221457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verify account                                                              process transaction 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28794" y="5000636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verify card with bank, process bank transaction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714480" y="5929330"/>
            <a:ext cx="4000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bank transaction succeed, bank transaction failed, bank account OK bad bank account, bad bank password</a:t>
            </a:r>
            <a:endParaRPr lang="en-US" sz="1400" dirty="0"/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214282" y="5643578"/>
            <a:ext cx="1507067" cy="35719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6215074" y="5572140"/>
            <a:ext cx="1507067" cy="428628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4679951" y="3750471"/>
            <a:ext cx="364254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H="1" flipV="1">
            <a:off x="5108579" y="3750471"/>
            <a:ext cx="364254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714480" y="6000768"/>
            <a:ext cx="435084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1714480" y="5643578"/>
            <a:ext cx="43577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472" y="157161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429388" y="1571612"/>
            <a:ext cx="718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ATM 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71472" y="5643578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Bank 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286512" y="5572140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Consortium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1371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Constructing a State Diagram:-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ClrTx/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 prepare a state diagram for each object showing the events the object receive and sends.</a:t>
            </a:r>
          </a:p>
          <a:p>
            <a:pPr>
              <a:spcBef>
                <a:spcPts val="1200"/>
              </a:spcBef>
              <a:buClrTx/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Every Scenario or event trace corresponds to a path through a state diagram.</a:t>
            </a:r>
          </a:p>
          <a:p>
            <a:pPr>
              <a:spcBef>
                <a:spcPts val="1200"/>
              </a:spcBef>
              <a:buClrTx/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Organize the sequence of events into a state diagram.</a:t>
            </a:r>
          </a:p>
          <a:p>
            <a:pPr>
              <a:spcBef>
                <a:spcPts val="1200"/>
              </a:spcBef>
              <a:buClrTx/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Compare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state diagram for different object to make sure that the event exchange by them match.</a:t>
            </a:r>
          </a:p>
          <a:p>
            <a:pPr>
              <a:spcBef>
                <a:spcPts val="1200"/>
              </a:spcBef>
              <a:buClrTx/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resulting state diagram constitute the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DYNAMIC MODEL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89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88952" y="500042"/>
            <a:ext cx="8091166" cy="6357958"/>
            <a:chOff x="488952" y="500042"/>
            <a:chExt cx="8091166" cy="6357958"/>
          </a:xfrm>
        </p:grpSpPr>
        <p:sp>
          <p:nvSpPr>
            <p:cNvPr id="273411" name="AutoShape 3"/>
            <p:cNvSpPr>
              <a:spLocks noChangeArrowheads="1"/>
            </p:cNvSpPr>
            <p:nvPr/>
          </p:nvSpPr>
          <p:spPr bwMode="auto">
            <a:xfrm>
              <a:off x="2954867" y="1270488"/>
              <a:ext cx="1474257" cy="360485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12" name="AutoShape 4"/>
            <p:cNvSpPr>
              <a:spLocks noChangeArrowheads="1"/>
            </p:cNvSpPr>
            <p:nvPr/>
          </p:nvSpPr>
          <p:spPr bwMode="auto">
            <a:xfrm>
              <a:off x="5698067" y="1270488"/>
              <a:ext cx="1231387" cy="586876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13" name="AutoShape 5"/>
            <p:cNvSpPr>
              <a:spLocks noChangeArrowheads="1"/>
            </p:cNvSpPr>
            <p:nvPr/>
          </p:nvSpPr>
          <p:spPr bwMode="auto">
            <a:xfrm>
              <a:off x="3259667" y="2071678"/>
              <a:ext cx="1202267" cy="350603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14" name="AutoShape 6"/>
            <p:cNvSpPr>
              <a:spLocks noChangeArrowheads="1"/>
            </p:cNvSpPr>
            <p:nvPr/>
          </p:nvSpPr>
          <p:spPr bwMode="auto">
            <a:xfrm>
              <a:off x="5799667" y="2167304"/>
              <a:ext cx="1202267" cy="404440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15" name="AutoShape 7"/>
            <p:cNvSpPr>
              <a:spLocks noChangeArrowheads="1"/>
            </p:cNvSpPr>
            <p:nvPr/>
          </p:nvSpPr>
          <p:spPr bwMode="auto">
            <a:xfrm>
              <a:off x="1126067" y="2000240"/>
              <a:ext cx="1507067" cy="500066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16" name="AutoShape 8"/>
            <p:cNvSpPr>
              <a:spLocks noChangeArrowheads="1"/>
            </p:cNvSpPr>
            <p:nvPr/>
          </p:nvSpPr>
          <p:spPr bwMode="auto">
            <a:xfrm>
              <a:off x="1837267" y="2853104"/>
              <a:ext cx="1520287" cy="575896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17" name="AutoShape 9"/>
            <p:cNvSpPr>
              <a:spLocks noChangeArrowheads="1"/>
            </p:cNvSpPr>
            <p:nvPr/>
          </p:nvSpPr>
          <p:spPr bwMode="auto">
            <a:xfrm>
              <a:off x="857224" y="3571876"/>
              <a:ext cx="1507067" cy="571504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18" name="AutoShape 10"/>
            <p:cNvSpPr>
              <a:spLocks noChangeArrowheads="1"/>
            </p:cNvSpPr>
            <p:nvPr/>
          </p:nvSpPr>
          <p:spPr bwMode="auto">
            <a:xfrm>
              <a:off x="1024467" y="4330212"/>
              <a:ext cx="1405467" cy="384672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19" name="AutoShape 11"/>
            <p:cNvSpPr>
              <a:spLocks noChangeArrowheads="1"/>
            </p:cNvSpPr>
            <p:nvPr/>
          </p:nvSpPr>
          <p:spPr bwMode="auto">
            <a:xfrm>
              <a:off x="1071538" y="5214950"/>
              <a:ext cx="1261518" cy="43193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0" name="AutoShape 12"/>
            <p:cNvSpPr>
              <a:spLocks noChangeArrowheads="1"/>
            </p:cNvSpPr>
            <p:nvPr/>
          </p:nvSpPr>
          <p:spPr bwMode="auto">
            <a:xfrm>
              <a:off x="3361267" y="3538904"/>
              <a:ext cx="1202267" cy="604476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1" name="AutoShape 13"/>
            <p:cNvSpPr>
              <a:spLocks noChangeArrowheads="1"/>
            </p:cNvSpPr>
            <p:nvPr/>
          </p:nvSpPr>
          <p:spPr bwMode="auto">
            <a:xfrm>
              <a:off x="6815667" y="2958612"/>
              <a:ext cx="1405467" cy="25497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2" name="AutoShape 14"/>
            <p:cNvSpPr>
              <a:spLocks noChangeArrowheads="1"/>
            </p:cNvSpPr>
            <p:nvPr/>
          </p:nvSpPr>
          <p:spPr bwMode="auto">
            <a:xfrm>
              <a:off x="3462867" y="4330212"/>
              <a:ext cx="1405467" cy="25497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3" name="AutoShape 15"/>
            <p:cNvSpPr>
              <a:spLocks noChangeArrowheads="1"/>
            </p:cNvSpPr>
            <p:nvPr/>
          </p:nvSpPr>
          <p:spPr bwMode="auto">
            <a:xfrm>
              <a:off x="7018867" y="4066442"/>
              <a:ext cx="999067" cy="362690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4" name="AutoShape 16"/>
            <p:cNvSpPr>
              <a:spLocks noChangeArrowheads="1"/>
            </p:cNvSpPr>
            <p:nvPr/>
          </p:nvSpPr>
          <p:spPr bwMode="auto">
            <a:xfrm>
              <a:off x="3259667" y="5068765"/>
              <a:ext cx="1608667" cy="43193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5" name="AutoShape 17"/>
            <p:cNvSpPr>
              <a:spLocks noChangeArrowheads="1"/>
            </p:cNvSpPr>
            <p:nvPr/>
          </p:nvSpPr>
          <p:spPr bwMode="auto">
            <a:xfrm>
              <a:off x="5901267" y="5068765"/>
              <a:ext cx="1100667" cy="43193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6" name="AutoShape 18"/>
            <p:cNvSpPr>
              <a:spLocks noChangeArrowheads="1"/>
            </p:cNvSpPr>
            <p:nvPr/>
          </p:nvSpPr>
          <p:spPr bwMode="auto">
            <a:xfrm>
              <a:off x="7018867" y="5807319"/>
              <a:ext cx="1202267" cy="407763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7" name="Rectangle 19"/>
            <p:cNvSpPr>
              <a:spLocks noChangeArrowheads="1"/>
            </p:cNvSpPr>
            <p:nvPr/>
          </p:nvSpPr>
          <p:spPr bwMode="auto">
            <a:xfrm>
              <a:off x="3028951" y="1246310"/>
              <a:ext cx="1514839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b="1" dirty="0" smtClean="0"/>
                <a:t>      Wait for</a:t>
              </a:r>
            </a:p>
            <a:p>
              <a:pPr defTabSz="762000"/>
              <a:r>
                <a:rPr lang="en-US" altLang="zh-TW" sz="1200" b="1" dirty="0" smtClean="0"/>
                <a:t>Network response</a:t>
              </a:r>
              <a:endParaRPr lang="en-US" altLang="zh-TW" sz="1200" b="1" dirty="0"/>
            </a:p>
          </p:txBody>
        </p:sp>
        <p:sp>
          <p:nvSpPr>
            <p:cNvPr id="273428" name="Rectangle 20"/>
            <p:cNvSpPr>
              <a:spLocks noChangeArrowheads="1"/>
            </p:cNvSpPr>
            <p:nvPr/>
          </p:nvSpPr>
          <p:spPr bwMode="auto">
            <a:xfrm>
              <a:off x="5670551" y="1246310"/>
              <a:ext cx="1008290" cy="6437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b="1" dirty="0"/>
                <a:t>Interrupt</a:t>
              </a:r>
            </a:p>
            <a:p>
              <a:pPr defTabSz="762000"/>
              <a:r>
                <a:rPr lang="en-US" altLang="zh-TW" sz="1200" dirty="0" err="1"/>
                <a:t>do:canceled</a:t>
              </a:r>
              <a:endParaRPr lang="en-US" altLang="zh-TW" sz="1200" dirty="0"/>
            </a:p>
            <a:p>
              <a:pPr defTabSz="762000"/>
              <a:r>
                <a:rPr lang="en-US" altLang="zh-TW" sz="1200" dirty="0"/>
                <a:t>   message</a:t>
              </a:r>
            </a:p>
          </p:txBody>
        </p:sp>
        <p:sp>
          <p:nvSpPr>
            <p:cNvPr id="273429" name="Rectangle 21"/>
            <p:cNvSpPr>
              <a:spLocks noChangeArrowheads="1"/>
            </p:cNvSpPr>
            <p:nvPr/>
          </p:nvSpPr>
          <p:spPr bwMode="auto">
            <a:xfrm>
              <a:off x="1142976" y="2000240"/>
              <a:ext cx="1428760" cy="6437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defTabSz="762000"/>
              <a:r>
                <a:rPr lang="en-US" altLang="zh-TW" sz="1200" b="1" dirty="0"/>
                <a:t>Main </a:t>
              </a:r>
              <a:r>
                <a:rPr lang="en-US" altLang="zh-TW" sz="1200" b="1" dirty="0" smtClean="0"/>
                <a:t>screen </a:t>
              </a:r>
              <a:r>
                <a:rPr lang="en-US" altLang="zh-TW" sz="1200" dirty="0" smtClean="0"/>
                <a:t>do</a:t>
              </a:r>
              <a:r>
                <a:rPr lang="en-US" altLang="zh-TW" sz="1200" dirty="0"/>
                <a:t>: </a:t>
              </a:r>
              <a:r>
                <a:rPr lang="en-US" altLang="zh-TW" sz="1200" dirty="0" err="1" smtClean="0"/>
                <a:t>disp</a:t>
              </a:r>
              <a:r>
                <a:rPr lang="en-US" altLang="zh-TW" sz="1200" dirty="0" smtClean="0"/>
                <a:t> main screen</a:t>
              </a:r>
              <a:r>
                <a:rPr lang="en-US" altLang="zh-TW" sz="1200" dirty="0"/>
                <a:t>	</a:t>
              </a:r>
            </a:p>
          </p:txBody>
        </p:sp>
        <p:sp>
          <p:nvSpPr>
            <p:cNvPr id="273430" name="Rectangle 22"/>
            <p:cNvSpPr>
              <a:spLocks noChangeArrowheads="1"/>
            </p:cNvSpPr>
            <p:nvPr/>
          </p:nvSpPr>
          <p:spPr bwMode="auto">
            <a:xfrm>
              <a:off x="3357554" y="2000240"/>
              <a:ext cx="96821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dirty="0"/>
                <a:t>do: result</a:t>
              </a:r>
            </a:p>
            <a:p>
              <a:pPr defTabSz="762000"/>
              <a:r>
                <a:rPr lang="en-US" altLang="zh-TW" sz="1200" dirty="0"/>
                <a:t>   password</a:t>
              </a:r>
            </a:p>
          </p:txBody>
        </p:sp>
        <p:sp>
          <p:nvSpPr>
            <p:cNvPr id="273431" name="Rectangle 23"/>
            <p:cNvSpPr>
              <a:spLocks noChangeArrowheads="1"/>
            </p:cNvSpPr>
            <p:nvPr/>
          </p:nvSpPr>
          <p:spPr bwMode="auto">
            <a:xfrm>
              <a:off x="5873751" y="2143125"/>
              <a:ext cx="892874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dirty="0" err="1"/>
                <a:t>do:verify</a:t>
              </a:r>
              <a:endParaRPr lang="en-US" altLang="zh-TW" sz="1200" dirty="0"/>
            </a:p>
            <a:p>
              <a:pPr defTabSz="762000"/>
              <a:r>
                <a:rPr lang="en-US" altLang="zh-TW" sz="1200" dirty="0"/>
                <a:t>    account</a:t>
              </a:r>
            </a:p>
          </p:txBody>
        </p:sp>
        <p:sp>
          <p:nvSpPr>
            <p:cNvPr id="273432" name="Rectangle 24"/>
            <p:cNvSpPr>
              <a:spLocks noChangeArrowheads="1"/>
            </p:cNvSpPr>
            <p:nvPr/>
          </p:nvSpPr>
          <p:spPr bwMode="auto">
            <a:xfrm>
              <a:off x="1809751" y="2828925"/>
              <a:ext cx="1189429" cy="6437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b="1" dirty="0"/>
                <a:t>Unreadable</a:t>
              </a:r>
            </a:p>
            <a:p>
              <a:pPr defTabSz="762000"/>
              <a:r>
                <a:rPr lang="en-US" altLang="zh-TW" sz="1200" dirty="0" err="1"/>
                <a:t>do:unreadable</a:t>
              </a:r>
              <a:endParaRPr lang="en-US" altLang="zh-TW" sz="1200" dirty="0"/>
            </a:p>
            <a:p>
              <a:pPr defTabSz="762000"/>
              <a:r>
                <a:rPr lang="en-US" altLang="zh-TW" sz="1200" dirty="0"/>
                <a:t> card message</a:t>
              </a:r>
            </a:p>
          </p:txBody>
        </p:sp>
        <p:sp>
          <p:nvSpPr>
            <p:cNvPr id="273433" name="Rectangle 25"/>
            <p:cNvSpPr>
              <a:spLocks noChangeArrowheads="1"/>
            </p:cNvSpPr>
            <p:nvPr/>
          </p:nvSpPr>
          <p:spPr bwMode="auto">
            <a:xfrm>
              <a:off x="793751" y="3514725"/>
              <a:ext cx="1368966" cy="6437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b="1" dirty="0"/>
                <a:t>Card ejected</a:t>
              </a:r>
            </a:p>
            <a:p>
              <a:pPr defTabSz="762000"/>
              <a:r>
                <a:rPr lang="en-US" altLang="zh-TW" sz="1200" dirty="0"/>
                <a:t>do: eject card;</a:t>
              </a:r>
            </a:p>
            <a:p>
              <a:pPr defTabSz="762000"/>
              <a:r>
                <a:rPr lang="en-US" altLang="zh-TW" sz="1200" dirty="0"/>
                <a:t>request take card</a:t>
              </a:r>
            </a:p>
          </p:txBody>
        </p:sp>
        <p:sp>
          <p:nvSpPr>
            <p:cNvPr id="273434" name="Rectangle 26"/>
            <p:cNvSpPr>
              <a:spLocks noChangeArrowheads="1"/>
            </p:cNvSpPr>
            <p:nvPr/>
          </p:nvSpPr>
          <p:spPr bwMode="auto">
            <a:xfrm>
              <a:off x="3333751" y="3514725"/>
              <a:ext cx="1008290" cy="6437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b="1" dirty="0"/>
                <a:t>Cancel</a:t>
              </a:r>
            </a:p>
            <a:p>
              <a:pPr defTabSz="762000"/>
              <a:r>
                <a:rPr lang="en-US" altLang="zh-TW" sz="1200" dirty="0" err="1"/>
                <a:t>do:canceled</a:t>
              </a:r>
              <a:endParaRPr lang="en-US" altLang="zh-TW" sz="1200" dirty="0"/>
            </a:p>
            <a:p>
              <a:pPr defTabSz="762000"/>
              <a:r>
                <a:rPr lang="en-US" altLang="zh-TW" sz="1200" dirty="0"/>
                <a:t>message</a:t>
              </a:r>
            </a:p>
          </p:txBody>
        </p:sp>
        <p:sp>
          <p:nvSpPr>
            <p:cNvPr id="273435" name="Rectangle 27"/>
            <p:cNvSpPr>
              <a:spLocks noChangeArrowheads="1"/>
            </p:cNvSpPr>
            <p:nvPr/>
          </p:nvSpPr>
          <p:spPr bwMode="auto">
            <a:xfrm>
              <a:off x="6788152" y="2987187"/>
              <a:ext cx="1231107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/>
                <a:t>do:request kind</a:t>
              </a:r>
            </a:p>
          </p:txBody>
        </p:sp>
        <p:sp>
          <p:nvSpPr>
            <p:cNvPr id="273436" name="Rectangle 28"/>
            <p:cNvSpPr>
              <a:spLocks noChangeArrowheads="1"/>
            </p:cNvSpPr>
            <p:nvPr/>
          </p:nvSpPr>
          <p:spPr bwMode="auto">
            <a:xfrm>
              <a:off x="6991351" y="4042264"/>
              <a:ext cx="907301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/>
                <a:t>do:request</a:t>
              </a:r>
            </a:p>
            <a:p>
              <a:pPr defTabSz="762000"/>
              <a:r>
                <a:rPr lang="en-US" altLang="zh-TW" sz="1200"/>
                <a:t>   amount</a:t>
              </a:r>
            </a:p>
          </p:txBody>
        </p:sp>
        <p:sp>
          <p:nvSpPr>
            <p:cNvPr id="273437" name="Rectangle 29"/>
            <p:cNvSpPr>
              <a:spLocks noChangeArrowheads="1"/>
            </p:cNvSpPr>
            <p:nvPr/>
          </p:nvSpPr>
          <p:spPr bwMode="auto">
            <a:xfrm>
              <a:off x="3435351" y="4306033"/>
              <a:ext cx="1274389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/>
                <a:t>do:bad account </a:t>
              </a:r>
            </a:p>
            <a:p>
              <a:pPr defTabSz="762000"/>
              <a:r>
                <a:rPr lang="en-US" altLang="zh-TW" sz="1200"/>
                <a:t>message</a:t>
              </a:r>
            </a:p>
          </p:txBody>
        </p:sp>
        <p:sp>
          <p:nvSpPr>
            <p:cNvPr id="273438" name="Rectangle 30"/>
            <p:cNvSpPr>
              <a:spLocks noChangeArrowheads="1"/>
            </p:cNvSpPr>
            <p:nvPr/>
          </p:nvSpPr>
          <p:spPr bwMode="auto">
            <a:xfrm>
              <a:off x="1071538" y="4286256"/>
              <a:ext cx="124072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b="1" dirty="0" smtClean="0"/>
                <a:t>Finish</a:t>
              </a:r>
            </a:p>
            <a:p>
              <a:pPr defTabSz="762000"/>
              <a:r>
                <a:rPr lang="en-US" altLang="zh-TW" sz="1200" b="1" dirty="0" smtClean="0"/>
                <a:t> </a:t>
              </a:r>
              <a:r>
                <a:rPr lang="en-US" altLang="zh-TW" sz="1200" dirty="0" err="1" smtClean="0"/>
                <a:t>do:print</a:t>
              </a:r>
              <a:r>
                <a:rPr lang="en-US" altLang="zh-TW" sz="1200" dirty="0" smtClean="0"/>
                <a:t> </a:t>
              </a:r>
              <a:r>
                <a:rPr lang="en-US" altLang="zh-TW" sz="1200" dirty="0"/>
                <a:t>receipt</a:t>
              </a:r>
            </a:p>
          </p:txBody>
        </p:sp>
        <p:sp>
          <p:nvSpPr>
            <p:cNvPr id="273439" name="Rectangle 31"/>
            <p:cNvSpPr>
              <a:spLocks noChangeArrowheads="1"/>
            </p:cNvSpPr>
            <p:nvPr/>
          </p:nvSpPr>
          <p:spPr bwMode="auto">
            <a:xfrm>
              <a:off x="1142976" y="5214950"/>
              <a:ext cx="1138133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dirty="0" err="1"/>
                <a:t>do:request</a:t>
              </a:r>
              <a:endParaRPr lang="en-US" altLang="zh-TW" sz="1200" dirty="0"/>
            </a:p>
            <a:p>
              <a:pPr defTabSz="762000"/>
              <a:r>
                <a:rPr lang="en-US" altLang="zh-TW" sz="1200" dirty="0"/>
                <a:t>   continuation</a:t>
              </a:r>
            </a:p>
          </p:txBody>
        </p:sp>
        <p:sp>
          <p:nvSpPr>
            <p:cNvPr id="273440" name="Rectangle 32"/>
            <p:cNvSpPr>
              <a:spLocks noChangeArrowheads="1"/>
            </p:cNvSpPr>
            <p:nvPr/>
          </p:nvSpPr>
          <p:spPr bwMode="auto">
            <a:xfrm>
              <a:off x="3232151" y="5044587"/>
              <a:ext cx="1418659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dirty="0" err="1"/>
                <a:t>do:dispense</a:t>
              </a:r>
              <a:r>
                <a:rPr lang="en-US" altLang="zh-TW" sz="1200" dirty="0"/>
                <a:t> cash;</a:t>
              </a:r>
            </a:p>
            <a:p>
              <a:pPr defTabSz="762000"/>
              <a:r>
                <a:rPr lang="en-US" altLang="zh-TW" sz="1200" dirty="0"/>
                <a:t>request take cash</a:t>
              </a:r>
            </a:p>
          </p:txBody>
        </p:sp>
        <p:sp>
          <p:nvSpPr>
            <p:cNvPr id="273441" name="Rectangle 33"/>
            <p:cNvSpPr>
              <a:spLocks noChangeArrowheads="1"/>
            </p:cNvSpPr>
            <p:nvPr/>
          </p:nvSpPr>
          <p:spPr bwMode="auto">
            <a:xfrm>
              <a:off x="5873752" y="5044587"/>
              <a:ext cx="976230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dirty="0" err="1"/>
                <a:t>do:process</a:t>
              </a:r>
              <a:endParaRPr lang="en-US" altLang="zh-TW" sz="1200" dirty="0"/>
            </a:p>
            <a:p>
              <a:pPr defTabSz="762000"/>
              <a:r>
                <a:rPr lang="en-US" altLang="zh-TW" sz="1200" dirty="0"/>
                <a:t> transaction</a:t>
              </a:r>
            </a:p>
          </p:txBody>
        </p:sp>
        <p:sp>
          <p:nvSpPr>
            <p:cNvPr id="273442" name="Rectangle 34"/>
            <p:cNvSpPr>
              <a:spLocks noChangeArrowheads="1"/>
            </p:cNvSpPr>
            <p:nvPr/>
          </p:nvSpPr>
          <p:spPr bwMode="auto">
            <a:xfrm>
              <a:off x="7092951" y="5783141"/>
              <a:ext cx="934552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dirty="0" err="1"/>
                <a:t>do:failure</a:t>
              </a:r>
              <a:endParaRPr lang="en-US" altLang="zh-TW" sz="1200" dirty="0"/>
            </a:p>
            <a:p>
              <a:pPr defTabSz="762000"/>
              <a:r>
                <a:rPr lang="en-US" altLang="zh-TW" sz="1200" dirty="0"/>
                <a:t>   message</a:t>
              </a:r>
            </a:p>
          </p:txBody>
        </p:sp>
        <p:sp>
          <p:nvSpPr>
            <p:cNvPr id="273443" name="Line 35"/>
            <p:cNvSpPr>
              <a:spLocks noChangeShapeType="1"/>
            </p:cNvSpPr>
            <p:nvPr/>
          </p:nvSpPr>
          <p:spPr bwMode="auto">
            <a:xfrm flipH="1">
              <a:off x="905934" y="1424354"/>
              <a:ext cx="20489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44" name="Line 36"/>
            <p:cNvSpPr>
              <a:spLocks noChangeShapeType="1"/>
            </p:cNvSpPr>
            <p:nvPr/>
          </p:nvSpPr>
          <p:spPr bwMode="auto">
            <a:xfrm>
              <a:off x="914400" y="1428750"/>
              <a:ext cx="0" cy="2101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45" name="Line 37"/>
            <p:cNvSpPr>
              <a:spLocks noChangeShapeType="1"/>
            </p:cNvSpPr>
            <p:nvPr/>
          </p:nvSpPr>
          <p:spPr bwMode="auto">
            <a:xfrm flipH="1">
              <a:off x="499534" y="5222631"/>
              <a:ext cx="5249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46" name="Line 38"/>
            <p:cNvSpPr>
              <a:spLocks noChangeShapeType="1"/>
            </p:cNvSpPr>
            <p:nvPr/>
          </p:nvSpPr>
          <p:spPr bwMode="auto">
            <a:xfrm flipV="1">
              <a:off x="508000" y="1002323"/>
              <a:ext cx="0" cy="422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47" name="Line 39"/>
            <p:cNvSpPr>
              <a:spLocks noChangeShapeType="1"/>
            </p:cNvSpPr>
            <p:nvPr/>
          </p:nvSpPr>
          <p:spPr bwMode="auto">
            <a:xfrm>
              <a:off x="516467" y="1002323"/>
              <a:ext cx="75014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48" name="Line 40"/>
            <p:cNvSpPr>
              <a:spLocks noChangeShapeType="1"/>
            </p:cNvSpPr>
            <p:nvPr/>
          </p:nvSpPr>
          <p:spPr bwMode="auto">
            <a:xfrm>
              <a:off x="8026400" y="1006719"/>
              <a:ext cx="0" cy="1943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49" name="Line 41"/>
            <p:cNvSpPr>
              <a:spLocks noChangeShapeType="1"/>
            </p:cNvSpPr>
            <p:nvPr/>
          </p:nvSpPr>
          <p:spPr bwMode="auto">
            <a:xfrm>
              <a:off x="6917267" y="1424354"/>
              <a:ext cx="16086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50" name="Line 42"/>
            <p:cNvSpPr>
              <a:spLocks noChangeShapeType="1"/>
            </p:cNvSpPr>
            <p:nvPr/>
          </p:nvSpPr>
          <p:spPr bwMode="auto">
            <a:xfrm>
              <a:off x="8534399" y="1428750"/>
              <a:ext cx="45719" cy="48577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51" name="Line 43"/>
            <p:cNvSpPr>
              <a:spLocks noChangeShapeType="1"/>
            </p:cNvSpPr>
            <p:nvPr/>
          </p:nvSpPr>
          <p:spPr bwMode="auto">
            <a:xfrm flipH="1">
              <a:off x="6000760" y="6286520"/>
              <a:ext cx="25569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52" name="Line 44"/>
            <p:cNvSpPr>
              <a:spLocks noChangeShapeType="1"/>
            </p:cNvSpPr>
            <p:nvPr/>
          </p:nvSpPr>
          <p:spPr bwMode="auto">
            <a:xfrm flipV="1">
              <a:off x="6000760" y="5500702"/>
              <a:ext cx="45719" cy="8187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53" name="Line 45"/>
            <p:cNvSpPr>
              <a:spLocks noChangeShapeType="1"/>
            </p:cNvSpPr>
            <p:nvPr/>
          </p:nvSpPr>
          <p:spPr bwMode="auto">
            <a:xfrm flipH="1">
              <a:off x="6197599" y="5500701"/>
              <a:ext cx="45719" cy="4033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54" name="Line 46"/>
            <p:cNvSpPr>
              <a:spLocks noChangeShapeType="1"/>
            </p:cNvSpPr>
            <p:nvPr/>
          </p:nvSpPr>
          <p:spPr bwMode="auto">
            <a:xfrm>
              <a:off x="6206067" y="5908431"/>
              <a:ext cx="7958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55" name="Line 47"/>
            <p:cNvSpPr>
              <a:spLocks noChangeShapeType="1"/>
            </p:cNvSpPr>
            <p:nvPr/>
          </p:nvSpPr>
          <p:spPr bwMode="auto">
            <a:xfrm>
              <a:off x="7018867" y="2321169"/>
              <a:ext cx="3894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56" name="Line 48"/>
            <p:cNvSpPr>
              <a:spLocks noChangeShapeType="1"/>
            </p:cNvSpPr>
            <p:nvPr/>
          </p:nvSpPr>
          <p:spPr bwMode="auto">
            <a:xfrm>
              <a:off x="7416800" y="2325565"/>
              <a:ext cx="0" cy="6242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57" name="Line 49"/>
            <p:cNvSpPr>
              <a:spLocks noChangeShapeType="1"/>
            </p:cNvSpPr>
            <p:nvPr/>
          </p:nvSpPr>
          <p:spPr bwMode="auto">
            <a:xfrm flipH="1" flipV="1">
              <a:off x="6332231" y="1857364"/>
              <a:ext cx="45719" cy="285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58" name="Line 50"/>
            <p:cNvSpPr>
              <a:spLocks noChangeShapeType="1"/>
            </p:cNvSpPr>
            <p:nvPr/>
          </p:nvSpPr>
          <p:spPr bwMode="auto">
            <a:xfrm>
              <a:off x="4478867" y="2215662"/>
              <a:ext cx="13038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59" name="Line 51"/>
            <p:cNvSpPr>
              <a:spLocks noChangeShapeType="1"/>
            </p:cNvSpPr>
            <p:nvPr/>
          </p:nvSpPr>
          <p:spPr bwMode="auto">
            <a:xfrm>
              <a:off x="4478867" y="2373923"/>
              <a:ext cx="13038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60" name="Line 52"/>
            <p:cNvSpPr>
              <a:spLocks noChangeShapeType="1"/>
            </p:cNvSpPr>
            <p:nvPr/>
          </p:nvSpPr>
          <p:spPr bwMode="auto">
            <a:xfrm>
              <a:off x="2650067" y="2215662"/>
              <a:ext cx="5926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61" name="Oval 53"/>
            <p:cNvSpPr>
              <a:spLocks noChangeArrowheads="1"/>
            </p:cNvSpPr>
            <p:nvPr/>
          </p:nvSpPr>
          <p:spPr bwMode="auto">
            <a:xfrm>
              <a:off x="1735667" y="1500174"/>
              <a:ext cx="121689" cy="13079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62" name="Line 54"/>
            <p:cNvSpPr>
              <a:spLocks noChangeShapeType="1"/>
            </p:cNvSpPr>
            <p:nvPr/>
          </p:nvSpPr>
          <p:spPr bwMode="auto">
            <a:xfrm>
              <a:off x="1785918" y="1500174"/>
              <a:ext cx="0" cy="465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63" name="Line 55"/>
            <p:cNvSpPr>
              <a:spLocks noChangeShapeType="1"/>
            </p:cNvSpPr>
            <p:nvPr/>
          </p:nvSpPr>
          <p:spPr bwMode="auto">
            <a:xfrm flipV="1">
              <a:off x="4429124" y="1428735"/>
              <a:ext cx="1285884" cy="457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64" name="Line 56"/>
            <p:cNvSpPr>
              <a:spLocks noChangeShapeType="1"/>
            </p:cNvSpPr>
            <p:nvPr/>
          </p:nvSpPr>
          <p:spPr bwMode="auto">
            <a:xfrm>
              <a:off x="3657600" y="2431073"/>
              <a:ext cx="0" cy="10990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65" name="Line 57"/>
            <p:cNvSpPr>
              <a:spLocks noChangeShapeType="1"/>
            </p:cNvSpPr>
            <p:nvPr/>
          </p:nvSpPr>
          <p:spPr bwMode="auto">
            <a:xfrm>
              <a:off x="7010400" y="3222381"/>
              <a:ext cx="0" cy="3604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66" name="Line 58"/>
            <p:cNvSpPr>
              <a:spLocks noChangeShapeType="1"/>
            </p:cNvSpPr>
            <p:nvPr/>
          </p:nvSpPr>
          <p:spPr bwMode="auto">
            <a:xfrm flipH="1">
              <a:off x="4563534" y="3587262"/>
              <a:ext cx="24553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67" name="Line 59"/>
            <p:cNvSpPr>
              <a:spLocks noChangeShapeType="1"/>
            </p:cNvSpPr>
            <p:nvPr/>
          </p:nvSpPr>
          <p:spPr bwMode="auto">
            <a:xfrm flipV="1">
              <a:off x="7213600" y="3741127"/>
              <a:ext cx="0" cy="325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68" name="Line 60"/>
            <p:cNvSpPr>
              <a:spLocks noChangeShapeType="1"/>
            </p:cNvSpPr>
            <p:nvPr/>
          </p:nvSpPr>
          <p:spPr bwMode="auto">
            <a:xfrm flipH="1">
              <a:off x="4563534" y="3745523"/>
              <a:ext cx="26585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69" name="Line 61"/>
            <p:cNvSpPr>
              <a:spLocks noChangeShapeType="1"/>
            </p:cNvSpPr>
            <p:nvPr/>
          </p:nvSpPr>
          <p:spPr bwMode="auto">
            <a:xfrm flipH="1">
              <a:off x="6096000" y="2571743"/>
              <a:ext cx="47636" cy="1802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70" name="Line 62"/>
            <p:cNvSpPr>
              <a:spLocks noChangeShapeType="1"/>
            </p:cNvSpPr>
            <p:nvPr/>
          </p:nvSpPr>
          <p:spPr bwMode="auto">
            <a:xfrm flipH="1">
              <a:off x="4868334" y="4378569"/>
              <a:ext cx="12361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71" name="Line 63"/>
            <p:cNvSpPr>
              <a:spLocks noChangeShapeType="1"/>
            </p:cNvSpPr>
            <p:nvPr/>
          </p:nvSpPr>
          <p:spPr bwMode="auto">
            <a:xfrm flipH="1">
              <a:off x="2328334" y="3745523"/>
              <a:ext cx="10329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72" name="Line 64"/>
            <p:cNvSpPr>
              <a:spLocks noChangeShapeType="1"/>
            </p:cNvSpPr>
            <p:nvPr/>
          </p:nvSpPr>
          <p:spPr bwMode="auto">
            <a:xfrm flipH="1">
              <a:off x="2429934" y="4484077"/>
              <a:ext cx="10329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73" name="Line 65"/>
            <p:cNvSpPr>
              <a:spLocks noChangeShapeType="1"/>
            </p:cNvSpPr>
            <p:nvPr/>
          </p:nvSpPr>
          <p:spPr bwMode="auto">
            <a:xfrm>
              <a:off x="1428728" y="2500306"/>
              <a:ext cx="0" cy="1046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74" name="Line 66"/>
            <p:cNvSpPr>
              <a:spLocks noChangeShapeType="1"/>
            </p:cNvSpPr>
            <p:nvPr/>
          </p:nvSpPr>
          <p:spPr bwMode="auto">
            <a:xfrm>
              <a:off x="1571604" y="4071942"/>
              <a:ext cx="0" cy="3604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75" name="Line 67"/>
            <p:cNvSpPr>
              <a:spLocks noChangeShapeType="1"/>
            </p:cNvSpPr>
            <p:nvPr/>
          </p:nvSpPr>
          <p:spPr bwMode="auto">
            <a:xfrm flipH="1">
              <a:off x="1625597" y="4714883"/>
              <a:ext cx="45719" cy="5000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76" name="Line 68"/>
            <p:cNvSpPr>
              <a:spLocks noChangeShapeType="1"/>
            </p:cNvSpPr>
            <p:nvPr/>
          </p:nvSpPr>
          <p:spPr bwMode="auto">
            <a:xfrm>
              <a:off x="2345267" y="5222631"/>
              <a:ext cx="8974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77" name="Line 69"/>
            <p:cNvSpPr>
              <a:spLocks noChangeShapeType="1"/>
            </p:cNvSpPr>
            <p:nvPr/>
          </p:nvSpPr>
          <p:spPr bwMode="auto">
            <a:xfrm>
              <a:off x="4885267" y="5222631"/>
              <a:ext cx="999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78" name="Line 70"/>
            <p:cNvSpPr>
              <a:spLocks noChangeShapeType="1"/>
            </p:cNvSpPr>
            <p:nvPr/>
          </p:nvSpPr>
          <p:spPr bwMode="auto">
            <a:xfrm>
              <a:off x="7518400" y="4330212"/>
              <a:ext cx="0" cy="8880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79" name="Line 71"/>
            <p:cNvSpPr>
              <a:spLocks noChangeShapeType="1"/>
            </p:cNvSpPr>
            <p:nvPr/>
          </p:nvSpPr>
          <p:spPr bwMode="auto">
            <a:xfrm flipH="1">
              <a:off x="7001934" y="5222631"/>
              <a:ext cx="5249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80" name="Line 72"/>
            <p:cNvSpPr>
              <a:spLocks noChangeShapeType="1"/>
            </p:cNvSpPr>
            <p:nvPr/>
          </p:nvSpPr>
          <p:spPr bwMode="auto">
            <a:xfrm>
              <a:off x="7721600" y="3222381"/>
              <a:ext cx="0" cy="8352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81" name="Line 73"/>
            <p:cNvSpPr>
              <a:spLocks noChangeShapeType="1"/>
            </p:cNvSpPr>
            <p:nvPr/>
          </p:nvSpPr>
          <p:spPr bwMode="auto">
            <a:xfrm>
              <a:off x="8238067" y="5908431"/>
              <a:ext cx="1862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82" name="Line 74"/>
            <p:cNvSpPr>
              <a:spLocks noChangeShapeType="1"/>
            </p:cNvSpPr>
            <p:nvPr/>
          </p:nvSpPr>
          <p:spPr bwMode="auto">
            <a:xfrm flipV="1">
              <a:off x="8432800" y="3582865"/>
              <a:ext cx="0" cy="23299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83" name="Line 75"/>
            <p:cNvSpPr>
              <a:spLocks noChangeShapeType="1"/>
            </p:cNvSpPr>
            <p:nvPr/>
          </p:nvSpPr>
          <p:spPr bwMode="auto">
            <a:xfrm flipH="1">
              <a:off x="8017934" y="3587262"/>
              <a:ext cx="4233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84" name="Line 76"/>
            <p:cNvSpPr>
              <a:spLocks noChangeShapeType="1"/>
            </p:cNvSpPr>
            <p:nvPr/>
          </p:nvSpPr>
          <p:spPr bwMode="auto">
            <a:xfrm flipV="1">
              <a:off x="8026400" y="3213589"/>
              <a:ext cx="0" cy="3780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85" name="Rectangle 77"/>
            <p:cNvSpPr>
              <a:spLocks noChangeArrowheads="1"/>
            </p:cNvSpPr>
            <p:nvPr/>
          </p:nvSpPr>
          <p:spPr bwMode="auto">
            <a:xfrm>
              <a:off x="1142976" y="1142984"/>
              <a:ext cx="1393011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 dirty="0"/>
                <a:t>network responds</a:t>
              </a:r>
            </a:p>
          </p:txBody>
        </p:sp>
        <p:sp>
          <p:nvSpPr>
            <p:cNvPr id="273486" name="Rectangle 78"/>
            <p:cNvSpPr>
              <a:spLocks noChangeArrowheads="1"/>
            </p:cNvSpPr>
            <p:nvPr/>
          </p:nvSpPr>
          <p:spPr bwMode="auto">
            <a:xfrm>
              <a:off x="2571736" y="1714488"/>
              <a:ext cx="899286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 dirty="0"/>
                <a:t>insert card</a:t>
              </a:r>
            </a:p>
            <a:p>
              <a:pPr defTabSz="762000"/>
              <a:r>
                <a:rPr lang="en-US" altLang="zh-TW" sz="1200" i="1" dirty="0"/>
                <a:t>[readable]</a:t>
              </a:r>
            </a:p>
          </p:txBody>
        </p:sp>
        <p:sp>
          <p:nvSpPr>
            <p:cNvPr id="273487" name="Rectangle 79"/>
            <p:cNvSpPr>
              <a:spLocks noChangeArrowheads="1"/>
            </p:cNvSpPr>
            <p:nvPr/>
          </p:nvSpPr>
          <p:spPr bwMode="auto">
            <a:xfrm>
              <a:off x="4500562" y="1928802"/>
              <a:ext cx="1231107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 dirty="0"/>
                <a:t>enter password</a:t>
              </a:r>
            </a:p>
          </p:txBody>
        </p:sp>
        <p:sp>
          <p:nvSpPr>
            <p:cNvPr id="273488" name="Rectangle 80"/>
            <p:cNvSpPr>
              <a:spLocks noChangeArrowheads="1"/>
            </p:cNvSpPr>
            <p:nvPr/>
          </p:nvSpPr>
          <p:spPr bwMode="auto">
            <a:xfrm>
              <a:off x="4552951" y="2406895"/>
              <a:ext cx="1136531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/>
                <a:t>bad password</a:t>
              </a:r>
            </a:p>
          </p:txBody>
        </p:sp>
        <p:sp>
          <p:nvSpPr>
            <p:cNvPr id="273489" name="Rectangle 81"/>
            <p:cNvSpPr>
              <a:spLocks noChangeArrowheads="1"/>
            </p:cNvSpPr>
            <p:nvPr/>
          </p:nvSpPr>
          <p:spPr bwMode="auto">
            <a:xfrm>
              <a:off x="6429388" y="1857364"/>
              <a:ext cx="625172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 dirty="0"/>
                <a:t>cancel</a:t>
              </a:r>
            </a:p>
          </p:txBody>
        </p:sp>
        <p:sp>
          <p:nvSpPr>
            <p:cNvPr id="273490" name="Rectangle 82"/>
            <p:cNvSpPr>
              <a:spLocks noChangeArrowheads="1"/>
            </p:cNvSpPr>
            <p:nvPr/>
          </p:nvSpPr>
          <p:spPr bwMode="auto">
            <a:xfrm>
              <a:off x="6280151" y="2512402"/>
              <a:ext cx="985848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/>
                <a:t>account OK</a:t>
              </a:r>
            </a:p>
          </p:txBody>
        </p:sp>
        <p:sp>
          <p:nvSpPr>
            <p:cNvPr id="273491" name="Rectangle 83"/>
            <p:cNvSpPr>
              <a:spLocks noChangeArrowheads="1"/>
            </p:cNvSpPr>
            <p:nvPr/>
          </p:nvSpPr>
          <p:spPr bwMode="auto">
            <a:xfrm>
              <a:off x="5264151" y="2881679"/>
              <a:ext cx="719750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/>
                <a:t>bad</a:t>
              </a:r>
            </a:p>
            <a:p>
              <a:pPr defTabSz="762000"/>
              <a:r>
                <a:rPr lang="en-US" altLang="zh-TW" sz="1200" i="1"/>
                <a:t>account</a:t>
              </a:r>
            </a:p>
          </p:txBody>
        </p:sp>
        <p:sp>
          <p:nvSpPr>
            <p:cNvPr id="273492" name="Rectangle 84"/>
            <p:cNvSpPr>
              <a:spLocks noChangeArrowheads="1"/>
            </p:cNvSpPr>
            <p:nvPr/>
          </p:nvSpPr>
          <p:spPr bwMode="auto">
            <a:xfrm>
              <a:off x="3638551" y="2987187"/>
              <a:ext cx="625172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 dirty="0"/>
                <a:t>cancel</a:t>
              </a:r>
            </a:p>
          </p:txBody>
        </p:sp>
        <p:sp>
          <p:nvSpPr>
            <p:cNvPr id="273493" name="Line 85"/>
            <p:cNvSpPr>
              <a:spLocks noChangeShapeType="1"/>
            </p:cNvSpPr>
            <p:nvPr/>
          </p:nvSpPr>
          <p:spPr bwMode="auto">
            <a:xfrm>
              <a:off x="1930400" y="2483827"/>
              <a:ext cx="0" cy="3604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94" name="Line 86"/>
            <p:cNvSpPr>
              <a:spLocks noChangeShapeType="1"/>
            </p:cNvSpPr>
            <p:nvPr/>
          </p:nvSpPr>
          <p:spPr bwMode="auto">
            <a:xfrm flipH="1">
              <a:off x="2071670" y="3429000"/>
              <a:ext cx="45719" cy="1428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95" name="Rectangle 87"/>
            <p:cNvSpPr>
              <a:spLocks noChangeArrowheads="1"/>
            </p:cNvSpPr>
            <p:nvPr/>
          </p:nvSpPr>
          <p:spPr bwMode="auto">
            <a:xfrm>
              <a:off x="2000232" y="2428868"/>
              <a:ext cx="1033938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 dirty="0"/>
                <a:t>insert card</a:t>
              </a:r>
            </a:p>
            <a:p>
              <a:pPr defTabSz="762000"/>
              <a:r>
                <a:rPr lang="en-US" altLang="zh-TW" sz="1200" i="1" dirty="0" smtClean="0"/>
                <a:t>[unreadable</a:t>
              </a:r>
              <a:r>
                <a:rPr lang="en-US" altLang="zh-TW" sz="1200" i="1" dirty="0"/>
                <a:t>]</a:t>
              </a:r>
            </a:p>
          </p:txBody>
        </p:sp>
        <p:sp>
          <p:nvSpPr>
            <p:cNvPr id="273496" name="Rectangle 88"/>
            <p:cNvSpPr>
              <a:spLocks noChangeArrowheads="1"/>
            </p:cNvSpPr>
            <p:nvPr/>
          </p:nvSpPr>
          <p:spPr bwMode="auto">
            <a:xfrm>
              <a:off x="895352" y="2776172"/>
              <a:ext cx="480902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/>
                <a:t>take</a:t>
              </a:r>
            </a:p>
            <a:p>
              <a:pPr defTabSz="762000"/>
              <a:r>
                <a:rPr lang="en-US" altLang="zh-TW" sz="1200" i="1"/>
                <a:t>card</a:t>
              </a:r>
            </a:p>
          </p:txBody>
        </p:sp>
        <p:sp>
          <p:nvSpPr>
            <p:cNvPr id="273497" name="Rectangle 89"/>
            <p:cNvSpPr>
              <a:spLocks noChangeArrowheads="1"/>
            </p:cNvSpPr>
            <p:nvPr/>
          </p:nvSpPr>
          <p:spPr bwMode="auto">
            <a:xfrm>
              <a:off x="6178551" y="3778495"/>
              <a:ext cx="625172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/>
                <a:t>cancel</a:t>
              </a:r>
            </a:p>
          </p:txBody>
        </p:sp>
        <p:sp>
          <p:nvSpPr>
            <p:cNvPr id="273498" name="Rectangle 90"/>
            <p:cNvSpPr>
              <a:spLocks noChangeArrowheads="1"/>
            </p:cNvSpPr>
            <p:nvPr/>
          </p:nvSpPr>
          <p:spPr bwMode="auto">
            <a:xfrm>
              <a:off x="6143636" y="3286124"/>
              <a:ext cx="625172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 dirty="0"/>
                <a:t>cancel</a:t>
              </a:r>
            </a:p>
          </p:txBody>
        </p:sp>
        <p:sp>
          <p:nvSpPr>
            <p:cNvPr id="273499" name="Rectangle 91"/>
            <p:cNvSpPr>
              <a:spLocks noChangeArrowheads="1"/>
            </p:cNvSpPr>
            <p:nvPr/>
          </p:nvSpPr>
          <p:spPr bwMode="auto">
            <a:xfrm>
              <a:off x="7286644" y="3429000"/>
              <a:ext cx="532198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 dirty="0"/>
                <a:t>enter</a:t>
              </a:r>
            </a:p>
            <a:p>
              <a:pPr defTabSz="762000"/>
              <a:r>
                <a:rPr lang="en-US" altLang="zh-TW" sz="1200" i="1" dirty="0"/>
                <a:t>kind</a:t>
              </a:r>
            </a:p>
          </p:txBody>
        </p:sp>
        <p:sp>
          <p:nvSpPr>
            <p:cNvPr id="273500" name="Rectangle 92"/>
            <p:cNvSpPr>
              <a:spLocks noChangeArrowheads="1"/>
            </p:cNvSpPr>
            <p:nvPr/>
          </p:nvSpPr>
          <p:spPr bwMode="auto">
            <a:xfrm>
              <a:off x="6280151" y="4675310"/>
              <a:ext cx="1086837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/>
                <a:t>enter amount</a:t>
              </a:r>
            </a:p>
          </p:txBody>
        </p:sp>
        <p:sp>
          <p:nvSpPr>
            <p:cNvPr id="273501" name="Rectangle 93"/>
            <p:cNvSpPr>
              <a:spLocks noChangeArrowheads="1"/>
            </p:cNvSpPr>
            <p:nvPr/>
          </p:nvSpPr>
          <p:spPr bwMode="auto">
            <a:xfrm>
              <a:off x="7600951" y="5361110"/>
              <a:ext cx="753412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/>
                <a:t>wait 5</a:t>
              </a:r>
            </a:p>
            <a:p>
              <a:pPr defTabSz="762000"/>
              <a:r>
                <a:rPr lang="en-US" altLang="zh-TW" sz="1200" i="1"/>
                <a:t>seconds</a:t>
              </a:r>
            </a:p>
          </p:txBody>
        </p:sp>
        <p:sp>
          <p:nvSpPr>
            <p:cNvPr id="273502" name="Rectangle 94"/>
            <p:cNvSpPr>
              <a:spLocks noChangeArrowheads="1"/>
            </p:cNvSpPr>
            <p:nvPr/>
          </p:nvSpPr>
          <p:spPr bwMode="auto">
            <a:xfrm>
              <a:off x="6076951" y="5994156"/>
              <a:ext cx="625172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/>
                <a:t>cancel</a:t>
              </a:r>
            </a:p>
          </p:txBody>
        </p:sp>
        <p:sp>
          <p:nvSpPr>
            <p:cNvPr id="273503" name="Rectangle 95"/>
            <p:cNvSpPr>
              <a:spLocks noChangeArrowheads="1"/>
            </p:cNvSpPr>
            <p:nvPr/>
          </p:nvSpPr>
          <p:spPr bwMode="auto">
            <a:xfrm>
              <a:off x="4857752" y="4786322"/>
              <a:ext cx="1143008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 dirty="0"/>
                <a:t>transaction</a:t>
              </a:r>
            </a:p>
            <a:p>
              <a:pPr defTabSz="762000"/>
              <a:r>
                <a:rPr lang="en-US" altLang="zh-TW" sz="1200" i="1" dirty="0"/>
                <a:t>succeed</a:t>
              </a:r>
            </a:p>
          </p:txBody>
        </p:sp>
        <p:sp>
          <p:nvSpPr>
            <p:cNvPr id="273504" name="Rectangle 96"/>
            <p:cNvSpPr>
              <a:spLocks noChangeArrowheads="1"/>
            </p:cNvSpPr>
            <p:nvPr/>
          </p:nvSpPr>
          <p:spPr bwMode="auto">
            <a:xfrm>
              <a:off x="6143636" y="5500702"/>
              <a:ext cx="932949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 dirty="0"/>
                <a:t>transaction</a:t>
              </a:r>
            </a:p>
            <a:p>
              <a:pPr defTabSz="762000"/>
              <a:r>
                <a:rPr lang="en-US" altLang="zh-TW" sz="1200" i="1" dirty="0"/>
                <a:t>failed</a:t>
              </a:r>
            </a:p>
          </p:txBody>
        </p:sp>
        <p:sp>
          <p:nvSpPr>
            <p:cNvPr id="273505" name="Rectangle 97"/>
            <p:cNvSpPr>
              <a:spLocks noChangeArrowheads="1"/>
            </p:cNvSpPr>
            <p:nvPr/>
          </p:nvSpPr>
          <p:spPr bwMode="auto">
            <a:xfrm>
              <a:off x="2317751" y="4939079"/>
              <a:ext cx="839975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/>
                <a:t>take cash</a:t>
              </a:r>
            </a:p>
          </p:txBody>
        </p:sp>
        <p:sp>
          <p:nvSpPr>
            <p:cNvPr id="273506" name="Rectangle 98"/>
            <p:cNvSpPr>
              <a:spLocks noChangeArrowheads="1"/>
            </p:cNvSpPr>
            <p:nvPr/>
          </p:nvSpPr>
          <p:spPr bwMode="auto">
            <a:xfrm>
              <a:off x="1714480" y="4714884"/>
              <a:ext cx="822342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 dirty="0"/>
                <a:t>terminate</a:t>
              </a:r>
            </a:p>
            <a:p>
              <a:pPr defTabSz="762000"/>
              <a:r>
                <a:rPr lang="en-US" altLang="zh-TW" sz="1200" i="1" dirty="0"/>
                <a:t>cancel</a:t>
              </a:r>
            </a:p>
          </p:txBody>
        </p:sp>
        <p:sp>
          <p:nvSpPr>
            <p:cNvPr id="273507" name="Rectangle 99"/>
            <p:cNvSpPr>
              <a:spLocks noChangeArrowheads="1"/>
            </p:cNvSpPr>
            <p:nvPr/>
          </p:nvSpPr>
          <p:spPr bwMode="auto">
            <a:xfrm>
              <a:off x="488952" y="4728064"/>
              <a:ext cx="761428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/>
                <a:t>continue</a:t>
              </a:r>
            </a:p>
          </p:txBody>
        </p:sp>
        <p:sp>
          <p:nvSpPr>
            <p:cNvPr id="273508" name="Rectangle 100"/>
            <p:cNvSpPr>
              <a:spLocks noChangeArrowheads="1"/>
            </p:cNvSpPr>
            <p:nvPr/>
          </p:nvSpPr>
          <p:spPr bwMode="auto">
            <a:xfrm>
              <a:off x="714348" y="5844902"/>
              <a:ext cx="2358019" cy="10130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200" i="1" dirty="0"/>
                <a:t>network responds =</a:t>
              </a:r>
            </a:p>
            <a:p>
              <a:pPr defTabSz="762000"/>
              <a:r>
                <a:rPr lang="en-US" altLang="zh-TW" sz="1200" i="1" dirty="0"/>
                <a:t>   account OK, bad account</a:t>
              </a:r>
            </a:p>
            <a:p>
              <a:pPr defTabSz="762000"/>
              <a:r>
                <a:rPr lang="en-US" altLang="zh-TW" sz="1200" i="1" dirty="0"/>
                <a:t>   bad bank code, bad password</a:t>
              </a:r>
            </a:p>
            <a:p>
              <a:pPr defTabSz="762000"/>
              <a:r>
                <a:rPr lang="en-US" altLang="zh-TW" sz="1200" i="1" dirty="0"/>
                <a:t>   transaction failed</a:t>
              </a:r>
            </a:p>
            <a:p>
              <a:pPr defTabSz="762000"/>
              <a:r>
                <a:rPr lang="en-US" altLang="zh-TW" sz="1200" i="1" dirty="0"/>
                <a:t>   transaction succeed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214414" y="500042"/>
              <a:ext cx="62151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State Diagram for class ATM</a:t>
              </a:r>
              <a:endParaRPr lang="en-US" sz="24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idx="1"/>
          </p:nvPr>
        </p:nvSpPr>
        <p:spPr>
          <a:xfrm>
            <a:off x="285720" y="292344"/>
            <a:ext cx="8858280" cy="6351366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zh-TW" sz="1400" u="sng" dirty="0" smtClean="0"/>
          </a:p>
          <a:p>
            <a:pPr>
              <a:buFontTx/>
              <a:buNone/>
            </a:pPr>
            <a:endParaRPr lang="en-US" altLang="zh-TW" sz="1400" dirty="0" smtClean="0"/>
          </a:p>
          <a:p>
            <a:pPr algn="ctr">
              <a:buFontTx/>
              <a:buNone/>
            </a:pPr>
            <a:r>
              <a:rPr lang="en-US" altLang="zh-TW" sz="2400" dirty="0" smtClean="0"/>
              <a:t>State  </a:t>
            </a:r>
            <a:r>
              <a:rPr lang="en-US" altLang="zh-TW" sz="2400" dirty="0"/>
              <a:t>diagram  for  class  Consortium:</a:t>
            </a:r>
          </a:p>
          <a:p>
            <a:pPr>
              <a:buFontTx/>
              <a:buNone/>
            </a:pPr>
            <a:endParaRPr lang="en-US" altLang="zh-TW" sz="2400" dirty="0"/>
          </a:p>
          <a:p>
            <a:pPr>
              <a:buFontTx/>
              <a:buNone/>
            </a:pPr>
            <a:endParaRPr lang="en-US" altLang="zh-TW" sz="2400" dirty="0"/>
          </a:p>
        </p:txBody>
      </p:sp>
      <p:sp>
        <p:nvSpPr>
          <p:cNvPr id="274435" name="AutoShape 3"/>
          <p:cNvSpPr>
            <a:spLocks noChangeArrowheads="1"/>
          </p:cNvSpPr>
          <p:nvPr/>
        </p:nvSpPr>
        <p:spPr bwMode="auto">
          <a:xfrm>
            <a:off x="821267" y="2589335"/>
            <a:ext cx="2607725" cy="307731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4436" name="AutoShape 4"/>
          <p:cNvSpPr>
            <a:spLocks noChangeArrowheads="1"/>
          </p:cNvSpPr>
          <p:nvPr/>
        </p:nvSpPr>
        <p:spPr bwMode="auto">
          <a:xfrm>
            <a:off x="3970867" y="3802673"/>
            <a:ext cx="2421467" cy="307731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4437" name="AutoShape 5"/>
          <p:cNvSpPr>
            <a:spLocks noChangeArrowheads="1"/>
          </p:cNvSpPr>
          <p:nvPr/>
        </p:nvSpPr>
        <p:spPr bwMode="auto">
          <a:xfrm>
            <a:off x="3970867" y="2589335"/>
            <a:ext cx="2172769" cy="307731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4438" name="Rectangle 6"/>
          <p:cNvSpPr>
            <a:spLocks noChangeArrowheads="1"/>
          </p:cNvSpPr>
          <p:nvPr/>
        </p:nvSpPr>
        <p:spPr bwMode="auto">
          <a:xfrm>
            <a:off x="785786" y="2571744"/>
            <a:ext cx="24702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400" dirty="0" err="1"/>
              <a:t>do:process</a:t>
            </a:r>
            <a:r>
              <a:rPr lang="en-US" altLang="zh-TW" sz="1400" dirty="0"/>
              <a:t> bank transaction </a:t>
            </a:r>
          </a:p>
        </p:txBody>
      </p:sp>
      <p:sp>
        <p:nvSpPr>
          <p:cNvPr id="274439" name="Rectangle 7"/>
          <p:cNvSpPr>
            <a:spLocks noChangeArrowheads="1"/>
          </p:cNvSpPr>
          <p:nvPr/>
        </p:nvSpPr>
        <p:spPr bwMode="auto">
          <a:xfrm>
            <a:off x="4143372" y="2571744"/>
            <a:ext cx="1734450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400" dirty="0" err="1"/>
              <a:t>do:verify</a:t>
            </a:r>
            <a:r>
              <a:rPr lang="en-US" altLang="zh-TW" sz="1400" dirty="0"/>
              <a:t> bank code</a:t>
            </a:r>
          </a:p>
        </p:txBody>
      </p:sp>
      <p:sp>
        <p:nvSpPr>
          <p:cNvPr id="274440" name="Rectangle 8"/>
          <p:cNvSpPr>
            <a:spLocks noChangeArrowheads="1"/>
          </p:cNvSpPr>
          <p:nvPr/>
        </p:nvSpPr>
        <p:spPr bwMode="auto">
          <a:xfrm>
            <a:off x="4143372" y="3786190"/>
            <a:ext cx="2063066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400" dirty="0" err="1"/>
              <a:t>do:verify</a:t>
            </a:r>
            <a:r>
              <a:rPr lang="en-US" altLang="zh-TW" sz="1400" dirty="0"/>
              <a:t> card with bank</a:t>
            </a:r>
          </a:p>
        </p:txBody>
      </p:sp>
      <p:sp>
        <p:nvSpPr>
          <p:cNvPr id="274441" name="Oval 9"/>
          <p:cNvSpPr>
            <a:spLocks noChangeArrowheads="1"/>
          </p:cNvSpPr>
          <p:nvPr/>
        </p:nvSpPr>
        <p:spPr bwMode="auto">
          <a:xfrm>
            <a:off x="3056467" y="1639766"/>
            <a:ext cx="186267" cy="9671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4442" name="Line 10"/>
          <p:cNvSpPr>
            <a:spLocks noChangeShapeType="1"/>
          </p:cNvSpPr>
          <p:nvPr/>
        </p:nvSpPr>
        <p:spPr bwMode="auto">
          <a:xfrm>
            <a:off x="3149600" y="1745273"/>
            <a:ext cx="0" cy="8352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4443" name="Oval 11"/>
          <p:cNvSpPr>
            <a:spLocks noChangeArrowheads="1"/>
          </p:cNvSpPr>
          <p:nvPr/>
        </p:nvSpPr>
        <p:spPr bwMode="auto">
          <a:xfrm>
            <a:off x="4377267" y="1639766"/>
            <a:ext cx="186267" cy="9671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4444" name="Line 12"/>
          <p:cNvSpPr>
            <a:spLocks noChangeShapeType="1"/>
          </p:cNvSpPr>
          <p:nvPr/>
        </p:nvSpPr>
        <p:spPr bwMode="auto">
          <a:xfrm>
            <a:off x="4470400" y="1745273"/>
            <a:ext cx="0" cy="8352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4445" name="Rectangle 13"/>
          <p:cNvSpPr>
            <a:spLocks noChangeArrowheads="1"/>
          </p:cNvSpPr>
          <p:nvPr/>
        </p:nvSpPr>
        <p:spPr bwMode="auto">
          <a:xfrm>
            <a:off x="996951" y="2021133"/>
            <a:ext cx="1734450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400" i="1"/>
              <a:t>process transaction</a:t>
            </a:r>
          </a:p>
        </p:txBody>
      </p:sp>
      <p:sp>
        <p:nvSpPr>
          <p:cNvPr id="274446" name="Rectangle 14"/>
          <p:cNvSpPr>
            <a:spLocks noChangeArrowheads="1"/>
          </p:cNvSpPr>
          <p:nvPr/>
        </p:nvSpPr>
        <p:spPr bwMode="auto">
          <a:xfrm>
            <a:off x="4552952" y="2073886"/>
            <a:ext cx="1287213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400" i="1"/>
              <a:t>verify account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072462" y="2643182"/>
            <a:ext cx="592667" cy="307731"/>
            <a:chOff x="8072462" y="2643182"/>
            <a:chExt cx="592667" cy="307731"/>
          </a:xfrm>
        </p:grpSpPr>
        <p:sp>
          <p:nvSpPr>
            <p:cNvPr id="274447" name="Oval 15"/>
            <p:cNvSpPr>
              <a:spLocks noChangeArrowheads="1"/>
            </p:cNvSpPr>
            <p:nvPr/>
          </p:nvSpPr>
          <p:spPr bwMode="auto">
            <a:xfrm>
              <a:off x="8275662" y="2748690"/>
              <a:ext cx="186267" cy="9671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4448" name="Oval 16"/>
            <p:cNvSpPr>
              <a:spLocks noChangeArrowheads="1"/>
            </p:cNvSpPr>
            <p:nvPr/>
          </p:nvSpPr>
          <p:spPr bwMode="auto">
            <a:xfrm>
              <a:off x="8072462" y="2643182"/>
              <a:ext cx="592667" cy="30773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034867" y="3644411"/>
            <a:ext cx="592667" cy="307731"/>
            <a:chOff x="8034867" y="3644411"/>
            <a:chExt cx="592667" cy="307731"/>
          </a:xfrm>
        </p:grpSpPr>
        <p:sp>
          <p:nvSpPr>
            <p:cNvPr id="274450" name="Oval 18"/>
            <p:cNvSpPr>
              <a:spLocks noChangeArrowheads="1"/>
            </p:cNvSpPr>
            <p:nvPr/>
          </p:nvSpPr>
          <p:spPr bwMode="auto">
            <a:xfrm>
              <a:off x="8238067" y="3749919"/>
              <a:ext cx="186267" cy="9671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4451" name="Oval 19"/>
            <p:cNvSpPr>
              <a:spLocks noChangeArrowheads="1"/>
            </p:cNvSpPr>
            <p:nvPr/>
          </p:nvSpPr>
          <p:spPr bwMode="auto">
            <a:xfrm>
              <a:off x="8034867" y="3644411"/>
              <a:ext cx="592667" cy="30773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34867" y="3960935"/>
            <a:ext cx="592667" cy="307731"/>
            <a:chOff x="8034867" y="3960935"/>
            <a:chExt cx="592667" cy="307731"/>
          </a:xfrm>
        </p:grpSpPr>
        <p:sp>
          <p:nvSpPr>
            <p:cNvPr id="274453" name="Oval 21"/>
            <p:cNvSpPr>
              <a:spLocks noChangeArrowheads="1"/>
            </p:cNvSpPr>
            <p:nvPr/>
          </p:nvSpPr>
          <p:spPr bwMode="auto">
            <a:xfrm>
              <a:off x="8238067" y="4066443"/>
              <a:ext cx="186267" cy="9671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4454" name="Oval 22"/>
            <p:cNvSpPr>
              <a:spLocks noChangeArrowheads="1"/>
            </p:cNvSpPr>
            <p:nvPr/>
          </p:nvSpPr>
          <p:spPr bwMode="auto">
            <a:xfrm>
              <a:off x="8034867" y="3960935"/>
              <a:ext cx="592667" cy="30773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00694" y="5143512"/>
            <a:ext cx="592667" cy="307731"/>
            <a:chOff x="5500694" y="5143512"/>
            <a:chExt cx="592667" cy="307731"/>
          </a:xfrm>
        </p:grpSpPr>
        <p:sp>
          <p:nvSpPr>
            <p:cNvPr id="274456" name="Oval 24"/>
            <p:cNvSpPr>
              <a:spLocks noChangeArrowheads="1"/>
            </p:cNvSpPr>
            <p:nvPr/>
          </p:nvSpPr>
          <p:spPr bwMode="auto">
            <a:xfrm>
              <a:off x="5703894" y="5249020"/>
              <a:ext cx="186267" cy="9671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4457" name="Oval 25"/>
            <p:cNvSpPr>
              <a:spLocks noChangeArrowheads="1"/>
            </p:cNvSpPr>
            <p:nvPr/>
          </p:nvSpPr>
          <p:spPr bwMode="auto">
            <a:xfrm>
              <a:off x="5500694" y="5143512"/>
              <a:ext cx="592667" cy="30773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48467" y="4910504"/>
            <a:ext cx="592667" cy="307731"/>
            <a:chOff x="2548467" y="4910504"/>
            <a:chExt cx="592667" cy="307731"/>
          </a:xfrm>
        </p:grpSpPr>
        <p:sp>
          <p:nvSpPr>
            <p:cNvPr id="274459" name="Oval 27"/>
            <p:cNvSpPr>
              <a:spLocks noChangeArrowheads="1"/>
            </p:cNvSpPr>
            <p:nvPr/>
          </p:nvSpPr>
          <p:spPr bwMode="auto">
            <a:xfrm>
              <a:off x="2751667" y="5016012"/>
              <a:ext cx="186267" cy="9671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4460" name="Oval 28"/>
            <p:cNvSpPr>
              <a:spLocks noChangeArrowheads="1"/>
            </p:cNvSpPr>
            <p:nvPr/>
          </p:nvSpPr>
          <p:spPr bwMode="auto">
            <a:xfrm>
              <a:off x="2548467" y="4910504"/>
              <a:ext cx="592667" cy="30773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26067" y="4910504"/>
            <a:ext cx="592667" cy="307731"/>
            <a:chOff x="1126067" y="4910504"/>
            <a:chExt cx="592667" cy="307731"/>
          </a:xfrm>
        </p:grpSpPr>
        <p:sp>
          <p:nvSpPr>
            <p:cNvPr id="274462" name="Oval 30"/>
            <p:cNvSpPr>
              <a:spLocks noChangeArrowheads="1"/>
            </p:cNvSpPr>
            <p:nvPr/>
          </p:nvSpPr>
          <p:spPr bwMode="auto">
            <a:xfrm>
              <a:off x="1329267" y="5016012"/>
              <a:ext cx="186267" cy="9671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4463" name="Oval 31"/>
            <p:cNvSpPr>
              <a:spLocks noChangeArrowheads="1"/>
            </p:cNvSpPr>
            <p:nvPr/>
          </p:nvSpPr>
          <p:spPr bwMode="auto">
            <a:xfrm>
              <a:off x="1126067" y="4910504"/>
              <a:ext cx="592667" cy="30773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sp>
        <p:nvSpPr>
          <p:cNvPr id="274465" name="Line 33"/>
          <p:cNvSpPr>
            <a:spLocks noChangeShapeType="1"/>
          </p:cNvSpPr>
          <p:nvPr/>
        </p:nvSpPr>
        <p:spPr bwMode="auto">
          <a:xfrm>
            <a:off x="6143636" y="2760337"/>
            <a:ext cx="1928826" cy="457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4466" name="Line 34"/>
          <p:cNvSpPr>
            <a:spLocks noChangeShapeType="1"/>
          </p:cNvSpPr>
          <p:nvPr/>
        </p:nvSpPr>
        <p:spPr bwMode="auto">
          <a:xfrm>
            <a:off x="6409267" y="3851031"/>
            <a:ext cx="160866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4467" name="Line 35"/>
          <p:cNvSpPr>
            <a:spLocks noChangeShapeType="1"/>
          </p:cNvSpPr>
          <p:nvPr/>
        </p:nvSpPr>
        <p:spPr bwMode="auto">
          <a:xfrm>
            <a:off x="6409267" y="4062046"/>
            <a:ext cx="160866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4468" name="Line 36"/>
          <p:cNvSpPr>
            <a:spLocks noChangeShapeType="1"/>
          </p:cNvSpPr>
          <p:nvPr/>
        </p:nvSpPr>
        <p:spPr bwMode="auto">
          <a:xfrm>
            <a:off x="4673600" y="2905858"/>
            <a:ext cx="0" cy="8880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4469" name="Line 37"/>
          <p:cNvSpPr>
            <a:spLocks noChangeShapeType="1"/>
          </p:cNvSpPr>
          <p:nvPr/>
        </p:nvSpPr>
        <p:spPr bwMode="auto">
          <a:xfrm flipH="1">
            <a:off x="5745481" y="4119196"/>
            <a:ext cx="45719" cy="10243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4470" name="Line 38"/>
          <p:cNvSpPr>
            <a:spLocks noChangeShapeType="1"/>
          </p:cNvSpPr>
          <p:nvPr/>
        </p:nvSpPr>
        <p:spPr bwMode="auto">
          <a:xfrm flipV="1">
            <a:off x="2844800" y="2897066"/>
            <a:ext cx="0" cy="2013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4471" name="Line 39"/>
          <p:cNvSpPr>
            <a:spLocks noChangeShapeType="1"/>
          </p:cNvSpPr>
          <p:nvPr/>
        </p:nvSpPr>
        <p:spPr bwMode="auto">
          <a:xfrm flipV="1">
            <a:off x="1422400" y="2897066"/>
            <a:ext cx="0" cy="2013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4472" name="Rectangle 40"/>
          <p:cNvSpPr>
            <a:spLocks noChangeArrowheads="1"/>
          </p:cNvSpPr>
          <p:nvPr/>
        </p:nvSpPr>
        <p:spPr bwMode="auto">
          <a:xfrm>
            <a:off x="6072198" y="2357430"/>
            <a:ext cx="2500330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/>
            <a:r>
              <a:rPr lang="en-US" altLang="zh-TW" sz="1400" dirty="0"/>
              <a:t>[bad code</a:t>
            </a:r>
            <a:r>
              <a:rPr lang="en-US" altLang="zh-TW" sz="1400" dirty="0" smtClean="0"/>
              <a:t>]/</a:t>
            </a:r>
            <a:r>
              <a:rPr lang="en-US" altLang="zh-TW" sz="1400" i="1" dirty="0" smtClean="0"/>
              <a:t> </a:t>
            </a:r>
            <a:r>
              <a:rPr lang="en-US" altLang="zh-TW" sz="1400" i="1" dirty="0"/>
              <a:t>bad bank code</a:t>
            </a:r>
          </a:p>
        </p:txBody>
      </p:sp>
      <p:sp>
        <p:nvSpPr>
          <p:cNvPr id="274473" name="Rectangle 41"/>
          <p:cNvSpPr>
            <a:spLocks noChangeArrowheads="1"/>
          </p:cNvSpPr>
          <p:nvPr/>
        </p:nvSpPr>
        <p:spPr bwMode="auto">
          <a:xfrm>
            <a:off x="4654551" y="3181717"/>
            <a:ext cx="1117295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400"/>
              <a:t>[good code]</a:t>
            </a:r>
          </a:p>
        </p:txBody>
      </p:sp>
      <p:sp>
        <p:nvSpPr>
          <p:cNvPr id="274474" name="Rectangle 42"/>
          <p:cNvSpPr>
            <a:spLocks noChangeArrowheads="1"/>
          </p:cNvSpPr>
          <p:nvPr/>
        </p:nvSpPr>
        <p:spPr bwMode="auto">
          <a:xfrm>
            <a:off x="6429388" y="3357562"/>
            <a:ext cx="1644682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400" i="1" dirty="0"/>
              <a:t>bad bank </a:t>
            </a:r>
            <a:r>
              <a:rPr lang="en-US" altLang="zh-TW" sz="1400" i="1" dirty="0" smtClean="0"/>
              <a:t>account/</a:t>
            </a:r>
          </a:p>
          <a:p>
            <a:pPr defTabSz="762000"/>
            <a:r>
              <a:rPr lang="en-US" altLang="zh-TW" sz="1400" i="1" dirty="0" smtClean="0"/>
              <a:t> </a:t>
            </a:r>
            <a:r>
              <a:rPr lang="en-US" altLang="zh-TW" sz="1400" i="1" dirty="0"/>
              <a:t>bad account</a:t>
            </a:r>
          </a:p>
        </p:txBody>
      </p:sp>
      <p:sp>
        <p:nvSpPr>
          <p:cNvPr id="274475" name="Rectangle 43"/>
          <p:cNvSpPr>
            <a:spLocks noChangeArrowheads="1"/>
          </p:cNvSpPr>
          <p:nvPr/>
        </p:nvSpPr>
        <p:spPr bwMode="auto">
          <a:xfrm>
            <a:off x="6357950" y="4071942"/>
            <a:ext cx="173445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400" i="1" dirty="0"/>
              <a:t>bad bank password</a:t>
            </a:r>
          </a:p>
          <a:p>
            <a:pPr defTabSz="762000"/>
            <a:r>
              <a:rPr lang="en-US" altLang="zh-TW" sz="1400" i="1" dirty="0"/>
              <a:t>/ bad password</a:t>
            </a:r>
          </a:p>
        </p:txBody>
      </p:sp>
      <p:sp>
        <p:nvSpPr>
          <p:cNvPr id="274476" name="Rectangle 44"/>
          <p:cNvSpPr>
            <a:spLocks noChangeArrowheads="1"/>
          </p:cNvSpPr>
          <p:nvPr/>
        </p:nvSpPr>
        <p:spPr bwMode="auto">
          <a:xfrm>
            <a:off x="5715008" y="4714884"/>
            <a:ext cx="2641750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400" dirty="0"/>
              <a:t>bank account OK / account OK</a:t>
            </a:r>
          </a:p>
        </p:txBody>
      </p:sp>
      <p:sp>
        <p:nvSpPr>
          <p:cNvPr id="274477" name="Rectangle 45"/>
          <p:cNvSpPr>
            <a:spLocks noChangeArrowheads="1"/>
          </p:cNvSpPr>
          <p:nvPr/>
        </p:nvSpPr>
        <p:spPr bwMode="auto">
          <a:xfrm>
            <a:off x="214282" y="3429000"/>
            <a:ext cx="197329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400" i="1" dirty="0"/>
              <a:t>bank transaction failed</a:t>
            </a:r>
          </a:p>
          <a:p>
            <a:pPr defTabSz="762000"/>
            <a:r>
              <a:rPr lang="en-US" altLang="zh-TW" sz="1400" i="1" dirty="0"/>
              <a:t>/ transaction failed</a:t>
            </a:r>
          </a:p>
        </p:txBody>
      </p:sp>
      <p:sp>
        <p:nvSpPr>
          <p:cNvPr id="274478" name="Rectangle 46"/>
          <p:cNvSpPr>
            <a:spLocks noChangeArrowheads="1"/>
          </p:cNvSpPr>
          <p:nvPr/>
        </p:nvSpPr>
        <p:spPr bwMode="auto">
          <a:xfrm>
            <a:off x="1606551" y="4236794"/>
            <a:ext cx="221214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zh-TW" sz="1400" i="1"/>
              <a:t>bank transaction succeed</a:t>
            </a:r>
          </a:p>
          <a:p>
            <a:pPr defTabSz="762000"/>
            <a:r>
              <a:rPr lang="en-US" altLang="zh-TW" sz="1400" i="1"/>
              <a:t>/ transaction succeed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idx="1"/>
          </p:nvPr>
        </p:nvSpPr>
        <p:spPr>
          <a:xfrm>
            <a:off x="277254" y="260648"/>
            <a:ext cx="8572560" cy="6332682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zh-TW" sz="1600" dirty="0"/>
          </a:p>
          <a:p>
            <a:pPr algn="ctr">
              <a:buFontTx/>
              <a:buNone/>
            </a:pPr>
            <a:r>
              <a:rPr lang="en-US" altLang="zh-TW" sz="2400" dirty="0" smtClean="0"/>
              <a:t>State  </a:t>
            </a:r>
            <a:r>
              <a:rPr lang="en-US" altLang="zh-TW" sz="2400" dirty="0"/>
              <a:t>Diagram  for  class  Bank:</a:t>
            </a:r>
          </a:p>
          <a:p>
            <a:pPr>
              <a:buFontTx/>
              <a:buNone/>
            </a:pPr>
            <a:endParaRPr lang="en-US" altLang="zh-TW" sz="1600" dirty="0"/>
          </a:p>
          <a:p>
            <a:pPr>
              <a:buFontTx/>
              <a:buNone/>
            </a:pPr>
            <a:endParaRPr lang="en-US" altLang="zh-TW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387352" y="1639766"/>
            <a:ext cx="8240182" cy="3578469"/>
            <a:chOff x="387352" y="1639766"/>
            <a:chExt cx="8240182" cy="3578469"/>
          </a:xfrm>
        </p:grpSpPr>
        <p:sp>
          <p:nvSpPr>
            <p:cNvPr id="275459" name="AutoShape 3"/>
            <p:cNvSpPr>
              <a:spLocks noChangeArrowheads="1"/>
            </p:cNvSpPr>
            <p:nvPr/>
          </p:nvSpPr>
          <p:spPr bwMode="auto">
            <a:xfrm>
              <a:off x="821267" y="2589335"/>
              <a:ext cx="2827867" cy="30773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5460" name="AutoShape 4"/>
            <p:cNvSpPr>
              <a:spLocks noChangeArrowheads="1"/>
            </p:cNvSpPr>
            <p:nvPr/>
          </p:nvSpPr>
          <p:spPr bwMode="auto">
            <a:xfrm>
              <a:off x="3970867" y="3802673"/>
              <a:ext cx="2421467" cy="30773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5461" name="AutoShape 5"/>
            <p:cNvSpPr>
              <a:spLocks noChangeArrowheads="1"/>
            </p:cNvSpPr>
            <p:nvPr/>
          </p:nvSpPr>
          <p:spPr bwMode="auto">
            <a:xfrm>
              <a:off x="3970867" y="2589335"/>
              <a:ext cx="2319867" cy="30773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5462" name="Rectangle 6"/>
            <p:cNvSpPr>
              <a:spLocks noChangeArrowheads="1"/>
            </p:cNvSpPr>
            <p:nvPr/>
          </p:nvSpPr>
          <p:spPr bwMode="auto">
            <a:xfrm>
              <a:off x="1142976" y="2571744"/>
              <a:ext cx="1870706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600" dirty="0" err="1"/>
                <a:t>do:update</a:t>
              </a:r>
              <a:r>
                <a:rPr lang="en-US" altLang="zh-TW" sz="1600" dirty="0"/>
                <a:t> account</a:t>
              </a:r>
            </a:p>
          </p:txBody>
        </p:sp>
        <p:sp>
          <p:nvSpPr>
            <p:cNvPr id="275463" name="Rectangle 7"/>
            <p:cNvSpPr>
              <a:spLocks noChangeArrowheads="1"/>
            </p:cNvSpPr>
            <p:nvPr/>
          </p:nvSpPr>
          <p:spPr bwMode="auto">
            <a:xfrm>
              <a:off x="4000496" y="2571744"/>
              <a:ext cx="2414123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defTabSz="762000"/>
              <a:r>
                <a:rPr lang="en-US" altLang="zh-TW" sz="1600" dirty="0" err="1"/>
                <a:t>do:verify</a:t>
              </a:r>
              <a:r>
                <a:rPr lang="en-US" altLang="zh-TW" sz="1600" dirty="0"/>
                <a:t> card number</a:t>
              </a:r>
            </a:p>
          </p:txBody>
        </p:sp>
        <p:sp>
          <p:nvSpPr>
            <p:cNvPr id="275464" name="Rectangle 8"/>
            <p:cNvSpPr>
              <a:spLocks noChangeArrowheads="1"/>
            </p:cNvSpPr>
            <p:nvPr/>
          </p:nvSpPr>
          <p:spPr bwMode="auto">
            <a:xfrm>
              <a:off x="4143372" y="3786190"/>
              <a:ext cx="1893148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600" dirty="0" err="1"/>
                <a:t>do:verify</a:t>
              </a:r>
              <a:r>
                <a:rPr lang="en-US" altLang="zh-TW" sz="1600" dirty="0"/>
                <a:t> password</a:t>
              </a:r>
            </a:p>
          </p:txBody>
        </p:sp>
        <p:sp>
          <p:nvSpPr>
            <p:cNvPr id="275465" name="Oval 9"/>
            <p:cNvSpPr>
              <a:spLocks noChangeArrowheads="1"/>
            </p:cNvSpPr>
            <p:nvPr/>
          </p:nvSpPr>
          <p:spPr bwMode="auto">
            <a:xfrm>
              <a:off x="3056467" y="1639766"/>
              <a:ext cx="186267" cy="9671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5466" name="Line 10"/>
            <p:cNvSpPr>
              <a:spLocks noChangeShapeType="1"/>
            </p:cNvSpPr>
            <p:nvPr/>
          </p:nvSpPr>
          <p:spPr bwMode="auto">
            <a:xfrm>
              <a:off x="3149600" y="1745273"/>
              <a:ext cx="0" cy="8352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5467" name="Oval 11"/>
            <p:cNvSpPr>
              <a:spLocks noChangeArrowheads="1"/>
            </p:cNvSpPr>
            <p:nvPr/>
          </p:nvSpPr>
          <p:spPr bwMode="auto">
            <a:xfrm>
              <a:off x="4377267" y="1639766"/>
              <a:ext cx="186267" cy="9671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5468" name="Line 12"/>
            <p:cNvSpPr>
              <a:spLocks noChangeShapeType="1"/>
            </p:cNvSpPr>
            <p:nvPr/>
          </p:nvSpPr>
          <p:spPr bwMode="auto">
            <a:xfrm>
              <a:off x="4470400" y="1745273"/>
              <a:ext cx="0" cy="8352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5469" name="Rectangle 13"/>
            <p:cNvSpPr>
              <a:spLocks noChangeArrowheads="1"/>
            </p:cNvSpPr>
            <p:nvPr/>
          </p:nvSpPr>
          <p:spPr bwMode="auto">
            <a:xfrm>
              <a:off x="590551" y="2021133"/>
              <a:ext cx="2463817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600" i="1" dirty="0"/>
                <a:t>process bank transaction</a:t>
              </a:r>
            </a:p>
          </p:txBody>
        </p:sp>
        <p:sp>
          <p:nvSpPr>
            <p:cNvPr id="275470" name="Rectangle 14"/>
            <p:cNvSpPr>
              <a:spLocks noChangeArrowheads="1"/>
            </p:cNvSpPr>
            <p:nvPr/>
          </p:nvSpPr>
          <p:spPr bwMode="auto">
            <a:xfrm>
              <a:off x="4429124" y="1714488"/>
              <a:ext cx="2053448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600" i="1" dirty="0"/>
                <a:t>verify card with bank</a:t>
              </a:r>
            </a:p>
          </p:txBody>
        </p:sp>
        <p:sp>
          <p:nvSpPr>
            <p:cNvPr id="275471" name="Oval 15"/>
            <p:cNvSpPr>
              <a:spLocks noChangeArrowheads="1"/>
            </p:cNvSpPr>
            <p:nvPr/>
          </p:nvSpPr>
          <p:spPr bwMode="auto">
            <a:xfrm>
              <a:off x="8238067" y="2694843"/>
              <a:ext cx="186267" cy="9671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5472" name="Oval 16"/>
            <p:cNvSpPr>
              <a:spLocks noChangeArrowheads="1"/>
            </p:cNvSpPr>
            <p:nvPr/>
          </p:nvSpPr>
          <p:spPr bwMode="auto">
            <a:xfrm>
              <a:off x="8034867" y="2589335"/>
              <a:ext cx="592667" cy="30773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5474" name="Oval 18"/>
            <p:cNvSpPr>
              <a:spLocks noChangeArrowheads="1"/>
            </p:cNvSpPr>
            <p:nvPr/>
          </p:nvSpPr>
          <p:spPr bwMode="auto">
            <a:xfrm>
              <a:off x="8238067" y="3802673"/>
              <a:ext cx="186267" cy="9671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5475" name="Oval 19"/>
            <p:cNvSpPr>
              <a:spLocks noChangeArrowheads="1"/>
            </p:cNvSpPr>
            <p:nvPr/>
          </p:nvSpPr>
          <p:spPr bwMode="auto">
            <a:xfrm>
              <a:off x="8034867" y="3697165"/>
              <a:ext cx="592667" cy="30773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5477" name="Oval 21"/>
            <p:cNvSpPr>
              <a:spLocks noChangeArrowheads="1"/>
            </p:cNvSpPr>
            <p:nvPr/>
          </p:nvSpPr>
          <p:spPr bwMode="auto">
            <a:xfrm>
              <a:off x="5698067" y="5016012"/>
              <a:ext cx="186267" cy="9671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5478" name="Oval 22"/>
            <p:cNvSpPr>
              <a:spLocks noChangeArrowheads="1"/>
            </p:cNvSpPr>
            <p:nvPr/>
          </p:nvSpPr>
          <p:spPr bwMode="auto">
            <a:xfrm>
              <a:off x="5494867" y="4910504"/>
              <a:ext cx="592667" cy="30773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5480" name="Oval 24"/>
            <p:cNvSpPr>
              <a:spLocks noChangeArrowheads="1"/>
            </p:cNvSpPr>
            <p:nvPr/>
          </p:nvSpPr>
          <p:spPr bwMode="auto">
            <a:xfrm>
              <a:off x="2751667" y="5016012"/>
              <a:ext cx="186267" cy="9671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5481" name="Oval 25"/>
            <p:cNvSpPr>
              <a:spLocks noChangeArrowheads="1"/>
            </p:cNvSpPr>
            <p:nvPr/>
          </p:nvSpPr>
          <p:spPr bwMode="auto">
            <a:xfrm>
              <a:off x="2548467" y="4910504"/>
              <a:ext cx="592667" cy="30773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5483" name="Oval 27"/>
            <p:cNvSpPr>
              <a:spLocks noChangeArrowheads="1"/>
            </p:cNvSpPr>
            <p:nvPr/>
          </p:nvSpPr>
          <p:spPr bwMode="auto">
            <a:xfrm>
              <a:off x="1329267" y="5016012"/>
              <a:ext cx="186267" cy="9671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5484" name="Oval 28"/>
            <p:cNvSpPr>
              <a:spLocks noChangeArrowheads="1"/>
            </p:cNvSpPr>
            <p:nvPr/>
          </p:nvSpPr>
          <p:spPr bwMode="auto">
            <a:xfrm>
              <a:off x="1126067" y="4910504"/>
              <a:ext cx="592667" cy="30773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5486" name="Line 30"/>
            <p:cNvSpPr>
              <a:spLocks noChangeShapeType="1"/>
            </p:cNvSpPr>
            <p:nvPr/>
          </p:nvSpPr>
          <p:spPr bwMode="auto">
            <a:xfrm>
              <a:off x="6307667" y="2743200"/>
              <a:ext cx="17102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5487" name="Line 31"/>
            <p:cNvSpPr>
              <a:spLocks noChangeShapeType="1"/>
            </p:cNvSpPr>
            <p:nvPr/>
          </p:nvSpPr>
          <p:spPr bwMode="auto">
            <a:xfrm>
              <a:off x="6409267" y="3851031"/>
              <a:ext cx="16086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5488" name="Line 32"/>
            <p:cNvSpPr>
              <a:spLocks noChangeShapeType="1"/>
            </p:cNvSpPr>
            <p:nvPr/>
          </p:nvSpPr>
          <p:spPr bwMode="auto">
            <a:xfrm>
              <a:off x="4673600" y="2905858"/>
              <a:ext cx="0" cy="8880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5489" name="Line 33"/>
            <p:cNvSpPr>
              <a:spLocks noChangeShapeType="1"/>
            </p:cNvSpPr>
            <p:nvPr/>
          </p:nvSpPr>
          <p:spPr bwMode="auto">
            <a:xfrm>
              <a:off x="5791200" y="4119196"/>
              <a:ext cx="0" cy="7825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5490" name="Line 34"/>
            <p:cNvSpPr>
              <a:spLocks noChangeShapeType="1"/>
            </p:cNvSpPr>
            <p:nvPr/>
          </p:nvSpPr>
          <p:spPr bwMode="auto">
            <a:xfrm flipV="1">
              <a:off x="2844800" y="2897066"/>
              <a:ext cx="0" cy="2013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5491" name="Line 35"/>
            <p:cNvSpPr>
              <a:spLocks noChangeShapeType="1"/>
            </p:cNvSpPr>
            <p:nvPr/>
          </p:nvSpPr>
          <p:spPr bwMode="auto">
            <a:xfrm flipV="1">
              <a:off x="1422400" y="2897066"/>
              <a:ext cx="0" cy="2013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5492" name="Rectangle 36"/>
            <p:cNvSpPr>
              <a:spLocks noChangeArrowheads="1"/>
            </p:cNvSpPr>
            <p:nvPr/>
          </p:nvSpPr>
          <p:spPr bwMode="auto">
            <a:xfrm>
              <a:off x="6286512" y="2143116"/>
              <a:ext cx="1917193" cy="582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600" dirty="0"/>
                <a:t>[invalid]</a:t>
              </a:r>
            </a:p>
            <a:p>
              <a:pPr defTabSz="762000"/>
              <a:r>
                <a:rPr lang="en-US" altLang="zh-TW" sz="1600" dirty="0"/>
                <a:t>/</a:t>
              </a:r>
              <a:r>
                <a:rPr lang="en-US" altLang="zh-TW" sz="1600" i="1" dirty="0"/>
                <a:t> bad bank account</a:t>
              </a:r>
            </a:p>
          </p:txBody>
        </p:sp>
        <p:sp>
          <p:nvSpPr>
            <p:cNvPr id="275493" name="Rectangle 37"/>
            <p:cNvSpPr>
              <a:spLocks noChangeArrowheads="1"/>
            </p:cNvSpPr>
            <p:nvPr/>
          </p:nvSpPr>
          <p:spPr bwMode="auto">
            <a:xfrm>
              <a:off x="4654551" y="3181717"/>
              <a:ext cx="718146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600"/>
                <a:t>[valid]</a:t>
              </a:r>
            </a:p>
          </p:txBody>
        </p:sp>
        <p:sp>
          <p:nvSpPr>
            <p:cNvPr id="275494" name="Rectangle 38"/>
            <p:cNvSpPr>
              <a:spLocks noChangeArrowheads="1"/>
            </p:cNvSpPr>
            <p:nvPr/>
          </p:nvSpPr>
          <p:spPr bwMode="auto">
            <a:xfrm>
              <a:off x="6215074" y="3286124"/>
              <a:ext cx="2075890" cy="582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600" dirty="0"/>
                <a:t>[invalid]</a:t>
              </a:r>
              <a:endParaRPr lang="en-US" altLang="zh-TW" sz="1600" i="1" dirty="0"/>
            </a:p>
            <a:p>
              <a:pPr defTabSz="762000"/>
              <a:r>
                <a:rPr lang="en-US" altLang="zh-TW" sz="1600" i="1" dirty="0"/>
                <a:t>/ bad bank password</a:t>
              </a:r>
            </a:p>
          </p:txBody>
        </p:sp>
        <p:sp>
          <p:nvSpPr>
            <p:cNvPr id="275495" name="Rectangle 39"/>
            <p:cNvSpPr>
              <a:spLocks noChangeArrowheads="1"/>
            </p:cNvSpPr>
            <p:nvPr/>
          </p:nvSpPr>
          <p:spPr bwMode="auto">
            <a:xfrm>
              <a:off x="5772151" y="4342302"/>
              <a:ext cx="1872308" cy="582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600" dirty="0"/>
                <a:t>[valid]</a:t>
              </a:r>
            </a:p>
            <a:p>
              <a:pPr defTabSz="762000"/>
              <a:r>
                <a:rPr lang="en-US" altLang="zh-TW" sz="1600" dirty="0"/>
                <a:t>/</a:t>
              </a:r>
              <a:r>
                <a:rPr lang="en-US" altLang="zh-TW" sz="1600" i="1" dirty="0"/>
                <a:t> bank account OK</a:t>
              </a:r>
            </a:p>
          </p:txBody>
        </p:sp>
        <p:sp>
          <p:nvSpPr>
            <p:cNvPr id="275496" name="Rectangle 40"/>
            <p:cNvSpPr>
              <a:spLocks noChangeArrowheads="1"/>
            </p:cNvSpPr>
            <p:nvPr/>
          </p:nvSpPr>
          <p:spPr bwMode="auto">
            <a:xfrm>
              <a:off x="387352" y="3550994"/>
              <a:ext cx="2234587" cy="828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600"/>
                <a:t>[failure]</a:t>
              </a:r>
            </a:p>
            <a:p>
              <a:pPr defTabSz="762000"/>
              <a:r>
                <a:rPr lang="en-US" altLang="zh-TW" sz="1600" i="1"/>
                <a:t>bank transaction failed</a:t>
              </a:r>
            </a:p>
            <a:p>
              <a:pPr defTabSz="762000"/>
              <a:endParaRPr lang="en-US" altLang="zh-TW" sz="1600" i="1"/>
            </a:p>
          </p:txBody>
        </p:sp>
        <p:sp>
          <p:nvSpPr>
            <p:cNvPr id="275497" name="Rectangle 41"/>
            <p:cNvSpPr>
              <a:spLocks noChangeArrowheads="1"/>
            </p:cNvSpPr>
            <p:nvPr/>
          </p:nvSpPr>
          <p:spPr bwMode="auto">
            <a:xfrm>
              <a:off x="1606551" y="4236794"/>
              <a:ext cx="2624117" cy="828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TW" sz="1600"/>
                <a:t>[success]</a:t>
              </a:r>
              <a:endParaRPr lang="en-US" altLang="zh-TW" sz="1600" i="1"/>
            </a:p>
            <a:p>
              <a:pPr defTabSz="762000"/>
              <a:r>
                <a:rPr lang="en-US" altLang="zh-TW" sz="1600" i="1"/>
                <a:t>/ bank transaction succeed</a:t>
              </a:r>
            </a:p>
            <a:p>
              <a:pPr defTabSz="762000"/>
              <a:endParaRPr lang="en-US" altLang="zh-TW" sz="1600" i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Matching events between objects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481110"/>
            <a:ext cx="8229600" cy="537689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u="sng" dirty="0" smtClean="0"/>
              <a:t>check for completeness and consistency at the system level</a:t>
            </a:r>
            <a:r>
              <a:rPr lang="en-US" sz="2000" dirty="0" smtClean="0"/>
              <a:t>: 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/>
              <a:t>every event has a sender and receiver. 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/>
              <a:t>states without predecessors or successors are suspicious. 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/>
              <a:t>states must represent starting and termination points of the interaction sequence.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/>
              <a:t>match the scenarios by following the effects of an input event from object to object through the system. 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/>
              <a:t>deal with inherently concurrent objects. 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/>
              <a:t>beware of synchronization errors where an input occurs at an awkward time. 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/>
              <a:t>check whether the corresponding events on different state diagrams are consistent. </a:t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496"/>
            <a:ext cx="8229600" cy="13716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/>
            <a:r>
              <a:rPr lang="en-US" sz="8000" b="1" dirty="0" smtClean="0">
                <a:ln w="12700">
                  <a:solidFill>
                    <a:schemeClr val="accent3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Thank You</a:t>
            </a:r>
            <a:endParaRPr lang="en-IN" sz="8000" b="1" dirty="0">
              <a:ln w="12700">
                <a:solidFill>
                  <a:schemeClr val="accent3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71472" y="500042"/>
            <a:ext cx="8215370" cy="1143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strike="noStrike" kern="1200" cap="all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 Modeling:-</a:t>
            </a:r>
            <a:endParaRPr kumimoji="0" lang="en-US" sz="4400" b="1" i="0" strike="noStrike" kern="1200" cap="all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5720" y="1671622"/>
            <a:ext cx="8572560" cy="5186378"/>
          </a:xfrm>
          <a:prstGeom prst="rect">
            <a:avLst/>
          </a:prstGeom>
        </p:spPr>
        <p:txBody>
          <a:bodyPr/>
          <a:lstStyle/>
          <a:p>
            <a:pPr marL="342900" marR="0" lvl="0" indent="-228600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describes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time-dependent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behavior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system and the objects in it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examines events - externally visible stimuli and responses;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</a:t>
            </a:r>
          </a:p>
          <a:p>
            <a:pPr marL="342900" marR="0" lvl="0" indent="-228600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2400" baseline="0" dirty="0" smtClean="0">
                <a:solidFill>
                  <a:srgbClr val="000000"/>
                </a:solidFill>
              </a:rPr>
              <a:t> summarize</a:t>
            </a:r>
            <a:r>
              <a:rPr lang="en-US" sz="2400" dirty="0" smtClean="0">
                <a:solidFill>
                  <a:srgbClr val="000000"/>
                </a:solidFill>
              </a:rPr>
              <a:t> permissible event sequences for each object with a state diagram.</a:t>
            </a:r>
          </a:p>
          <a:p>
            <a:pPr marL="342900" marR="0" lvl="0" indent="-228600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insignificant for  a purely static data repository, such as a database.</a:t>
            </a:r>
          </a:p>
          <a:p>
            <a:pPr marL="342900" marR="0" lvl="0" indent="-228600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2400" baseline="0" dirty="0" smtClean="0">
                <a:solidFill>
                  <a:srgbClr val="000000"/>
                </a:solidFill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important for the interactive systems </a:t>
            </a:r>
          </a:p>
          <a:p>
            <a:pPr marL="342900" marR="0" lvl="0" indent="-228600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logical correctness of a problem depends on the sequence of interaction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Dynamic Modeling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928778"/>
            <a:ext cx="8229600" cy="4286304"/>
          </a:xfrm>
        </p:spPr>
        <p:txBody>
          <a:bodyPr>
            <a:noAutofit/>
          </a:bodyPr>
          <a:lstStyle/>
          <a:p>
            <a:pPr marL="11430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u="sng" dirty="0" smtClean="0">
                <a:latin typeface="Arial Black" pitchFamily="34" charset="0"/>
              </a:rPr>
              <a:t>Analysis:  constructing a Dynamic Model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Prepare a scenarios for typical interaction sequences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Identifying events between objects.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construct an event trace for each scenario.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construct  state diagrams representing permissible event sequences for objects.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Match events between objects to verify consistency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buClrTx/>
              <a:buFont typeface="Wingdings" pitchFamily="2" charset="2"/>
              <a:buChar char="q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  <a:buClrTx/>
              <a:buFont typeface="Wingdings" pitchFamily="2" charset="2"/>
              <a:buChar char="q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7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Preparing  a  scenario:-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4610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what system behaviors is expected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Show major interaction sequences, external display formats and information exchanges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Normal cases, interactions without  any unusual inputs or error conditions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Special cases, interactions with omitted sequences, maximum and minimum values, and repeated values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q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Error cases, including invalid values and failures to respond</a:t>
            </a:r>
          </a:p>
        </p:txBody>
      </p:sp>
    </p:spTree>
    <p:extLst>
      <p:ext uri="{BB962C8B-B14F-4D97-AF65-F5344CB8AC3E}">
        <p14:creationId xmlns:p14="http://schemas.microsoft.com/office/powerpoint/2010/main" val="4905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Preparing  a  scenario contd….</a:t>
            </a:r>
            <a:r>
              <a:rPr lang="en-US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76758"/>
          </a:xfrm>
        </p:spPr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an event occurs whenever information is exchanged between an object in the system and an outside agent, e.g. user, sensor 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the information values exchanged are parameters of the event 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a scenario is a sequence of events 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the event password-entered has the password value as a parameter 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events with no parameters are meaningful and even common; press button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9115460" cy="1371600"/>
          </a:xfrm>
        </p:spPr>
        <p:txBody>
          <a:bodyPr/>
          <a:lstStyle/>
          <a:p>
            <a:r>
              <a:rPr lang="en-US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Preparing  a  scenario contd…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an event occurs whenever information is input to or output from the system. 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the ATM requests the password 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the </a:t>
            </a:r>
            <a:r>
              <a:rPr lang="en-US" sz="2400" dirty="0" smtClean="0"/>
              <a:t>user enters his password "</a:t>
            </a:r>
            <a:r>
              <a:rPr lang="en-US" sz="2400" dirty="0" err="1" smtClean="0"/>
              <a:t>notme</a:t>
            </a:r>
            <a:r>
              <a:rPr lang="en-US" sz="2400" dirty="0" smtClean="0"/>
              <a:t>" 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for each event, identify the actor (user, system, or other external agent) that caused the event and the parameters of the event.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84607"/>
            <a:ext cx="885828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Following is the Scenario for an ATM system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214422"/>
            <a:ext cx="871540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/>
              <a:t>The ATM ask the user to insert card; the user insert the card.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/>
              <a:t>The ATM accepts the card and reads it’s serial number.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/>
              <a:t>The </a:t>
            </a:r>
            <a:r>
              <a:rPr lang="en-US" sz="2000" dirty="0" smtClean="0"/>
              <a:t>ATM request for PIN; the user enter the PIN.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/>
              <a:t>The </a:t>
            </a:r>
            <a:r>
              <a:rPr lang="en-US" sz="2000" dirty="0" smtClean="0"/>
              <a:t>ATM verifies the serial no and PIN with consortium; it checks it with bank “39” and notifies the ATM of acceptance.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/>
              <a:t>The ATM asks user for kind of transaction; user select withdrawal.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/>
              <a:t>The </a:t>
            </a:r>
            <a:r>
              <a:rPr lang="en-US" sz="2000" dirty="0" smtClean="0"/>
              <a:t>ATM asks for the Amount; user enters Amount.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/>
              <a:t>The </a:t>
            </a:r>
            <a:r>
              <a:rPr lang="en-US" sz="2000" dirty="0" smtClean="0"/>
              <a:t>ATM asks the consortium to process the transaction; the consortium passes the request  to the bank, bank eventually confirm	success and return a new account balance.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/>
              <a:t>The </a:t>
            </a:r>
            <a:r>
              <a:rPr lang="en-US" sz="2000" dirty="0" smtClean="0"/>
              <a:t>ATM dispenses cash; the user take the cash.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/>
              <a:t>The </a:t>
            </a:r>
            <a:r>
              <a:rPr lang="en-US" sz="2000" dirty="0" smtClean="0"/>
              <a:t>ATM print the receipt and eject the card; the user take them.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/>
              <a:t>The </a:t>
            </a:r>
            <a:r>
              <a:rPr lang="en-US" sz="2000" dirty="0" smtClean="0"/>
              <a:t>ATM asks the user to insert a card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14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9144000" cy="1371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Example of ATM scenario with exceptions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8858280" cy="5214974"/>
          </a:xfr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dirty="0" smtClean="0"/>
              <a:t>the ATM asks the user to insert a card; the user inserts a cask card. 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dirty="0" smtClean="0"/>
              <a:t>the ATM accepts the card and reads its serial number. 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dirty="0" smtClean="0"/>
              <a:t>the ATM requests the password; the user enters YESME". 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dirty="0" smtClean="0"/>
              <a:t>the ATM verifies the serial number and password with the consortium, which rejects it after consulting the appropriate bank.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dirty="0" smtClean="0"/>
              <a:t>the ATM indicates a bad password and asks the user to reenter it; the user enters "NOTME" which the ATM successfully verifies with the consortium. 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dirty="0" smtClean="0"/>
              <a:t>the ATM asks the user to select the kind of transaction (query, withdrawal, deposit, transfer); the user selects withdrawal. 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dirty="0" smtClean="0"/>
              <a:t>the ATM asks for the amount of cash; the user changes his mind and hits "cancel". 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dirty="0" smtClean="0"/>
              <a:t>the ATM ejects the card, and asks the user to take it; the user takes it. 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dirty="0" smtClean="0"/>
              <a:t>the ATM asks a user to insert a card.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229600" cy="1371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Identifying Events:-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686800" cy="5000660"/>
          </a:xfrm>
        </p:spPr>
        <p:txBody>
          <a:bodyPr>
            <a:normAutofit/>
          </a:bodyPr>
          <a:lstStyle/>
          <a:p>
            <a:pPr marL="11430" indent="0">
              <a:spcBef>
                <a:spcPts val="1200"/>
              </a:spcBef>
              <a:buClrTx/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u="sng" dirty="0" smtClean="0"/>
              <a:t>Identifying all external events from scenarios </a:t>
            </a:r>
          </a:p>
          <a:p>
            <a:pPr marL="411480" lvl="1" indent="0">
              <a:spcBef>
                <a:spcPts val="1200"/>
              </a:spcBef>
              <a:buClrTx/>
              <a:buFont typeface="Wingdings" pitchFamily="2" charset="2"/>
              <a:buChar char="q"/>
            </a:pPr>
            <a:r>
              <a:rPr lang="en-US" sz="2000" dirty="0" smtClean="0"/>
              <a:t> </a:t>
            </a:r>
            <a:r>
              <a:rPr lang="en-US" sz="2400" dirty="0" smtClean="0"/>
              <a:t>events include signals, inputs decisions, interrupts, transitions, and actions to or from users/external devices</a:t>
            </a:r>
            <a:r>
              <a:rPr lang="en-US" sz="2000" dirty="0" smtClean="0"/>
              <a:t>.</a:t>
            </a:r>
          </a:p>
          <a:p>
            <a:pPr marL="11430" indent="0">
              <a:spcBef>
                <a:spcPts val="1200"/>
              </a:spcBef>
              <a:buClrTx/>
              <a:buFont typeface="Wingdings" pitchFamily="2" charset="2"/>
              <a:buChar char="q"/>
            </a:pPr>
            <a:r>
              <a:rPr lang="en-US" sz="2400" dirty="0" smtClean="0"/>
              <a:t>Event: </a:t>
            </a:r>
            <a:r>
              <a:rPr lang="en-US" sz="2400" dirty="0" smtClean="0"/>
              <a:t>an </a:t>
            </a:r>
            <a:r>
              <a:rPr lang="en-US" sz="2400" dirty="0" smtClean="0"/>
              <a:t>action by an object that transmits information. </a:t>
            </a:r>
          </a:p>
          <a:p>
            <a:pPr marL="411480" lvl="1" indent="0">
              <a:spcBef>
                <a:spcPts val="1200"/>
              </a:spcBef>
              <a:buClrTx/>
              <a:buFont typeface="Wingdings" pitchFamily="2" charset="2"/>
              <a:buChar char="q"/>
            </a:pPr>
            <a:r>
              <a:rPr lang="en-US" sz="2000" dirty="0" smtClean="0"/>
              <a:t> </a:t>
            </a:r>
            <a:r>
              <a:rPr lang="en-US" sz="2400" dirty="0" smtClean="0"/>
              <a:t>enter password is an event from external agent (user) to application object (ATM). </a:t>
            </a:r>
          </a:p>
          <a:p>
            <a:pPr marL="11430" indent="0">
              <a:spcBef>
                <a:spcPts val="1200"/>
              </a:spcBef>
              <a:buClrTx/>
              <a:buFont typeface="Wingdings" pitchFamily="2" charset="2"/>
              <a:buChar char="q"/>
            </a:pPr>
            <a:r>
              <a:rPr lang="en-US" sz="2400" dirty="0" smtClean="0"/>
              <a:t> object-to-object interactions and operations </a:t>
            </a:r>
          </a:p>
          <a:p>
            <a:pPr marL="411480" lvl="1" indent="0">
              <a:spcBef>
                <a:spcPts val="1200"/>
              </a:spcBef>
              <a:buClrTx/>
              <a:buFont typeface="Wingdings" pitchFamily="2" charset="2"/>
              <a:buChar char="q"/>
            </a:pPr>
            <a:r>
              <a:rPr lang="en-US" sz="2000" dirty="0" smtClean="0"/>
              <a:t> </a:t>
            </a:r>
            <a:r>
              <a:rPr lang="en-US" sz="2400" dirty="0" smtClean="0"/>
              <a:t>insert card is an event from user to ATM </a:t>
            </a:r>
          </a:p>
          <a:p>
            <a:pPr marL="411480" lvl="1" indent="0">
              <a:spcBef>
                <a:spcPts val="1200"/>
              </a:spcBef>
              <a:buClrTx/>
              <a:buFont typeface="Wingdings" pitchFamily="2" charset="2"/>
              <a:buChar char="q"/>
            </a:pPr>
            <a:r>
              <a:rPr lang="en-US" sz="2400" dirty="0" smtClean="0"/>
              <a:t> some information flows are implicit events.</a:t>
            </a:r>
          </a:p>
          <a:p>
            <a:pPr marL="811530" lvl="2" indent="0">
              <a:spcBef>
                <a:spcPts val="1200"/>
              </a:spcBef>
              <a:buClrTx/>
              <a:buFont typeface="Wingdings" pitchFamily="2" charset="2"/>
              <a:buChar char="q"/>
            </a:pPr>
            <a:r>
              <a:rPr lang="en-US" sz="2000" dirty="0" smtClean="0"/>
              <a:t> </a:t>
            </a:r>
            <a:r>
              <a:rPr lang="en-US" dirty="0" smtClean="0"/>
              <a:t>dispense cash is an event from ATM to user.</a:t>
            </a:r>
            <a:endParaRPr lang="en-US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4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2141</TotalTime>
  <Words>1377</Words>
  <Application>Microsoft Office PowerPoint</Application>
  <PresentationFormat>On-screen Show (4:3)</PresentationFormat>
  <Paragraphs>261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新細明體</vt:lpstr>
      <vt:lpstr>Arial</vt:lpstr>
      <vt:lpstr>Arial Black</vt:lpstr>
      <vt:lpstr>Calibri</vt:lpstr>
      <vt:lpstr>Calibri Light</vt:lpstr>
      <vt:lpstr>Times New Roman</vt:lpstr>
      <vt:lpstr>Wingdings</vt:lpstr>
      <vt:lpstr>Retrospect</vt:lpstr>
      <vt:lpstr>DYNAMIC MODELLING</vt:lpstr>
      <vt:lpstr>PowerPoint Presentation</vt:lpstr>
      <vt:lpstr>Dynamic Modeling</vt:lpstr>
      <vt:lpstr>Preparing  a  scenario:-</vt:lpstr>
      <vt:lpstr>Preparing  a  scenario contd…. :-</vt:lpstr>
      <vt:lpstr>Preparing  a  scenario contd…:-</vt:lpstr>
      <vt:lpstr>PowerPoint Presentation</vt:lpstr>
      <vt:lpstr>Example of ATM scenario with exceptions</vt:lpstr>
      <vt:lpstr>Identifying Events:-</vt:lpstr>
      <vt:lpstr>Identifying Events Contd..:-</vt:lpstr>
      <vt:lpstr>Identifying Events Contd..:-</vt:lpstr>
      <vt:lpstr>PowerPoint Presentation</vt:lpstr>
      <vt:lpstr>PowerPoint Presentation</vt:lpstr>
      <vt:lpstr>Constructing a State Diagram:-</vt:lpstr>
      <vt:lpstr>PowerPoint Presentation</vt:lpstr>
      <vt:lpstr>PowerPoint Presentation</vt:lpstr>
      <vt:lpstr>PowerPoint Presentation</vt:lpstr>
      <vt:lpstr>Matching events between objects</vt:lpstr>
      <vt:lpstr>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Peace</cp:lastModifiedBy>
  <cp:revision>201</cp:revision>
  <dcterms:created xsi:type="dcterms:W3CDTF">2013-07-25T14:17:03Z</dcterms:created>
  <dcterms:modified xsi:type="dcterms:W3CDTF">2016-05-26T15:20:08Z</dcterms:modified>
</cp:coreProperties>
</file>