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70" r:id="rId9"/>
    <p:sldId id="271" r:id="rId10"/>
    <p:sldId id="265" r:id="rId11"/>
    <p:sldId id="272" r:id="rId12"/>
    <p:sldId id="273" r:id="rId13"/>
    <p:sldId id="274" r:id="rId14"/>
    <p:sldId id="275" r:id="rId15"/>
    <p:sldId id="276" r:id="rId16"/>
    <p:sldId id="268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3" d="100"/>
          <a:sy n="63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EDC9-9A7A-4CB5-8703-C7DB8259CE5D}" type="datetimeFigureOut">
              <a:rPr lang="en-US" smtClean="0"/>
              <a:pPr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50B7-D5AD-43DD-B18A-DFE56198CA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7990656" cy="2331691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INTRIDUCTION </a:t>
            </a:r>
            <a:b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TO </a:t>
            </a:r>
            <a:b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OOP</a:t>
            </a:r>
            <a:endParaRPr lang="en-IN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000504"/>
            <a:ext cx="5216624" cy="16382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Presented by: </a:t>
            </a:r>
            <a:r>
              <a:rPr lang="en-US" dirty="0" err="1" smtClean="0">
                <a:solidFill>
                  <a:schemeClr val="tx2"/>
                </a:solidFill>
              </a:rPr>
              <a:t>Laphrangki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Khyriem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 smtClean="0">
                <a:solidFill>
                  <a:schemeClr val="tx2"/>
                </a:solidFill>
              </a:rPr>
              <a:t>PL/I : </a:t>
            </a:r>
            <a:r>
              <a:rPr lang="en-IN" sz="3000" dirty="0" smtClean="0"/>
              <a:t>Computing situation in 1964 (IBM's point of view)</a:t>
            </a:r>
          </a:p>
          <a:p>
            <a:pPr>
              <a:buNone/>
            </a:pPr>
            <a:r>
              <a:rPr lang="en-IN" sz="2600" dirty="0" smtClean="0"/>
              <a:t> • IBM’s goal: develop a single computer (IBM 360) and a single programming language (PL/I) that would be good for scientific and business applications</a:t>
            </a:r>
            <a:endParaRPr lang="en-IN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 err="1" smtClean="0">
                <a:solidFill>
                  <a:schemeClr val="tx2"/>
                </a:solidFill>
              </a:rPr>
              <a:t>Simula</a:t>
            </a:r>
            <a:r>
              <a:rPr lang="en-IN" sz="3500" dirty="0" smtClean="0">
                <a:solidFill>
                  <a:schemeClr val="tx2"/>
                </a:solidFill>
              </a:rPr>
              <a:t> (1962-67) </a:t>
            </a:r>
            <a:r>
              <a:rPr lang="en-IN" dirty="0" smtClean="0"/>
              <a:t>• </a:t>
            </a:r>
            <a:r>
              <a:rPr lang="en-IN" sz="2800" dirty="0" smtClean="0"/>
              <a:t>Designed and built by Ole-Johan Dahl and Kristen </a:t>
            </a:r>
            <a:r>
              <a:rPr lang="en-IN" sz="2800" dirty="0" err="1" smtClean="0"/>
              <a:t>Nygaard</a:t>
            </a:r>
            <a:r>
              <a:rPr lang="en-IN" sz="2800" dirty="0" smtClean="0"/>
              <a:t> at the Norwegian Computing Centre (NCC) in Oslo between 1962 and 1967 </a:t>
            </a:r>
          </a:p>
          <a:p>
            <a:pPr>
              <a:buNone/>
            </a:pPr>
            <a:r>
              <a:rPr lang="en-IN" sz="2800" dirty="0" smtClean="0"/>
              <a:t>   • Originally designed and implemented as a language for discrete event simulation • Based on ALGOL 60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Pascal (1971) </a:t>
            </a:r>
            <a:r>
              <a:rPr lang="en-IN" sz="2800" dirty="0" smtClean="0">
                <a:solidFill>
                  <a:schemeClr val="tx2"/>
                </a:solidFill>
              </a:rPr>
              <a:t>• </a:t>
            </a:r>
            <a:r>
              <a:rPr lang="en-IN" sz="2800" dirty="0" smtClean="0"/>
              <a:t>Designed by Wirth, who quit the ALGOL 68 committee (didn't like the direction of that work)</a:t>
            </a:r>
          </a:p>
          <a:p>
            <a:pPr>
              <a:buNone/>
            </a:pPr>
            <a:r>
              <a:rPr lang="en-IN" sz="2800" dirty="0" smtClean="0"/>
              <a:t>	 • Designed for teaching structured programming </a:t>
            </a:r>
          </a:p>
          <a:p>
            <a:pPr>
              <a:buNone/>
            </a:pPr>
            <a:r>
              <a:rPr lang="en-IN" sz="2800" dirty="0" smtClean="0"/>
              <a:t>	• Small, simple </a:t>
            </a:r>
          </a:p>
          <a:p>
            <a:pPr>
              <a:buNone/>
            </a:pPr>
            <a:r>
              <a:rPr lang="en-IN" sz="2800" dirty="0" smtClean="0"/>
              <a:t>	• Introduces some modest improvements, such as the case statement </a:t>
            </a:r>
          </a:p>
          <a:p>
            <a:pPr>
              <a:buNone/>
            </a:pPr>
            <a:r>
              <a:rPr lang="en-IN" sz="2800" dirty="0" smtClean="0"/>
              <a:t>	• Was widely used for teaching programming ~ 1980-1995.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C </a:t>
            </a:r>
            <a:r>
              <a:rPr lang="en-IN" smtClean="0">
                <a:solidFill>
                  <a:schemeClr val="tx2"/>
                </a:solidFill>
              </a:rPr>
              <a:t>(1972) </a:t>
            </a:r>
            <a:r>
              <a:rPr lang="en-IN" dirty="0" smtClean="0">
                <a:solidFill>
                  <a:schemeClr val="tx2"/>
                </a:solidFill>
              </a:rPr>
              <a:t>• </a:t>
            </a:r>
            <a:r>
              <a:rPr lang="en-IN" sz="2800" dirty="0" smtClean="0"/>
              <a:t>Designed for systems programming at Bell Labs by Dennis Richie and colleagues. </a:t>
            </a:r>
          </a:p>
          <a:p>
            <a:pPr>
              <a:buNone/>
            </a:pPr>
            <a:r>
              <a:rPr lang="en-IN" sz="2800" dirty="0" smtClean="0"/>
              <a:t>	• Evolved primarily from B, but also ALGOL 68</a:t>
            </a:r>
          </a:p>
          <a:p>
            <a:r>
              <a:rPr lang="en-IN" sz="3500" dirty="0" smtClean="0">
                <a:solidFill>
                  <a:schemeClr val="tx2"/>
                </a:solidFill>
              </a:rPr>
              <a:t>  C++ (1985</a:t>
            </a:r>
            <a:r>
              <a:rPr lang="en-IN" sz="3000" dirty="0" smtClean="0">
                <a:solidFill>
                  <a:schemeClr val="tx2"/>
                </a:solidFill>
              </a:rPr>
              <a:t>)   </a:t>
            </a:r>
            <a:r>
              <a:rPr lang="en-IN" sz="3000" dirty="0" smtClean="0"/>
              <a:t>Developed at Bell Labs by </a:t>
            </a:r>
            <a:r>
              <a:rPr lang="en-IN" sz="3000" dirty="0" err="1" smtClean="0"/>
              <a:t>Stroustrup</a:t>
            </a:r>
            <a:r>
              <a:rPr lang="en-IN" sz="3000" dirty="0" smtClean="0"/>
              <a:t> • Evolved from C and SIMULA 67</a:t>
            </a:r>
          </a:p>
          <a:p>
            <a:pPr>
              <a:buNone/>
            </a:pPr>
            <a:r>
              <a:rPr lang="en-IN" sz="3000" dirty="0" smtClean="0"/>
              <a:t>    • Facilities for object-oriented programming, taken partially from SIMULA 67, added to C</a:t>
            </a:r>
          </a:p>
          <a:p>
            <a:pPr>
              <a:buNone/>
            </a:pPr>
            <a:r>
              <a:rPr lang="en-IN" sz="3000" dirty="0" smtClean="0"/>
              <a:t>    • Also has exception handling </a:t>
            </a:r>
          </a:p>
          <a:p>
            <a:pPr>
              <a:buNone/>
            </a:pPr>
            <a:r>
              <a:rPr lang="en-IN" sz="3000" dirty="0" smtClean="0"/>
              <a:t>   • A large and complex language, in part because it supports both procedural and OO programming</a:t>
            </a:r>
            <a:endParaRPr lang="en-IN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Java </a:t>
            </a:r>
            <a:r>
              <a:rPr lang="en-IN" dirty="0" smtClean="0"/>
              <a:t>• </a:t>
            </a:r>
            <a:r>
              <a:rPr lang="en-IN" sz="2800" dirty="0" smtClean="0"/>
              <a:t>Developed at Sun in the early 1990s with original goal of a language for embedded computers • Principals: Bill Joy, James Gosling, Mike </a:t>
            </a:r>
            <a:r>
              <a:rPr lang="en-IN" sz="2800" dirty="0" err="1" smtClean="0"/>
              <a:t>Sheradin</a:t>
            </a:r>
            <a:r>
              <a:rPr lang="en-IN" sz="2800" dirty="0" smtClean="0"/>
              <a:t>, Patrick </a:t>
            </a:r>
            <a:r>
              <a:rPr lang="en-IN" sz="2800" dirty="0" err="1" smtClean="0"/>
              <a:t>Naughton</a:t>
            </a: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	• Original name, Oak, changed for copyright reasons</a:t>
            </a:r>
            <a:endParaRPr lang="en-I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C# (C Sharp) </a:t>
            </a:r>
            <a:r>
              <a:rPr lang="en-IN" dirty="0" smtClean="0"/>
              <a:t>• </a:t>
            </a:r>
            <a:r>
              <a:rPr lang="en-IN" sz="2800" dirty="0" smtClean="0"/>
              <a:t>C# is Microsoft’s answer to Java • </a:t>
            </a:r>
          </a:p>
          <a:p>
            <a:r>
              <a:rPr lang="en-IN" sz="2800" dirty="0" smtClean="0"/>
              <a:t>C# is very similar to Java with (maybe) some minor improvements 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Structured programming </a:t>
            </a:r>
            <a:r>
              <a:rPr lang="en-US" b="1" dirty="0" err="1" smtClean="0">
                <a:solidFill>
                  <a:schemeClr val="tx2"/>
                </a:solidFill>
              </a:rPr>
              <a:t>vs</a:t>
            </a:r>
            <a:r>
              <a:rPr lang="en-US" b="1" dirty="0" smtClean="0">
                <a:solidFill>
                  <a:schemeClr val="tx2"/>
                </a:solidFill>
              </a:rPr>
              <a:t> OOP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4911741"/>
          </a:xfrm>
        </p:spPr>
        <p:txBody>
          <a:bodyPr>
            <a:normAutofit fontScale="55000" lnSpcReduction="20000"/>
          </a:bodyPr>
          <a:lstStyle/>
          <a:p>
            <a:r>
              <a:rPr lang="en-IN" sz="2900" b="1" dirty="0" smtClean="0"/>
              <a:t> </a:t>
            </a:r>
            <a:r>
              <a:rPr lang="en-IN" sz="3300" b="1" dirty="0" smtClean="0">
                <a:solidFill>
                  <a:schemeClr val="tx2"/>
                </a:solidFill>
              </a:rPr>
              <a:t>Structured Programming</a:t>
            </a:r>
            <a:endParaRPr lang="en-IN" sz="3300" dirty="0" smtClean="0">
              <a:solidFill>
                <a:schemeClr val="tx2"/>
              </a:solidFill>
            </a:endParaRPr>
          </a:p>
          <a:p>
            <a:r>
              <a:rPr lang="en-IN" sz="2900" dirty="0" smtClean="0"/>
              <a:t>Structured Programming is designed which focuses on </a:t>
            </a:r>
            <a:r>
              <a:rPr lang="en-IN" sz="2900" b="1" dirty="0" smtClean="0"/>
              <a:t>process</a:t>
            </a:r>
            <a:r>
              <a:rPr lang="en-IN" sz="2900" dirty="0" smtClean="0"/>
              <a:t>/ logical structure and then data required for that process.</a:t>
            </a:r>
          </a:p>
          <a:p>
            <a:r>
              <a:rPr lang="en-IN" sz="2900" dirty="0" smtClean="0"/>
              <a:t>Structured programming follows</a:t>
            </a:r>
            <a:r>
              <a:rPr lang="en-IN" sz="2900" b="1" dirty="0" smtClean="0"/>
              <a:t> top-down approach</a:t>
            </a:r>
            <a:r>
              <a:rPr lang="en-IN" sz="2900" dirty="0" smtClean="0"/>
              <a:t>.</a:t>
            </a:r>
          </a:p>
          <a:p>
            <a:r>
              <a:rPr lang="en-IN" sz="2900" dirty="0" smtClean="0"/>
              <a:t>Structured Programming is also known as </a:t>
            </a:r>
            <a:r>
              <a:rPr lang="en-IN" sz="2900" b="1" dirty="0" smtClean="0"/>
              <a:t>Modular Programming</a:t>
            </a:r>
            <a:r>
              <a:rPr lang="en-IN" sz="2900" dirty="0" smtClean="0"/>
              <a:t> and a subset of </a:t>
            </a:r>
            <a:r>
              <a:rPr lang="en-IN" sz="2900" b="1" dirty="0" smtClean="0"/>
              <a:t>procedural programming language</a:t>
            </a:r>
            <a:r>
              <a:rPr lang="en-IN" sz="2900" dirty="0" smtClean="0"/>
              <a:t>.</a:t>
            </a:r>
          </a:p>
          <a:p>
            <a:r>
              <a:rPr lang="en-IN" sz="2900" dirty="0" smtClean="0"/>
              <a:t>In Structured Programming, Programs are divided into  </a:t>
            </a:r>
            <a:r>
              <a:rPr lang="en-IN" sz="2900" b="1" dirty="0" smtClean="0"/>
              <a:t>functions</a:t>
            </a:r>
            <a:r>
              <a:rPr lang="en-IN" sz="2900" dirty="0" smtClean="0"/>
              <a:t>.</a:t>
            </a:r>
          </a:p>
          <a:p>
            <a:r>
              <a:rPr lang="en-IN" sz="2900" dirty="0" smtClean="0"/>
              <a:t>Structured Programming is </a:t>
            </a:r>
            <a:r>
              <a:rPr lang="en-IN" sz="2900" b="1" dirty="0" smtClean="0"/>
              <a:t>less</a:t>
            </a:r>
            <a:r>
              <a:rPr lang="en-IN" sz="2900" dirty="0" smtClean="0"/>
              <a:t> secure as there is no way of </a:t>
            </a:r>
            <a:r>
              <a:rPr lang="en-IN" sz="2900" b="1" dirty="0" smtClean="0"/>
              <a:t>data hiding</a:t>
            </a:r>
            <a:r>
              <a:rPr lang="en-IN" sz="2900" dirty="0" smtClean="0"/>
              <a:t>.</a:t>
            </a:r>
          </a:p>
          <a:p>
            <a:r>
              <a:rPr lang="en-IN" sz="2900" dirty="0" smtClean="0"/>
              <a:t>Structured Programming provides </a:t>
            </a:r>
            <a:r>
              <a:rPr lang="en-IN" sz="2900" b="1" dirty="0" smtClean="0"/>
              <a:t>less</a:t>
            </a:r>
            <a:r>
              <a:rPr lang="en-IN" sz="2900" dirty="0" smtClean="0"/>
              <a:t> </a:t>
            </a:r>
            <a:r>
              <a:rPr lang="en-IN" sz="2900" b="1" dirty="0" smtClean="0"/>
              <a:t>reusability</a:t>
            </a:r>
            <a:r>
              <a:rPr lang="en-IN" sz="2900" dirty="0" smtClean="0"/>
              <a:t>, more function dependency.</a:t>
            </a:r>
          </a:p>
          <a:p>
            <a:r>
              <a:rPr lang="en-IN" sz="2900" dirty="0" smtClean="0"/>
              <a:t>Gives importance to algorithm rather than data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2984"/>
            <a:ext cx="4000528" cy="5357850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chemeClr val="tx2"/>
                </a:solidFill>
              </a:rPr>
              <a:t>Object Oriented Programming</a:t>
            </a:r>
            <a:endParaRPr lang="en-IN" sz="1800" dirty="0" smtClean="0">
              <a:solidFill>
                <a:schemeClr val="tx2"/>
              </a:solidFill>
            </a:endParaRPr>
          </a:p>
          <a:p>
            <a:r>
              <a:rPr lang="en-IN" sz="1600" dirty="0" smtClean="0"/>
              <a:t>Object Oriented Programming is designed which focuses on </a:t>
            </a:r>
            <a:r>
              <a:rPr lang="en-IN" sz="1600" b="1" dirty="0" smtClean="0"/>
              <a:t>data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Object oriented programming follows </a:t>
            </a:r>
            <a:r>
              <a:rPr lang="en-IN" sz="1600" b="1" dirty="0" smtClean="0"/>
              <a:t>bottom-up approach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Object Oriented Programming supports </a:t>
            </a:r>
            <a:r>
              <a:rPr lang="en-IN" sz="1600" b="1" dirty="0" smtClean="0"/>
              <a:t>inheritance, encapsulation, abstraction</a:t>
            </a:r>
            <a:r>
              <a:rPr lang="en-IN" sz="1600" dirty="0" smtClean="0"/>
              <a:t>, </a:t>
            </a:r>
            <a:r>
              <a:rPr lang="en-IN" sz="1600" b="1" dirty="0" smtClean="0"/>
              <a:t>polymorphism</a:t>
            </a:r>
            <a:r>
              <a:rPr lang="en-IN" sz="1600" dirty="0" smtClean="0"/>
              <a:t>, etc.</a:t>
            </a:r>
          </a:p>
          <a:p>
            <a:r>
              <a:rPr lang="en-IN" sz="1600" dirty="0" smtClean="0"/>
              <a:t>In Object Oriented Programming, Programs are divided into small entities called </a:t>
            </a:r>
            <a:r>
              <a:rPr lang="en-IN" sz="1600" b="1" dirty="0" smtClean="0"/>
              <a:t>objects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 Object Oriented Programming provides more reusability, less function </a:t>
            </a:r>
            <a:r>
              <a:rPr lang="en-IN" sz="1600" b="1" dirty="0" smtClean="0"/>
              <a:t>dependency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Gives importance to data rather than algorithm.</a:t>
            </a:r>
            <a:endParaRPr lang="en-I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Priciples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 of OOP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IN" sz="2800" dirty="0" smtClean="0"/>
              <a:t>Data abstraction refers to, providing only essential information to the outside world and hiding their background details.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Encapsulation:</a:t>
            </a:r>
            <a:r>
              <a:rPr lang="en-IN" b="1" dirty="0" smtClean="0"/>
              <a:t> </a:t>
            </a:r>
            <a:r>
              <a:rPr lang="en-IN" sz="2800" dirty="0" smtClean="0"/>
              <a:t>Encapsulation is an Object Oriented Programming concept that binds together the data and functions that manipulate the data, and that keeps both safe from outside interference and misuse.</a:t>
            </a:r>
          </a:p>
          <a:p>
            <a:pPr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Inheritance: </a:t>
            </a:r>
            <a:r>
              <a:rPr lang="en-IN" sz="2800" dirty="0" smtClean="0"/>
              <a:t>Inheritance is a way to reuse code of existing objects, or to establish a subtype from an existing object.</a:t>
            </a:r>
            <a:endParaRPr lang="en-IN" sz="2800" b="1" dirty="0" smtClean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Polymorphism</a:t>
            </a:r>
            <a:r>
              <a:rPr lang="en-IN" sz="2800" b="1" dirty="0" smtClean="0">
                <a:solidFill>
                  <a:schemeClr val="tx2"/>
                </a:solidFill>
              </a:rPr>
              <a:t>: </a:t>
            </a:r>
            <a:r>
              <a:rPr lang="en-IN" sz="2800" dirty="0" smtClean="0"/>
              <a:t>Polymorphism means </a:t>
            </a:r>
            <a:r>
              <a:rPr lang="en-IN" sz="2800" i="1" dirty="0" smtClean="0"/>
              <a:t>one name, many forms</a:t>
            </a:r>
            <a:r>
              <a:rPr lang="en-IN" sz="2800" dirty="0" smtClean="0"/>
              <a:t>.  Polymorphism</a:t>
            </a:r>
            <a:br>
              <a:rPr lang="en-IN" sz="2800" dirty="0" smtClean="0"/>
            </a:br>
            <a:r>
              <a:rPr lang="en-IN" sz="2800" dirty="0" smtClean="0"/>
              <a:t>manifests itself by having multiple methods all with the same name, but </a:t>
            </a:r>
            <a:r>
              <a:rPr lang="en-IN" sz="2800" dirty="0" err="1" smtClean="0"/>
              <a:t>slighty</a:t>
            </a:r>
            <a:r>
              <a:rPr lang="en-IN" sz="2800" dirty="0" smtClean="0"/>
              <a:t> different functionality.</a:t>
            </a:r>
          </a:p>
          <a:p>
            <a:pPr lvl="1"/>
            <a:r>
              <a:rPr lang="en-IN" dirty="0" smtClean="0"/>
              <a:t>2 basic types of polymorphism.  </a:t>
            </a:r>
          </a:p>
          <a:p>
            <a:pPr lvl="2"/>
            <a:r>
              <a:rPr lang="en-IN" dirty="0" smtClean="0">
                <a:solidFill>
                  <a:schemeClr val="tx2"/>
                </a:solidFill>
              </a:rPr>
              <a:t>Overriding,</a:t>
            </a:r>
            <a:r>
              <a:rPr lang="en-IN" dirty="0" smtClean="0"/>
              <a:t> also called run-time polymorphism</a:t>
            </a:r>
          </a:p>
          <a:p>
            <a:pPr lvl="2"/>
            <a:r>
              <a:rPr lang="en-IN" dirty="0" smtClean="0">
                <a:solidFill>
                  <a:schemeClr val="tx2"/>
                </a:solidFill>
              </a:rPr>
              <a:t>Overloading,</a:t>
            </a:r>
            <a:r>
              <a:rPr lang="en-IN" dirty="0" smtClean="0"/>
              <a:t> which is referred to as compile-time polymorphism.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Programming Languages : </a:t>
            </a:r>
            <a:r>
              <a:rPr lang="en-IN" sz="2800" dirty="0" smtClean="0"/>
              <a:t>A programming language is a set of rules that provides a way of telling a computer what operations to perform.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• </a:t>
            </a:r>
            <a:r>
              <a:rPr lang="en-IN" sz="3800" b="1" dirty="0" err="1" smtClean="0">
                <a:solidFill>
                  <a:schemeClr val="tx2"/>
                </a:solidFill>
              </a:rPr>
              <a:t>Pseudocodes</a:t>
            </a:r>
            <a:r>
              <a:rPr lang="en-IN" sz="3800" b="1" dirty="0" smtClean="0">
                <a:solidFill>
                  <a:schemeClr val="tx2"/>
                </a:solidFill>
              </a:rPr>
              <a:t> (1949) </a:t>
            </a:r>
            <a:r>
              <a:rPr lang="en-IN" dirty="0" smtClean="0"/>
              <a:t>:</a:t>
            </a:r>
            <a:r>
              <a:rPr lang="en-IN" sz="2800" dirty="0" smtClean="0"/>
              <a:t>Short Code or SHORTCODE - John </a:t>
            </a:r>
            <a:r>
              <a:rPr lang="en-IN" sz="2800" dirty="0" err="1" smtClean="0"/>
              <a:t>Mauchly</a:t>
            </a:r>
            <a:r>
              <a:rPr lang="en-IN" sz="2800" dirty="0" smtClean="0"/>
              <a:t>, 1949. </a:t>
            </a:r>
            <a:r>
              <a:rPr lang="en-IN" sz="2800" dirty="0" err="1" smtClean="0"/>
              <a:t>Pseudocode</a:t>
            </a:r>
            <a:r>
              <a:rPr lang="en-IN" sz="2800" dirty="0" smtClean="0"/>
              <a:t> interpreter for math problems, on Eckert and </a:t>
            </a:r>
            <a:r>
              <a:rPr lang="en-IN" sz="2800" dirty="0" err="1" smtClean="0"/>
              <a:t>Mauchly’s</a:t>
            </a:r>
            <a:r>
              <a:rPr lang="en-IN" sz="2800" dirty="0" smtClean="0"/>
              <a:t> BINAC and later on UNIVAC I and II. </a:t>
            </a:r>
          </a:p>
          <a:p>
            <a:pPr>
              <a:buNone/>
            </a:pPr>
            <a:r>
              <a:rPr lang="en-IN" sz="2800" dirty="0" smtClean="0"/>
              <a:t>• Possibly the first attempt at a higher level language.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Fortran (1954-57) :</a:t>
            </a:r>
            <a:r>
              <a:rPr lang="en-IN" sz="2800" dirty="0" smtClean="0"/>
              <a:t> </a:t>
            </a:r>
            <a:r>
              <a:rPr lang="en-IN" sz="2800" dirty="0" err="1" smtClean="0"/>
              <a:t>FORmula</a:t>
            </a:r>
            <a:r>
              <a:rPr lang="en-IN" sz="2800" dirty="0" smtClean="0"/>
              <a:t> </a:t>
            </a:r>
            <a:r>
              <a:rPr lang="en-IN" sz="2800" dirty="0" err="1" smtClean="0"/>
              <a:t>TRANslator</a:t>
            </a:r>
            <a:r>
              <a:rPr lang="en-IN" sz="2800" dirty="0" smtClean="0"/>
              <a:t> , Developed at IBM under the guidance of John Backus primarily for scientific, computational programming</a:t>
            </a:r>
          </a:p>
          <a:p>
            <a:pPr>
              <a:buNone/>
            </a:pPr>
            <a:r>
              <a:rPr lang="en-IN" sz="2800" dirty="0" smtClean="0"/>
              <a:t> • FORTRAN II, FORTRAN IV, FORTRAN66, FORTRAN77, FORTRAN90 •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 smtClean="0">
                <a:solidFill>
                  <a:schemeClr val="tx2"/>
                </a:solidFill>
              </a:rPr>
              <a:t>COBOL</a:t>
            </a:r>
            <a:r>
              <a:rPr lang="en-IN" dirty="0" smtClean="0"/>
              <a:t> :</a:t>
            </a:r>
            <a:r>
              <a:rPr lang="en-IN" sz="3000" dirty="0" err="1" smtClean="0">
                <a:solidFill>
                  <a:schemeClr val="tx2"/>
                </a:solidFill>
              </a:rPr>
              <a:t>COmmon</a:t>
            </a:r>
            <a:r>
              <a:rPr lang="en-IN" sz="3000" dirty="0" smtClean="0">
                <a:solidFill>
                  <a:schemeClr val="tx2"/>
                </a:solidFill>
              </a:rPr>
              <a:t> Business Oriented Language -</a:t>
            </a:r>
            <a:r>
              <a:rPr lang="en-IN" sz="3000" dirty="0" smtClean="0"/>
              <a:t>Grace Murray Hopper (1906-1992) </a:t>
            </a:r>
          </a:p>
          <a:p>
            <a:pPr>
              <a:buNone/>
            </a:pPr>
            <a:r>
              <a:rPr lang="en-IN" sz="3000" dirty="0" smtClean="0"/>
              <a:t>• Based on FLOW-MATIC which had such features as</a:t>
            </a:r>
          </a:p>
          <a:p>
            <a:pPr>
              <a:buNone/>
            </a:pPr>
            <a:r>
              <a:rPr lang="en-IN" sz="3000" dirty="0" smtClean="0"/>
              <a:t>• Names up to 12 characters</a:t>
            </a:r>
          </a:p>
          <a:p>
            <a:pPr>
              <a:buNone/>
            </a:pPr>
            <a:r>
              <a:rPr lang="en-IN" sz="3000" dirty="0" smtClean="0"/>
              <a:t>• English names for arithmetic operators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BASIC (1964) </a:t>
            </a:r>
            <a:r>
              <a:rPr lang="en-IN" dirty="0" smtClean="0"/>
              <a:t>: </a:t>
            </a:r>
            <a:r>
              <a:rPr lang="en-IN" sz="2800" dirty="0" smtClean="0"/>
              <a:t>Beginner's All purpose Symbolic Instruction Code </a:t>
            </a:r>
          </a:p>
          <a:p>
            <a:pPr>
              <a:buNone/>
            </a:pPr>
            <a:r>
              <a:rPr lang="en-IN" sz="2800" dirty="0" smtClean="0"/>
              <a:t>• Designed by </a:t>
            </a:r>
            <a:r>
              <a:rPr lang="en-IN" sz="2800" dirty="0" err="1" smtClean="0"/>
              <a:t>Kemeny</a:t>
            </a:r>
            <a:r>
              <a:rPr lang="en-IN" sz="2800" dirty="0" smtClean="0"/>
              <a:t> &amp; Kurtz at Dartmouth for the GE 225</a:t>
            </a:r>
          </a:p>
          <a:p>
            <a:pPr>
              <a:buNone/>
            </a:pPr>
            <a:r>
              <a:rPr lang="en-IN" sz="2800" dirty="0" smtClean="0"/>
              <a:t>• Easy to learn and use for non-science students and as a path to Fortran and </a:t>
            </a:r>
            <a:r>
              <a:rPr lang="en-IN" sz="2800" dirty="0" err="1" smtClean="0"/>
              <a:t>Algol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800" dirty="0" smtClean="0">
                <a:solidFill>
                  <a:schemeClr val="tx2"/>
                </a:solidFill>
              </a:rPr>
              <a:t>LISP (1959):</a:t>
            </a:r>
            <a:r>
              <a:rPr lang="en-IN" dirty="0" smtClean="0"/>
              <a:t> </a:t>
            </a:r>
            <a:r>
              <a:rPr lang="en-IN" sz="3000" dirty="0" err="1" smtClean="0"/>
              <a:t>LISt</a:t>
            </a:r>
            <a:r>
              <a:rPr lang="en-IN" sz="3000" dirty="0" smtClean="0"/>
              <a:t> Processing language (Designed at MIT by McCarthy) </a:t>
            </a:r>
          </a:p>
          <a:p>
            <a:pPr>
              <a:buNone/>
            </a:pPr>
            <a:r>
              <a:rPr lang="en-IN" sz="3000" dirty="0" smtClean="0"/>
              <a:t>• AI research needed a language that: </a:t>
            </a:r>
          </a:p>
          <a:p>
            <a:pPr lvl="1">
              <a:buNone/>
            </a:pPr>
            <a:r>
              <a:rPr lang="en-IN" sz="2600" dirty="0" smtClean="0"/>
              <a:t>• Process data in lists (rather than arrays) </a:t>
            </a:r>
          </a:p>
          <a:p>
            <a:pPr lvl="1">
              <a:buNone/>
            </a:pPr>
            <a:r>
              <a:rPr lang="en-IN" sz="2600" dirty="0" smtClean="0"/>
              <a:t>• Symbolic computation (rather than numeric) </a:t>
            </a:r>
          </a:p>
          <a:p>
            <a:pPr lvl="1">
              <a:buNone/>
            </a:pPr>
            <a:r>
              <a:rPr lang="en-IN" sz="2600" dirty="0" smtClean="0"/>
              <a:t>• One universal, recursive data type: the s-expression </a:t>
            </a:r>
          </a:p>
          <a:p>
            <a:pPr lvl="1">
              <a:buNone/>
            </a:pPr>
            <a:r>
              <a:rPr lang="en-IN" sz="2600" dirty="0" smtClean="0"/>
              <a:t>• An s-expression is either an atom or a list of zero or more s-expressions </a:t>
            </a:r>
          </a:p>
          <a:p>
            <a:pPr lvl="1">
              <a:buNone/>
            </a:pPr>
            <a:r>
              <a:rPr lang="en-IN" sz="2600" dirty="0" smtClean="0"/>
              <a:t>• Syntax is based on the lambda calculus</a:t>
            </a: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chemeClr val="tx2"/>
                </a:solidFill>
              </a:rPr>
              <a:t>Algol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 smtClean="0"/>
              <a:t>:</a:t>
            </a:r>
            <a:r>
              <a:rPr lang="en-IN" sz="2800" dirty="0" smtClean="0"/>
              <a:t>Environment of development: </a:t>
            </a:r>
          </a:p>
          <a:p>
            <a:r>
              <a:rPr lang="en-IN" sz="2800" dirty="0" smtClean="0"/>
              <a:t>1. FORTRAN had (barely) arrived for IBM 70x </a:t>
            </a:r>
          </a:p>
          <a:p>
            <a:r>
              <a:rPr lang="en-IN" sz="2800" dirty="0" smtClean="0"/>
              <a:t>2. No portable language; all were machine dependent </a:t>
            </a:r>
          </a:p>
          <a:p>
            <a:r>
              <a:rPr lang="en-IN" sz="2800" dirty="0" smtClean="0"/>
              <a:t>Goals of the language: 1. Close to mathematical notation 2. Good for describing algorithms 3. Must be translatable to machine code </a:t>
            </a:r>
            <a:r>
              <a:rPr lang="en-IN" sz="2800" dirty="0" err="1" smtClean="0"/>
              <a:t>Algol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HISTORY OF PROGRAMMING LANGUAGES</a:t>
            </a:r>
            <a:endParaRPr lang="en-I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APL : </a:t>
            </a:r>
            <a:r>
              <a:rPr lang="en-IN" sz="2800" dirty="0" smtClean="0"/>
              <a:t>designed by </a:t>
            </a:r>
            <a:r>
              <a:rPr lang="en-IN" sz="2800" dirty="0" err="1" smtClean="0"/>
              <a:t>K.Iverson</a:t>
            </a:r>
            <a:r>
              <a:rPr lang="en-IN" sz="2800" dirty="0" smtClean="0"/>
              <a:t> at Harvard in late 1950’s • A language for programming mathematical computations – especially those using matrices</a:t>
            </a:r>
          </a:p>
          <a:p>
            <a:pPr>
              <a:buNone/>
            </a:pPr>
            <a:r>
              <a:rPr lang="en-IN" sz="2800" dirty="0" smtClean="0"/>
              <a:t>    • Drawback is requirement of special keyboard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695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INTRIDUCTION  TO  OOP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HISTORY OF PROGRAMMING LANGUAGES</vt:lpstr>
      <vt:lpstr>Structured programming vs OOP</vt:lpstr>
      <vt:lpstr>Priciples of OOP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Keshua</dc:creator>
  <cp:lastModifiedBy>laphr14</cp:lastModifiedBy>
  <cp:revision>55</cp:revision>
  <dcterms:created xsi:type="dcterms:W3CDTF">2016-03-06T17:29:47Z</dcterms:created>
  <dcterms:modified xsi:type="dcterms:W3CDTF">2016-03-08T09:20:21Z</dcterms:modified>
</cp:coreProperties>
</file>