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57" r:id="rId4"/>
    <p:sldId id="260" r:id="rId5"/>
    <p:sldId id="258" r:id="rId6"/>
    <p:sldId id="263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47" autoAdjust="0"/>
  </p:normalViewPr>
  <p:slideViewPr>
    <p:cSldViewPr>
      <p:cViewPr varScale="1">
        <p:scale>
          <a:sx n="64" d="100"/>
          <a:sy n="64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1B81-EFF0-4866-836D-AE68F977D4B9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7A251-DCA5-47BF-81C1-1FF726AE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919">
              <a:srgbClr val="94B369"/>
            </a:gs>
            <a:gs pos="59570">
              <a:srgbClr val="82A95D"/>
            </a:gs>
            <a:gs pos="77500">
              <a:srgbClr val="528E3C"/>
            </a:gs>
            <a:gs pos="37490">
              <a:srgbClr val="ACC586"/>
            </a:gs>
            <a:gs pos="27500">
              <a:srgbClr val="B9CF9A"/>
            </a:gs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8"/>
            <a:r>
              <a:rPr lang="en-US" dirty="0" smtClean="0"/>
              <a:t>Presented by</a:t>
            </a:r>
          </a:p>
          <a:p>
            <a:pPr lvl="8"/>
            <a:r>
              <a:rPr lang="en-US" dirty="0" err="1" smtClean="0"/>
              <a:t>K.Malsawmhlua</a:t>
            </a:r>
            <a:endParaRPr lang="en-US" dirty="0" smtClean="0"/>
          </a:p>
          <a:p>
            <a:pPr lvl="8"/>
            <a:r>
              <a:rPr lang="en-US" dirty="0" smtClean="0"/>
              <a:t>Roll No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977"/>
            <a:ext cx="8229600" cy="1143000"/>
          </a:xfrm>
        </p:spPr>
        <p:txBody>
          <a:bodyPr/>
          <a:lstStyle/>
          <a:p>
            <a:r>
              <a:rPr lang="en-US" dirty="0"/>
              <a:t>Fortran: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a Formula Translator</a:t>
            </a:r>
          </a:p>
          <a:p>
            <a:r>
              <a:rPr lang="en-US" dirty="0" smtClean="0"/>
              <a:t>Developed at IBM under the </a:t>
            </a:r>
            <a:r>
              <a:rPr lang="en-US" dirty="0" err="1" smtClean="0"/>
              <a:t>quidance</a:t>
            </a:r>
            <a:r>
              <a:rPr lang="en-US" dirty="0" smtClean="0"/>
              <a:t> of John Backus, Primarily for scientific computational programming.</a:t>
            </a:r>
          </a:p>
          <a:p>
            <a:r>
              <a:rPr lang="en-US" dirty="0" smtClean="0"/>
              <a:t>It dramatically changed forever the way of computer used. It has continued to evolve, adding new features &amp; concepts.</a:t>
            </a:r>
          </a:p>
          <a:p>
            <a:r>
              <a:rPr lang="en-US" dirty="0" smtClean="0"/>
              <a:t>FORTAN-II, FORTRAN IV, FORTRAN-66, FORTRAN-77, FORTRAN 90</a:t>
            </a:r>
          </a:p>
          <a:p>
            <a:r>
              <a:rPr lang="en-US" dirty="0" smtClean="0"/>
              <a:t>It always among the most efficient compilers, producing fast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common </a:t>
            </a:r>
            <a:r>
              <a:rPr lang="en-US" dirty="0" err="1" smtClean="0"/>
              <a:t>bussiness</a:t>
            </a:r>
            <a:r>
              <a:rPr lang="en-US" dirty="0" smtClean="0"/>
              <a:t> oriented programming language.</a:t>
            </a:r>
          </a:p>
          <a:p>
            <a:r>
              <a:rPr lang="en-US" dirty="0" smtClean="0"/>
              <a:t>Data and code were completely separate</a:t>
            </a:r>
          </a:p>
          <a:p>
            <a:r>
              <a:rPr lang="en-US" dirty="0" smtClean="0"/>
              <a:t>Verbs were first word in every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8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processing language(Designed at MIT by </a:t>
            </a:r>
            <a:r>
              <a:rPr lang="en-US" dirty="0" err="1" smtClean="0"/>
              <a:t>Mc</a:t>
            </a:r>
            <a:r>
              <a:rPr lang="en-US" dirty="0" smtClean="0"/>
              <a:t> </a:t>
            </a:r>
            <a:r>
              <a:rPr lang="en-US" dirty="0" err="1" smtClean="0"/>
              <a:t>Carthy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data in list(rather than arrays)</a:t>
            </a:r>
          </a:p>
          <a:p>
            <a:r>
              <a:rPr lang="en-US" dirty="0" smtClean="0"/>
              <a:t>Symbolic Computation (rather than numeric)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Semicolon as a statement operator</a:t>
            </a:r>
          </a:p>
          <a:p>
            <a:r>
              <a:rPr lang="en-US" dirty="0" smtClean="0"/>
              <a:t>Name could have any length</a:t>
            </a:r>
          </a:p>
          <a:p>
            <a:r>
              <a:rPr lang="en-US" dirty="0" smtClean="0"/>
              <a:t>Arrays could have </a:t>
            </a:r>
            <a:r>
              <a:rPr lang="en-US" dirty="0" err="1" smtClean="0"/>
              <a:t>anu</a:t>
            </a:r>
            <a:r>
              <a:rPr lang="en-US" dirty="0" smtClean="0"/>
              <a:t> number of subscripts</a:t>
            </a:r>
          </a:p>
          <a:p>
            <a:r>
              <a:rPr lang="en-US" dirty="0" smtClean="0"/>
              <a:t>Comment : Although IBM was initially enthusiastic, all support was dropped by mid-1959.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0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was designed by K. Iverson at Harvard in late 1950</a:t>
            </a:r>
          </a:p>
          <a:p>
            <a:r>
              <a:rPr lang="en-US" dirty="0" smtClean="0"/>
              <a:t>It stand for A Programming Language</a:t>
            </a:r>
          </a:p>
          <a:p>
            <a:r>
              <a:rPr lang="en-US" dirty="0" smtClean="0"/>
              <a:t>A language for programming mathematical computation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espicially</a:t>
            </a:r>
            <a:r>
              <a:rPr lang="en-US" dirty="0" smtClean="0"/>
              <a:t> those using matrices</a:t>
            </a:r>
          </a:p>
          <a:p>
            <a:r>
              <a:rPr lang="en-US" dirty="0" smtClean="0"/>
              <a:t>Functional style and many whole array operations</a:t>
            </a:r>
          </a:p>
          <a:p>
            <a:r>
              <a:rPr lang="en-US" dirty="0" smtClean="0"/>
              <a:t>Drawback is requirement of </a:t>
            </a:r>
            <a:r>
              <a:rPr lang="en-US" smtClean="0"/>
              <a:t>special Keyboard.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3926"/>
            <a:ext cx="659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Structured </a:t>
            </a:r>
            <a:r>
              <a:rPr lang="en-US" sz="3600" dirty="0" err="1" smtClean="0"/>
              <a:t>Vs</a:t>
            </a:r>
            <a:r>
              <a:rPr lang="en-US" sz="3600" dirty="0" smtClean="0"/>
              <a:t> </a:t>
            </a:r>
            <a:r>
              <a:rPr lang="en-US" sz="3600" dirty="0" err="1" smtClean="0"/>
              <a:t>OOProgramming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185686"/>
            <a:ext cx="44415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Structured Programming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The program is represented as a logical structure.</a:t>
            </a:r>
          </a:p>
          <a:p>
            <a:r>
              <a:rPr lang="en-US" sz="2400" dirty="0" smtClean="0"/>
              <a:t>2. The flow of execution of the programming is dependent on the structure of the program.</a:t>
            </a:r>
          </a:p>
          <a:p>
            <a:r>
              <a:rPr lang="en-US" sz="2400" dirty="0" smtClean="0"/>
              <a:t>3.Code is given more importance.</a:t>
            </a:r>
          </a:p>
          <a:p>
            <a:r>
              <a:rPr lang="en-US" sz="2400" dirty="0" smtClean="0"/>
              <a:t>4. Can handle up to moderately complex programs.</a:t>
            </a:r>
          </a:p>
          <a:p>
            <a:r>
              <a:rPr lang="en-US" sz="2400" dirty="0" smtClean="0"/>
              <a:t>5. Less Data Security</a:t>
            </a:r>
          </a:p>
          <a:p>
            <a:r>
              <a:rPr lang="en-US" sz="2400" dirty="0" smtClean="0"/>
              <a:t>6. Less Code reusability</a:t>
            </a:r>
          </a:p>
          <a:p>
            <a:r>
              <a:rPr lang="en-US" sz="2400" dirty="0" smtClean="0"/>
              <a:t>7. Flexibility  is less.</a:t>
            </a:r>
          </a:p>
          <a:p>
            <a:r>
              <a:rPr lang="en-US" sz="2400" dirty="0" smtClean="0"/>
              <a:t>8. Abstraction is less.</a:t>
            </a:r>
          </a:p>
          <a:p>
            <a:r>
              <a:rPr lang="en-US" sz="2400" dirty="0" smtClean="0"/>
              <a:t>9. This is top–down approach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0458" y="1185687"/>
            <a:ext cx="3472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 Oriented Programming</a:t>
            </a:r>
          </a:p>
          <a:p>
            <a:r>
              <a:rPr lang="en-US" sz="2000" dirty="0" smtClean="0"/>
              <a:t>1.The program is written as a collection of objects which communicate with each other.</a:t>
            </a:r>
          </a:p>
          <a:p>
            <a:r>
              <a:rPr lang="en-US" sz="2000" dirty="0" smtClean="0"/>
              <a:t>2. The basic entity is object. Each computation is performed by using objects only.</a:t>
            </a:r>
          </a:p>
          <a:p>
            <a:r>
              <a:rPr lang="en-US" sz="2000" dirty="0" smtClean="0"/>
              <a:t>3. Data is given more importance.</a:t>
            </a:r>
          </a:p>
          <a:p>
            <a:r>
              <a:rPr lang="en-US" sz="2000" dirty="0" smtClean="0"/>
              <a:t>4. Can handle very complex programs.</a:t>
            </a:r>
          </a:p>
          <a:p>
            <a:r>
              <a:rPr lang="en-US" sz="2000" dirty="0" smtClean="0"/>
              <a:t>5. More data Security.</a:t>
            </a:r>
          </a:p>
          <a:p>
            <a:r>
              <a:rPr lang="en-US" sz="2000" dirty="0" smtClean="0"/>
              <a:t>6. More reusability.</a:t>
            </a:r>
          </a:p>
          <a:p>
            <a:r>
              <a:rPr lang="en-US" sz="2000" dirty="0" smtClean="0"/>
              <a:t>7. Flexibility is more</a:t>
            </a:r>
          </a:p>
          <a:p>
            <a:r>
              <a:rPr lang="en-US" sz="2000" dirty="0" smtClean="0"/>
              <a:t>8. Abstraction is more</a:t>
            </a:r>
          </a:p>
          <a:p>
            <a:r>
              <a:rPr lang="en-US" sz="2000" dirty="0" smtClean="0"/>
              <a:t>9. This is a bottom-up approach</a:t>
            </a:r>
          </a:p>
          <a:p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62619"/>
              </p:ext>
            </p:extLst>
          </p:nvPr>
        </p:nvGraphicFramePr>
        <p:xfrm>
          <a:off x="294468" y="1084881"/>
          <a:ext cx="4742481" cy="5566475"/>
        </p:xfrm>
        <a:graphic>
          <a:graphicData uri="http://schemas.openxmlformats.org/drawingml/2006/table">
            <a:tbl>
              <a:tblPr/>
              <a:tblGrid>
                <a:gridCol w="4742481"/>
              </a:tblGrid>
              <a:tr h="59151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49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1234"/>
              </p:ext>
            </p:extLst>
          </p:nvPr>
        </p:nvGraphicFramePr>
        <p:xfrm>
          <a:off x="5300420" y="1066800"/>
          <a:ext cx="3533614" cy="5442488"/>
        </p:xfrm>
        <a:graphic>
          <a:graphicData uri="http://schemas.openxmlformats.org/drawingml/2006/table">
            <a:tbl>
              <a:tblPr/>
              <a:tblGrid>
                <a:gridCol w="3533614"/>
              </a:tblGrid>
              <a:tr h="52952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963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History </a:t>
            </a:r>
            <a:r>
              <a:rPr lang="en-US" sz="2800" b="1" dirty="0" smtClean="0"/>
              <a:t>of Programming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Early History: First Programmers</a:t>
            </a:r>
          </a:p>
          <a:p>
            <a:r>
              <a:rPr lang="en-US" dirty="0"/>
              <a:t>• </a:t>
            </a:r>
            <a:r>
              <a:rPr lang="en-US" b="1" dirty="0"/>
              <a:t>Jacquard loom </a:t>
            </a:r>
            <a:r>
              <a:rPr lang="en-US" dirty="0"/>
              <a:t>of early 1800s</a:t>
            </a:r>
          </a:p>
          <a:p>
            <a:r>
              <a:rPr lang="en-US" dirty="0"/>
              <a:t>– Translated card patterns into cloth designs</a:t>
            </a:r>
          </a:p>
          <a:p>
            <a:r>
              <a:rPr lang="en-US" dirty="0"/>
              <a:t>• Charles Babbage’s analytical engine</a:t>
            </a:r>
          </a:p>
          <a:p>
            <a:r>
              <a:rPr lang="en-US" dirty="0"/>
              <a:t>(1830s &amp; 40s)</a:t>
            </a:r>
          </a:p>
          <a:p>
            <a:r>
              <a:rPr lang="en-US" dirty="0"/>
              <a:t>Programs were cards with data and operations.</a:t>
            </a:r>
          </a:p>
          <a:p>
            <a:r>
              <a:rPr lang="en-US" dirty="0"/>
              <a:t>Steam powered!</a:t>
            </a:r>
          </a:p>
          <a:p>
            <a:r>
              <a:rPr lang="en-US" dirty="0"/>
              <a:t>• </a:t>
            </a:r>
            <a:r>
              <a:rPr lang="en-US" b="1" dirty="0"/>
              <a:t>Ada Lovelace </a:t>
            </a:r>
            <a:r>
              <a:rPr lang="en-US" dirty="0"/>
              <a:t>– first programmer</a:t>
            </a:r>
          </a:p>
          <a:p>
            <a:pPr marL="0" indent="0">
              <a:buNone/>
            </a:pPr>
            <a:r>
              <a:rPr lang="en-US" i="1" dirty="0"/>
              <a:t>“The engine can arrange and combine its</a:t>
            </a:r>
          </a:p>
          <a:p>
            <a:pPr marL="0" indent="0">
              <a:buNone/>
            </a:pPr>
            <a:r>
              <a:rPr lang="en-US" i="1" dirty="0"/>
              <a:t>numerical quantities exactly as if they</a:t>
            </a:r>
          </a:p>
          <a:p>
            <a:pPr marL="0" indent="0">
              <a:buNone/>
            </a:pPr>
            <a:r>
              <a:rPr lang="en-US" i="1" dirty="0"/>
              <a:t>were letters or any other general</a:t>
            </a:r>
          </a:p>
          <a:p>
            <a:pPr marL="0" indent="0">
              <a:buNone/>
            </a:pPr>
            <a:r>
              <a:rPr lang="en-US" i="1" dirty="0"/>
              <a:t>symbols; And in fact might bring out its</a:t>
            </a:r>
          </a:p>
          <a:p>
            <a:pPr marL="0" indent="0">
              <a:buNone/>
            </a:pPr>
            <a:r>
              <a:rPr lang="en-US" i="1" dirty="0"/>
              <a:t>results in algebraic notation, were</a:t>
            </a:r>
          </a:p>
          <a:p>
            <a:pPr marL="0" indent="0">
              <a:buNone/>
            </a:pPr>
            <a:r>
              <a:rPr lang="en-US" i="1" dirty="0"/>
              <a:t>provision made.”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59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59297"/>
            <a:ext cx="20478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4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Konrad</a:t>
            </a:r>
            <a:r>
              <a:rPr lang="en-US" dirty="0"/>
              <a:t> </a:t>
            </a:r>
            <a:r>
              <a:rPr lang="en-US" dirty="0" err="1"/>
              <a:t>Zuse</a:t>
            </a:r>
            <a:r>
              <a:rPr lang="en-US" dirty="0"/>
              <a:t> and </a:t>
            </a:r>
            <a:r>
              <a:rPr lang="en-US" dirty="0" err="1"/>
              <a:t>Plankalkul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04441"/>
            <a:ext cx="8305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err="1"/>
              <a:t>Konrad</a:t>
            </a:r>
            <a:r>
              <a:rPr lang="en-US" sz="1600" b="1" i="1" dirty="0"/>
              <a:t> </a:t>
            </a:r>
            <a:r>
              <a:rPr lang="en-US" sz="1600" b="1" i="1" dirty="0" err="1"/>
              <a:t>Zuse</a:t>
            </a:r>
            <a:r>
              <a:rPr lang="en-US" sz="1600" b="1" i="1" dirty="0"/>
              <a:t> </a:t>
            </a:r>
            <a:r>
              <a:rPr lang="en-US" sz="1600" dirty="0"/>
              <a:t>began work on</a:t>
            </a:r>
          </a:p>
          <a:p>
            <a:pPr marL="0" indent="0">
              <a:buNone/>
            </a:pPr>
            <a:r>
              <a:rPr lang="en-US" sz="1600" b="1" dirty="0" err="1"/>
              <a:t>Plankalkul</a:t>
            </a:r>
            <a:r>
              <a:rPr lang="en-US" sz="1600" b="1" dirty="0"/>
              <a:t> (plan calculus), </a:t>
            </a:r>
            <a:r>
              <a:rPr lang="en-US" sz="1600" dirty="0"/>
              <a:t>the first</a:t>
            </a:r>
          </a:p>
          <a:p>
            <a:pPr marL="0" indent="0">
              <a:buNone/>
            </a:pPr>
            <a:r>
              <a:rPr lang="en-US" sz="1600" dirty="0"/>
              <a:t>algorithmic programming</a:t>
            </a:r>
          </a:p>
          <a:p>
            <a:pPr marL="0" indent="0">
              <a:buNone/>
            </a:pPr>
            <a:r>
              <a:rPr lang="en-US" sz="1600" dirty="0"/>
              <a:t>language, with an aim of creating the</a:t>
            </a:r>
          </a:p>
          <a:p>
            <a:pPr marL="0" indent="0">
              <a:buNone/>
            </a:pPr>
            <a:r>
              <a:rPr lang="en-US" sz="1600" dirty="0"/>
              <a:t>theoretical preconditions for the</a:t>
            </a:r>
          </a:p>
          <a:p>
            <a:pPr marL="0" indent="0">
              <a:buNone/>
            </a:pPr>
            <a:r>
              <a:rPr lang="en-US" sz="1600" dirty="0"/>
              <a:t>formulation of problems of a general</a:t>
            </a:r>
          </a:p>
          <a:p>
            <a:pPr marL="0" indent="0">
              <a:buNone/>
            </a:pPr>
            <a:r>
              <a:rPr lang="en-US" sz="1600" dirty="0"/>
              <a:t>nature.</a:t>
            </a:r>
          </a:p>
          <a:p>
            <a:pPr marL="0" indent="0">
              <a:buNone/>
            </a:pPr>
            <a:r>
              <a:rPr lang="en-US" sz="1600" dirty="0"/>
              <a:t>Seven years earlier, </a:t>
            </a:r>
            <a:r>
              <a:rPr lang="en-US" sz="1600" b="1" i="1" dirty="0" err="1"/>
              <a:t>Zuse</a:t>
            </a:r>
            <a:r>
              <a:rPr lang="en-US" sz="1600" dirty="0"/>
              <a:t> had developed</a:t>
            </a:r>
          </a:p>
          <a:p>
            <a:pPr marL="0" indent="0">
              <a:buNone/>
            </a:pPr>
            <a:r>
              <a:rPr lang="en-US" sz="1600" dirty="0"/>
              <a:t>and built the world's first</a:t>
            </a:r>
          </a:p>
          <a:p>
            <a:pPr marL="0" indent="0">
              <a:buNone/>
            </a:pPr>
            <a:r>
              <a:rPr lang="en-US" sz="1600" dirty="0"/>
              <a:t>binary digital computer, the</a:t>
            </a:r>
            <a:r>
              <a:rPr lang="en-US" sz="1600" b="1" dirty="0"/>
              <a:t> Z1</a:t>
            </a:r>
            <a:r>
              <a:rPr lang="en-US" sz="1600" dirty="0"/>
              <a:t>. He</a:t>
            </a:r>
          </a:p>
          <a:p>
            <a:pPr marL="0" indent="0">
              <a:buNone/>
            </a:pPr>
            <a:r>
              <a:rPr lang="en-US" sz="1600" dirty="0"/>
              <a:t>completed the first fully functional</a:t>
            </a:r>
          </a:p>
          <a:p>
            <a:pPr marL="0" indent="0">
              <a:buNone/>
            </a:pPr>
            <a:r>
              <a:rPr lang="en-US" sz="1600" dirty="0"/>
              <a:t>program-controlled electromechanical</a:t>
            </a:r>
          </a:p>
          <a:p>
            <a:pPr marL="0" indent="0">
              <a:buNone/>
            </a:pPr>
            <a:r>
              <a:rPr lang="en-US" sz="1600" dirty="0"/>
              <a:t>digital computer, the</a:t>
            </a:r>
            <a:r>
              <a:rPr lang="en-US" sz="1600" b="1" dirty="0"/>
              <a:t> Z3</a:t>
            </a:r>
            <a:r>
              <a:rPr lang="en-US" sz="1600" dirty="0"/>
              <a:t>, </a:t>
            </a:r>
            <a:r>
              <a:rPr lang="en-US" sz="1600" dirty="0" smtClean="0"/>
              <a:t>in 1941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Only the</a:t>
            </a:r>
            <a:r>
              <a:rPr lang="en-US" sz="1600" b="1" dirty="0"/>
              <a:t> Z4 </a:t>
            </a:r>
            <a:r>
              <a:rPr lang="en-US" sz="1600" dirty="0"/>
              <a:t>– the most sophisticated</a:t>
            </a:r>
          </a:p>
          <a:p>
            <a:pPr marL="0" indent="0">
              <a:buNone/>
            </a:pPr>
            <a:r>
              <a:rPr lang="en-US" sz="1600" dirty="0"/>
              <a:t>of his creations -- survived World</a:t>
            </a:r>
          </a:p>
          <a:p>
            <a:pPr marL="0" indent="0">
              <a:buNone/>
            </a:pPr>
            <a:r>
              <a:rPr lang="en-US" sz="1600" dirty="0"/>
              <a:t>War II.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3276600" cy="462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5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1940s: Von Neumann and </a:t>
            </a:r>
            <a:r>
              <a:rPr lang="en-US" dirty="0" err="1"/>
              <a:t>Zuse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Von Neumann</a:t>
            </a:r>
          </a:p>
          <a:p>
            <a:pPr marL="0" indent="0">
              <a:buNone/>
            </a:pPr>
            <a:r>
              <a:rPr lang="en-US" dirty="0"/>
              <a:t>led a team that</a:t>
            </a:r>
          </a:p>
          <a:p>
            <a:pPr marL="0" indent="0">
              <a:buNone/>
            </a:pPr>
            <a:r>
              <a:rPr lang="en-US" dirty="0"/>
              <a:t>built computers</a:t>
            </a:r>
          </a:p>
          <a:p>
            <a:pPr marL="0" indent="0">
              <a:buNone/>
            </a:pPr>
            <a:r>
              <a:rPr lang="en-US" dirty="0"/>
              <a:t>with stored</a:t>
            </a:r>
          </a:p>
          <a:p>
            <a:pPr marL="0" indent="0">
              <a:buNone/>
            </a:pPr>
            <a:r>
              <a:rPr lang="en-US" dirty="0"/>
              <a:t>programs and a</a:t>
            </a:r>
          </a:p>
          <a:p>
            <a:pPr marL="0" indent="0">
              <a:buNone/>
            </a:pPr>
            <a:r>
              <a:rPr lang="en-US" dirty="0"/>
              <a:t>central processor</a:t>
            </a:r>
          </a:p>
          <a:p>
            <a:pPr marL="0" indent="0">
              <a:buNone/>
            </a:pPr>
            <a:r>
              <a:rPr lang="en-US" b="1" dirty="0"/>
              <a:t>ENIAC</a:t>
            </a:r>
            <a:r>
              <a:rPr lang="en-US" dirty="0"/>
              <a:t> was</a:t>
            </a:r>
          </a:p>
          <a:p>
            <a:pPr marL="0" indent="0">
              <a:buNone/>
            </a:pPr>
            <a:r>
              <a:rPr lang="en-US" dirty="0"/>
              <a:t>programmed</a:t>
            </a:r>
          </a:p>
          <a:p>
            <a:pPr marL="0" indent="0">
              <a:buNone/>
            </a:pPr>
            <a:r>
              <a:rPr lang="en-US" dirty="0"/>
              <a:t>with patch</a:t>
            </a:r>
          </a:p>
          <a:p>
            <a:pPr marL="0" indent="0">
              <a:buNone/>
            </a:pPr>
            <a:r>
              <a:rPr lang="en-US" dirty="0"/>
              <a:t>cords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4173753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4800600"/>
            <a:ext cx="2546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Von </a:t>
            </a:r>
            <a:r>
              <a:rPr lang="en-US" b="1" dirty="0" err="1"/>
              <a:t>Neuman</a:t>
            </a:r>
            <a:r>
              <a:rPr lang="en-US" b="1" dirty="0"/>
              <a:t> with ENIAC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1940s: Von Neumann and </a:t>
            </a:r>
            <a:r>
              <a:rPr lang="en-US" b="1" dirty="0" err="1"/>
              <a:t>Zuse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Konrad</a:t>
            </a:r>
            <a:r>
              <a:rPr lang="en-US" dirty="0"/>
              <a:t> </a:t>
            </a:r>
            <a:r>
              <a:rPr lang="en-US" dirty="0" err="1"/>
              <a:t>Zuse</a:t>
            </a:r>
            <a:r>
              <a:rPr lang="en-US" dirty="0"/>
              <a:t> (</a:t>
            </a:r>
            <a:r>
              <a:rPr lang="en-US" dirty="0" err="1"/>
              <a:t>Plankalkul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– in Germany - in isolation because of the war</a:t>
            </a:r>
          </a:p>
          <a:p>
            <a:pPr marL="0" indent="0">
              <a:buNone/>
            </a:pPr>
            <a:r>
              <a:rPr lang="en-US" dirty="0"/>
              <a:t>– defined </a:t>
            </a:r>
            <a:r>
              <a:rPr lang="en-US" dirty="0" err="1"/>
              <a:t>Plankalkul</a:t>
            </a:r>
            <a:r>
              <a:rPr lang="en-US" dirty="0"/>
              <a:t> (program calculus) circa 1945 but</a:t>
            </a:r>
          </a:p>
          <a:p>
            <a:pPr marL="0" indent="0">
              <a:buNone/>
            </a:pPr>
            <a:r>
              <a:rPr lang="en-US" dirty="0"/>
              <a:t>never implemented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Wrote algorithms in the language, including a program to</a:t>
            </a:r>
          </a:p>
          <a:p>
            <a:pPr marL="0" indent="0">
              <a:buNone/>
            </a:pPr>
            <a:r>
              <a:rPr lang="en-US" dirty="0"/>
              <a:t>play chess.</a:t>
            </a:r>
          </a:p>
          <a:p>
            <a:pPr marL="0" indent="0">
              <a:buNone/>
            </a:pPr>
            <a:r>
              <a:rPr lang="en-US" dirty="0"/>
              <a:t>– His work finally published in 1972.</a:t>
            </a:r>
          </a:p>
          <a:p>
            <a:pPr marL="0" indent="0">
              <a:buNone/>
            </a:pPr>
            <a:r>
              <a:rPr lang="en-US" dirty="0"/>
              <a:t>– Included some advanced data type features such as</a:t>
            </a:r>
          </a:p>
          <a:p>
            <a:pPr marL="0" indent="0">
              <a:buNone/>
            </a:pPr>
            <a:r>
              <a:rPr lang="en-US" dirty="0"/>
              <a:t>» Floating point, used twos complement and hidden bits</a:t>
            </a:r>
          </a:p>
          <a:p>
            <a:pPr marL="0" indent="0">
              <a:buNone/>
            </a:pPr>
            <a:r>
              <a:rPr lang="en-US" dirty="0"/>
              <a:t>» Arrays</a:t>
            </a:r>
          </a:p>
          <a:p>
            <a:pPr marL="0" indent="0">
              <a:buNone/>
            </a:pPr>
            <a:r>
              <a:rPr lang="en-US" dirty="0"/>
              <a:t>» records (that could be nested)</a:t>
            </a:r>
          </a:p>
        </p:txBody>
      </p:sp>
    </p:spTree>
    <p:extLst>
      <p:ext uri="{BB962C8B-B14F-4D97-AF65-F5344CB8AC3E}">
        <p14:creationId xmlns:p14="http://schemas.microsoft.com/office/powerpoint/2010/main" val="8409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Codes (40’s)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• Initial computers were programmed in </a:t>
            </a:r>
            <a:r>
              <a:rPr lang="en-US" b="1" dirty="0" smtClean="0"/>
              <a:t>raw machine </a:t>
            </a:r>
            <a:r>
              <a:rPr lang="en-US" b="1" dirty="0"/>
              <a:t>codes.</a:t>
            </a:r>
          </a:p>
          <a:p>
            <a:r>
              <a:rPr lang="en-US" dirty="0"/>
              <a:t>• These were entirely numeric.</a:t>
            </a:r>
          </a:p>
          <a:p>
            <a:r>
              <a:rPr lang="en-US" dirty="0"/>
              <a:t>• What was wrong with using machine code?</a:t>
            </a:r>
          </a:p>
          <a:p>
            <a:pPr marL="0" indent="0">
              <a:buNone/>
            </a:pPr>
            <a:r>
              <a:rPr lang="en-US" dirty="0" smtClean="0"/>
              <a:t> Everything</a:t>
            </a:r>
            <a:r>
              <a:rPr lang="en-US" dirty="0"/>
              <a:t>!</a:t>
            </a:r>
          </a:p>
          <a:p>
            <a:r>
              <a:rPr lang="en-US" dirty="0"/>
              <a:t>• Poor readability</a:t>
            </a:r>
          </a:p>
          <a:p>
            <a:r>
              <a:rPr lang="en-US" dirty="0"/>
              <a:t>• Poor modifiability</a:t>
            </a:r>
          </a:p>
          <a:p>
            <a:r>
              <a:rPr lang="en-US" dirty="0"/>
              <a:t>• Expression coding was tedious</a:t>
            </a:r>
          </a:p>
          <a:p>
            <a:r>
              <a:rPr lang="en-US" dirty="0"/>
              <a:t>• Inherit deficiencies of hardware, e.g., no</a:t>
            </a:r>
          </a:p>
          <a:p>
            <a:pPr marL="0" indent="0">
              <a:buNone/>
            </a:pPr>
            <a:r>
              <a:rPr lang="en-US" dirty="0"/>
              <a:t>indexing or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19718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1950s: The </a:t>
            </a:r>
            <a:r>
              <a:rPr lang="en-US" b="1" dirty="0" smtClean="0"/>
              <a:t>First Programming </a:t>
            </a:r>
            <a:r>
              <a:rPr lang="en-US" b="1" dirty="0"/>
              <a:t>Language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b="1" dirty="0" err="1"/>
              <a:t>Pseudocodes</a:t>
            </a:r>
            <a:r>
              <a:rPr lang="en-US" b="1" dirty="0"/>
              <a:t>: </a:t>
            </a:r>
            <a:r>
              <a:rPr lang="en-US" dirty="0"/>
              <a:t>interpreters for assembly language</a:t>
            </a:r>
          </a:p>
          <a:p>
            <a:r>
              <a:rPr lang="en-US" dirty="0"/>
              <a:t>• </a:t>
            </a:r>
            <a:r>
              <a:rPr lang="en-US" b="1" dirty="0"/>
              <a:t>Fortran: </a:t>
            </a:r>
            <a:r>
              <a:rPr lang="en-US" dirty="0"/>
              <a:t>the first higher level programming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• </a:t>
            </a:r>
            <a:r>
              <a:rPr lang="en-US" b="1" dirty="0"/>
              <a:t>COBOL: </a:t>
            </a:r>
            <a:r>
              <a:rPr lang="en-US" dirty="0"/>
              <a:t>he first business oriented language</a:t>
            </a:r>
          </a:p>
          <a:p>
            <a:r>
              <a:rPr lang="en-US" dirty="0"/>
              <a:t>• </a:t>
            </a:r>
            <a:r>
              <a:rPr lang="en-US" b="1" dirty="0" err="1"/>
              <a:t>Algol</a:t>
            </a:r>
            <a:r>
              <a:rPr lang="en-US" b="1" dirty="0"/>
              <a:t>: </a:t>
            </a:r>
            <a:r>
              <a:rPr lang="en-US" dirty="0"/>
              <a:t>one of the most influential programming</a:t>
            </a:r>
          </a:p>
          <a:p>
            <a:r>
              <a:rPr lang="en-US" dirty="0"/>
              <a:t>languages ever designed</a:t>
            </a:r>
          </a:p>
          <a:p>
            <a:r>
              <a:rPr lang="en-US" dirty="0"/>
              <a:t>• </a:t>
            </a:r>
            <a:r>
              <a:rPr lang="en-US" b="1" dirty="0"/>
              <a:t>LISP: </a:t>
            </a:r>
            <a:r>
              <a:rPr lang="en-US" dirty="0"/>
              <a:t>the first language outside the von Neumann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• </a:t>
            </a:r>
            <a:r>
              <a:rPr lang="en-US" b="1" dirty="0"/>
              <a:t>APL: </a:t>
            </a:r>
            <a:r>
              <a:rPr lang="en-US" dirty="0"/>
              <a:t>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4662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Pseudocodes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for Math on IBM701</a:t>
            </a:r>
          </a:p>
          <a:p>
            <a:r>
              <a:rPr lang="en-US" dirty="0" smtClean="0"/>
              <a:t>Developed by John Backus</a:t>
            </a:r>
          </a:p>
          <a:p>
            <a:r>
              <a:rPr lang="en-US" dirty="0" smtClean="0"/>
              <a:t>Pseudo ops for Arithmetic and Math functions </a:t>
            </a:r>
          </a:p>
          <a:p>
            <a:r>
              <a:rPr lang="en-US" dirty="0" smtClean="0"/>
              <a:t>Conditional and unconditional branching</a:t>
            </a:r>
          </a:p>
          <a:p>
            <a:r>
              <a:rPr lang="en-US" dirty="0" err="1" smtClean="0"/>
              <a:t>Autoincrement</a:t>
            </a:r>
            <a:r>
              <a:rPr lang="en-US" dirty="0" smtClean="0"/>
              <a:t> registers for array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802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History of Programming Language</vt:lpstr>
      <vt:lpstr>PowerPoint Presentation</vt:lpstr>
      <vt:lpstr>History of Programming Languages</vt:lpstr>
      <vt:lpstr>Konrad Zuse and Plankalkul</vt:lpstr>
      <vt:lpstr>The 1940s: Von Neumann and Zuse</vt:lpstr>
      <vt:lpstr>PowerPoint Presentation</vt:lpstr>
      <vt:lpstr>Machine Codes (40’s)</vt:lpstr>
      <vt:lpstr>PowerPoint Presentation</vt:lpstr>
      <vt:lpstr>Pseudocodes: </vt:lpstr>
      <vt:lpstr>Fortran:</vt:lpstr>
      <vt:lpstr>COBOL</vt:lpstr>
      <vt:lpstr>LISP</vt:lpstr>
      <vt:lpstr>Algol</vt:lpstr>
      <vt:lpstr>APL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Sawmhlua</dc:creator>
  <cp:lastModifiedBy>kmals25</cp:lastModifiedBy>
  <cp:revision>28</cp:revision>
  <dcterms:created xsi:type="dcterms:W3CDTF">2006-08-16T00:00:00Z</dcterms:created>
  <dcterms:modified xsi:type="dcterms:W3CDTF">2016-03-08T09:35:54Z</dcterms:modified>
</cp:coreProperties>
</file>